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457C3-D2D6-B136-6983-1728D5BC238A}" v="258" dt="2025-03-10T12:54:00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4" autoAdjust="0"/>
  </p:normalViewPr>
  <p:slideViewPr>
    <p:cSldViewPr snapToGrid="0">
      <p:cViewPr varScale="1">
        <p:scale>
          <a:sx n="71" d="100"/>
          <a:sy n="7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73CBF7-1346-B711-DA13-EA3B0348A8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40BDC-0BFE-0661-E732-D72A932B97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22DD-FFCC-4063-AC82-574ADFED35B0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D5658-EF97-A848-6752-DD218D67A4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762E3-09E1-F50E-95EE-DFFA52EE4B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062C-83AD-4977-A240-A45628C2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4628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3DF6A-93A7-4217-9AFC-2F7D2DCCE793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AF4B-86CF-4DA2-8674-ABA13EF5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76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7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FE7E-6D64-99FB-9F34-6A00D6760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8F746-DCBC-407A-4861-F0330ADB5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4A54E-B56B-A6CC-3BEE-807FAD1FB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There are several circumstances where a Care Partner or an EQIP Entity will be involuntarily removed from the program: </a:t>
            </a:r>
          </a:p>
          <a:p>
            <a:pPr>
              <a:lnSpc>
                <a:spcPct val="150000"/>
              </a:lnSpc>
            </a:pPr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Failure to maintain vetting and certification from CMS.</a:t>
            </a:r>
          </a:p>
          <a:p>
            <a:pPr>
              <a:lnSpc>
                <a:spcPct val="150000"/>
              </a:lnSpc>
            </a:pPr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Failure to provide care or compliance in conjunction with the Agreement.</a:t>
            </a:r>
          </a:p>
          <a:p>
            <a:pPr>
              <a:lnSpc>
                <a:spcPct val="150000"/>
              </a:lnSpc>
            </a:pPr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The EQIP Entity’s Rank Percentile is in the lower two terciles of the tiered Shared Savings Rate and the EQIP Entity experienced </a:t>
            </a:r>
            <a:r>
              <a:rPr lang="en-US" sz="1200" b="1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two consecutive</a:t>
            </a:r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years of dissavings (As a part of EQIP’s dissavings policy).</a:t>
            </a:r>
          </a:p>
          <a:p>
            <a:pPr>
              <a:lnSpc>
                <a:spcPct val="150000"/>
              </a:lnSpc>
            </a:pPr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Catastrophic Quality Performance: If the performance rate for the EQIP Entity is below the 20th percentile benchmark threshold of a single quality measure for </a:t>
            </a:r>
            <a:r>
              <a:rPr lang="en-US" sz="1200" b="1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two consecutive </a:t>
            </a:r>
            <a:r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performance years.  </a:t>
            </a:r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DF21B0A-8A39-5859-9B6A-AD9DBBB879B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E7BD0-CE96-01AB-06BA-33D972315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9FE7E-6D64-99FB-9F34-6A00D6760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8F746-DCBC-407A-4861-F0330ADB5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74A54E-B56B-A6CC-3BEE-807FAD1FB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If a Care Partner or an EQIP Entity wishes to withdraw, they must do so via the EQIP Entity Portal (EEP) during the annual enrollment window. ​</a:t>
            </a:r>
          </a:p>
          <a:p>
            <a:pPr lvl="1">
              <a:lnSpc>
                <a:spcPct val="150000"/>
              </a:lnSpc>
            </a:pPr>
            <a:r>
              <a: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EQIP Entities can make edits to their Care Partner list to remove participants for the upcoming Performance Year.</a:t>
            </a:r>
          </a:p>
          <a:p>
            <a:pPr lvl="1">
              <a:lnSpc>
                <a:spcPct val="150000"/>
              </a:lnSpc>
            </a:pPr>
            <a:r>
              <a:rPr lang="en-US" sz="1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EQIP Entities that no longer wish to participate should not re-enroll in EEP for the upcoming Performance Year.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i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Please note Care Partners or EQIP Entities cannot exit the program mid-performance year. Any changes can be made for the upcoming Performance Year only.</a:t>
            </a:r>
            <a:endParaRPr lang="en-US" sz="1800" b="1" i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DF21B0A-8A39-5859-9B6A-AD9DBBB879B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7E7BD0-CE96-01AB-06BA-33D972315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0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 you want to learn more about EQIP and how you can get involved in Value-based care in Maryland? Visit the full EQIP Curriculum to explore comprehensive learning modules and deepen your understanding of Maryland’s Episode Quality Improvement Program (EQIP). 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2AF4B-86CF-4DA2-8674-ABA13EF575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9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-Shape 11">
            <a:extLst>
              <a:ext uri="{FF2B5EF4-FFF2-40B4-BE49-F238E27FC236}">
                <a16:creationId xmlns:a16="http://schemas.microsoft.com/office/drawing/2014/main" id="{4F12E6FD-FAD0-6877-F2F1-5B41A5EB08DF}"/>
              </a:ext>
            </a:extLst>
          </p:cNvPr>
          <p:cNvSpPr/>
          <p:nvPr userDrawn="1"/>
        </p:nvSpPr>
        <p:spPr>
          <a:xfrm>
            <a:off x="153826" y="233680"/>
            <a:ext cx="559838" cy="6410960"/>
          </a:xfrm>
          <a:prstGeom prst="corner">
            <a:avLst/>
          </a:prstGeom>
          <a:solidFill>
            <a:srgbClr val="53A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4ECA3591-E1A4-65DB-3D3F-D3B82BC907DC}"/>
              </a:ext>
            </a:extLst>
          </p:cNvPr>
          <p:cNvSpPr/>
          <p:nvPr userDrawn="1"/>
        </p:nvSpPr>
        <p:spPr>
          <a:xfrm rot="10800000">
            <a:off x="11468564" y="233680"/>
            <a:ext cx="559838" cy="6410960"/>
          </a:xfrm>
          <a:prstGeom prst="corner">
            <a:avLst/>
          </a:prstGeom>
          <a:solidFill>
            <a:srgbClr val="53A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621FB0B1-A01A-3467-A99B-96C5DDBDAD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-2" b="5159"/>
          <a:stretch/>
        </p:blipFill>
        <p:spPr bwMode="auto">
          <a:xfrm>
            <a:off x="676405" y="1228981"/>
            <a:ext cx="4613454" cy="459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6FBB33-1825-37A9-73D4-EBA3C8D7B1FB}"/>
              </a:ext>
            </a:extLst>
          </p:cNvPr>
          <p:cNvCxnSpPr>
            <a:cxnSpLocks/>
          </p:cNvCxnSpPr>
          <p:nvPr userDrawn="1"/>
        </p:nvCxnSpPr>
        <p:spPr>
          <a:xfrm>
            <a:off x="891424" y="5457826"/>
            <a:ext cx="10081185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581AEF-AFEE-8144-D594-B112F2D93C15}"/>
              </a:ext>
            </a:extLst>
          </p:cNvPr>
          <p:cNvCxnSpPr>
            <a:cxnSpLocks/>
          </p:cNvCxnSpPr>
          <p:nvPr userDrawn="1"/>
        </p:nvCxnSpPr>
        <p:spPr>
          <a:xfrm>
            <a:off x="891423" y="1364862"/>
            <a:ext cx="10081185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2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B88AEF7-281A-44ED-51C2-BC9D0823F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0B595B-DC94-4A7F-A0CB-F3CAE7CD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0D441-F801-7550-3D7A-4ADC1B82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9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50C181F-5387-E151-AA51-9C2FD2F30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005CA-63AA-B4EF-D523-5AA22C33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FFCA-FDD0-8C8A-5180-AD0D8F37D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86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EDECA1-92D5-542C-11FF-C73F57AA5081}"/>
              </a:ext>
            </a:extLst>
          </p:cNvPr>
          <p:cNvCxnSpPr>
            <a:cxnSpLocks/>
          </p:cNvCxnSpPr>
          <p:nvPr userDrawn="1"/>
        </p:nvCxnSpPr>
        <p:spPr>
          <a:xfrm>
            <a:off x="0" y="544455"/>
            <a:ext cx="12192000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03B89-10DD-E6B9-7D8E-1E74555232A5}"/>
              </a:ext>
            </a:extLst>
          </p:cNvPr>
          <p:cNvCxnSpPr>
            <a:cxnSpLocks/>
          </p:cNvCxnSpPr>
          <p:nvPr userDrawn="1"/>
        </p:nvCxnSpPr>
        <p:spPr>
          <a:xfrm>
            <a:off x="0" y="6313544"/>
            <a:ext cx="12192000" cy="0"/>
          </a:xfrm>
          <a:prstGeom prst="lin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D3A50A6-1821-69A8-59E0-88F43421C6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-2" b="5159"/>
          <a:stretch/>
        </p:blipFill>
        <p:spPr bwMode="auto">
          <a:xfrm>
            <a:off x="397914" y="1100268"/>
            <a:ext cx="5003659" cy="46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7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02885C7-97F1-5284-155D-2CCE7886D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7EAC5-19D3-EF9C-60EB-2C2EB62B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D95F-342D-AAA0-DC15-936B7841B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15AA6-AAB1-FFF3-3CA1-872834859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8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3C00EEE-1768-728A-528E-A106ED1AF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9933AE-6784-3B98-372C-2DB0DFD5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2061-1456-7CC6-2FBE-AC5061180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0A30A-AEEA-B908-DD30-4EA15F942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86026-FB0F-9B4C-B3D5-0FFA43D54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DD57D-6858-CACF-45D0-FC6BA7505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72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18FF189-EED9-6F38-188B-BC35CE914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AF7B1-7F6D-066A-A2EC-3766A0EF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76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5BD6F8A-0D72-0C86-DC66-5A1D4FA1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D11409F-11EA-5FC7-72F7-AA144D5D1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7A13A-50BB-3F6C-8114-C5D6B30E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FB52-E5FD-8F5C-1B30-8BC58E541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DE80D-68C3-FF98-93ED-66D950BB5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64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98AB-E941-8435-C38F-5F2BE4A9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B582A-D3EB-823C-8239-AFA40E0EA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5347C-7CB7-D5B7-FD3B-5D88FAEE8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817D1F6-A704-6D1D-F435-67488AE68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-342900"/>
            <a:ext cx="17811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5E7CD-1D25-F9DA-23A9-908EED0B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3134D-1044-2D21-A5BE-DA088F63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1FAB-5E36-A840-5F99-7608F20B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7B47-8B77-F5B6-7605-069E1A056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Module 1: EQIP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3EC6-18BD-CBBB-3C93-481197558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1BD50A-67F0-49E5-9C32-C652F0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hyperlink" Target="https://www.crisphealth.org/learning-system/eqip/eqip-curriculum-2025/" TargetMode="Externa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F563-6591-0351-A478-D3BC31CDB4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43123" y="2654458"/>
            <a:ext cx="5572870" cy="15490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14699"/>
                </a:solidFill>
              </a:rPr>
              <a:t>Removal from EQIP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B5AC0-93FA-5A46-B5C9-8B1654E2D322}"/>
              </a:ext>
            </a:extLst>
          </p:cNvPr>
          <p:cNvSpPr txBox="1"/>
          <p:nvPr/>
        </p:nvSpPr>
        <p:spPr>
          <a:xfrm>
            <a:off x="836577" y="5593404"/>
            <a:ext cx="7996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+mj-lt"/>
              </a:rPr>
              <a:t>Module 7: Removal from EQIP</a:t>
            </a: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85C3174B-09D9-AF27-F859-2095DE38B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40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7"/>
    </mc:Choice>
    <mc:Fallback xmlns="">
      <p:transition spd="slow" advTm="8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9551-FF58-ADCD-12F4-7A3D985AC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C13F-461F-2016-17A8-71265422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53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14699"/>
                </a:solidFill>
                <a:cs typeface="Times New Roman"/>
              </a:rPr>
              <a:t>Involuntary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201D-E209-CA06-F5ED-163BCBBB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344"/>
            <a:ext cx="10515600" cy="4359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accent1"/>
              </a:solidFill>
              <a:latin typeface="+mj-lt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5B3EDF-145A-BD29-5004-E58177AF71D7}"/>
              </a:ext>
            </a:extLst>
          </p:cNvPr>
          <p:cNvSpPr txBox="1">
            <a:spLocks/>
          </p:cNvSpPr>
          <p:nvPr/>
        </p:nvSpPr>
        <p:spPr>
          <a:xfrm>
            <a:off x="838200" y="1549101"/>
            <a:ext cx="10085439" cy="5056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There are several circumstances where a Care Partner or an EQIP Entity will be involuntarily removed from the program: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Failure to maintain vetting and certification from CMS.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Failure to provide care or compliance in conjunction with the Agreement.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The EQIP Entity’s Rank Percentile is in the lower two terciles of the tiered Shared Savings Rate and the EQIP Entity experienced </a:t>
            </a:r>
            <a:r>
              <a:rPr lang="en-US" sz="1800" b="1" i="1" dirty="0">
                <a:solidFill>
                  <a:schemeClr val="accent1"/>
                </a:solidFill>
                <a:latin typeface="+mj-lt"/>
              </a:rPr>
              <a:t>two consecutive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 years of dissavings (As a part of EQIP’s dissavings policy).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Catastrophic Quality Performance: If the performance rate for the EQIP Entity is below the 20th percentile benchmark threshold of a single quality measure for </a:t>
            </a:r>
            <a:r>
              <a:rPr lang="en-US" sz="1800" b="1" i="1" dirty="0">
                <a:solidFill>
                  <a:schemeClr val="accent1"/>
                </a:solidFill>
                <a:latin typeface="+mj-lt"/>
              </a:rPr>
              <a:t>two consecutive </a:t>
            </a:r>
            <a:r>
              <a:rPr lang="en-US" sz="1800" dirty="0">
                <a:solidFill>
                  <a:schemeClr val="accent1"/>
                </a:solidFill>
                <a:latin typeface="+mj-lt"/>
              </a:rPr>
              <a:t>performance years.  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8366D3E2-4A28-49AA-EC07-4193A87F0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29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03"/>
    </mc:Choice>
    <mc:Fallback xmlns="">
      <p:transition spd="slow" advTm="49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9551-FF58-ADCD-12F4-7A3D985AC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C13F-461F-2016-17A8-71265422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8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14699"/>
                </a:solidFill>
                <a:cs typeface="Times New Roman"/>
              </a:rPr>
              <a:t>Voluntary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201D-E209-CA06-F5ED-163BCBBB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344"/>
            <a:ext cx="10515600" cy="4359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accent1"/>
              </a:solidFill>
              <a:latin typeface="+mj-lt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rgbClr val="014699"/>
              </a:solidFill>
              <a:latin typeface="Neue Haas Grotesk Text Pro"/>
              <a:cs typeface="Times New Roman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5B3EDF-145A-BD29-5004-E58177AF71D7}"/>
              </a:ext>
            </a:extLst>
          </p:cNvPr>
          <p:cNvSpPr txBox="1">
            <a:spLocks/>
          </p:cNvSpPr>
          <p:nvPr/>
        </p:nvSpPr>
        <p:spPr>
          <a:xfrm>
            <a:off x="838200" y="1925344"/>
            <a:ext cx="10085439" cy="38726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If a Care Partner or an EQIP Entity wishes to withdraw, they must do so via the EQIP Entity Portal (EEP) during the annual enrollment window. ​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EQIP Entities can make edits to their Care Partner list to remove participants for the upcoming Performance Year.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EQIP Entities that no longer wish to participate should not re-enroll in EEP for the upcoming Performance Year.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i="1" dirty="0">
                <a:solidFill>
                  <a:schemeClr val="accent1"/>
                </a:solidFill>
                <a:latin typeface="+mj-lt"/>
              </a:rPr>
              <a:t>Please note Care Partners or EQIP Entities cannot exit the program mid-performance year. Any changes can be made for the upcoming Performance Year only.</a:t>
            </a:r>
            <a:endParaRPr lang="en-US" sz="1800" b="1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D4AF8014-67F2-0914-BD91-8E657A7F5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265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30"/>
    </mc:Choice>
    <mc:Fallback xmlns="">
      <p:transition spd="slow" advTm="38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A175-1E07-8EF8-5D53-D1C1C96D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7" y="385828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Want to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6457-4B81-A749-164A-77555C6A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077" y="1574453"/>
            <a:ext cx="10515600" cy="1338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Visit the full </a:t>
            </a:r>
            <a:r>
              <a:rPr lang="en-US" sz="2000" b="1" u="sng" dirty="0">
                <a:solidFill>
                  <a:schemeClr val="accent2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EQIP Curriculum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to explore comprehensive learning modules and deepen your understanding of Maryland’s Episode Quality Improvement Program (EQIP). 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F54BA2F-4593-3EB6-297A-957F905A9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681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6"/>
    </mc:Choice>
    <mc:Fallback xmlns="">
      <p:transition spd="slow" advTm="13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A4A98"/>
      </a:accent1>
      <a:accent2>
        <a:srgbClr val="00B0F0"/>
      </a:accent2>
      <a:accent3>
        <a:srgbClr val="0070C0"/>
      </a:accent3>
      <a:accent4>
        <a:srgbClr val="002060"/>
      </a:accent4>
      <a:accent5>
        <a:srgbClr val="C4F6F6"/>
      </a:accent5>
      <a:accent6>
        <a:srgbClr val="141CBA"/>
      </a:accent6>
      <a:hlink>
        <a:srgbClr val="002060"/>
      </a:hlink>
      <a:folHlink>
        <a:srgbClr val="2B7CF3"/>
      </a:folHlink>
    </a:clrScheme>
    <a:fontScheme name="Custom 1">
      <a:majorFont>
        <a:latin typeface="Neue Haas Grotesk Text Pro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67E34AE758746932470DCF8B17B6D" ma:contentTypeVersion="22" ma:contentTypeDescription="Create a new document." ma:contentTypeScope="" ma:versionID="c08f5cc1ac8baac1c928df777cba2f38">
  <xsd:schema xmlns:xsd="http://www.w3.org/2001/XMLSchema" xmlns:xs="http://www.w3.org/2001/XMLSchema" xmlns:p="http://schemas.microsoft.com/office/2006/metadata/properties" xmlns:ns1="http://schemas.microsoft.com/sharepoint/v3" xmlns:ns2="17f89e47-7d88-44b8-b02f-f9ffd650f5ad" xmlns:ns3="590118b5-ea22-46dd-8d6a-d7e95b39fd7c" targetNamespace="http://schemas.microsoft.com/office/2006/metadata/properties" ma:root="true" ma:fieldsID="4dd10f864a07675f84b4805961ff9453" ns1:_="" ns2:_="" ns3:_="">
    <xsd:import namespace="http://schemas.microsoft.com/sharepoint/v3"/>
    <xsd:import namespace="17f89e47-7d88-44b8-b02f-f9ffd650f5ad"/>
    <xsd:import namespace="590118b5-ea22-46dd-8d6a-d7e95b39f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89e47-7d88-44b8-b02f-f9ffd650f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960c3d4-f6e1-477f-9746-0af006e395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118b5-ea22-46dd-8d6a-d7e95b39f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f39ed51-539f-4555-a178-3890462af2e1}" ma:internalName="TaxCatchAll" ma:showField="CatchAllData" ma:web="590118b5-ea22-46dd-8d6a-d7e95b39fd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90118b5-ea22-46dd-8d6a-d7e95b39fd7c" xsi:nil="true"/>
    <lcf76f155ced4ddcb4097134ff3c332f xmlns="17f89e47-7d88-44b8-b02f-f9ffd650f5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E6F62A-B538-4565-BB2B-5B0A1097D8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D5F3F2-0BB9-4182-BA24-514A24956461}"/>
</file>

<file path=customXml/itemProps3.xml><?xml version="1.0" encoding="utf-8"?>
<ds:datastoreItem xmlns:ds="http://schemas.openxmlformats.org/officeDocument/2006/customXml" ds:itemID="{922D1F66-0DF9-4229-B6BC-C6BF587FA902}">
  <ds:schemaRefs>
    <ds:schemaRef ds:uri="17f89e47-7d88-44b8-b02f-f9ffd650f5ad"/>
    <ds:schemaRef ds:uri="590118b5-ea22-46dd-8d6a-d7e95b39fd7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492</Words>
  <Application>Microsoft Office PowerPoint</Application>
  <PresentationFormat>Widescreen</PresentationFormat>
  <Paragraphs>31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Neue Haas Grotesk Text Pro</vt:lpstr>
      <vt:lpstr>Times New Roman</vt:lpstr>
      <vt:lpstr>Office Theme</vt:lpstr>
      <vt:lpstr>Removal from EQIP</vt:lpstr>
      <vt:lpstr>Involuntary Removal</vt:lpstr>
      <vt:lpstr>Voluntary Removal</vt:lpstr>
      <vt:lpstr>Want to Learn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Christal Forte</dc:creator>
  <cp:lastModifiedBy>Olivia Simon</cp:lastModifiedBy>
  <cp:revision>18</cp:revision>
  <dcterms:created xsi:type="dcterms:W3CDTF">2025-02-11T17:20:35Z</dcterms:created>
  <dcterms:modified xsi:type="dcterms:W3CDTF">2025-07-16T16:58:04Z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0x0101003A867E34AE758746932470DCF8B17B6D</vt:lpwstr>
  </property>
  <property fmtid="{D5CDD505-2E9C-101B-9397-08002B2CF9AE}" pid="3" name="MediaServiceImageTags">
    <vt:lpwstr/>
  </property>
</Properties>
</file>