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62" r:id="rId6"/>
    <p:sldId id="257" r:id="rId7"/>
    <p:sldId id="267" r:id="rId8"/>
    <p:sldId id="268" r:id="rId9"/>
    <p:sldId id="275" r:id="rId10"/>
    <p:sldId id="26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631109-70F2-4AF8-73F7-5FDB42AD40D5}" name="Olivia Simon" initials="OS" userId="S::osimon@medchi.org::134d24b3-78ef-4322-ab23-ec591e9c9cb5" providerId="AD"/>
  <p188:author id="{7BC6485F-024B-F7FF-53B0-34D05854EA8F}" name="osimon@medchi.org" initials="os" userId="S::urn:spo:guest#osimon@medchi.org::"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EFE"/>
    <a:srgbClr val="C1FFDD"/>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6" autoAdjust="0"/>
  </p:normalViewPr>
  <p:slideViewPr>
    <p:cSldViewPr snapToGrid="0">
      <p:cViewPr varScale="1">
        <p:scale>
          <a:sx n="67" d="100"/>
          <a:sy n="67" d="100"/>
        </p:scale>
        <p:origin x="126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6C906-C867-409D-823E-63771C2DE4F3}"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A7884B43-4581-4F82-95D3-A5BC82CFCF0B}">
      <dgm:prSet phldrT="[Text]" custT="1"/>
      <dgm:spPr/>
      <dgm:t>
        <a:bodyPr/>
        <a:lstStyle/>
        <a:p>
          <a:pPr algn="l">
            <a:buFont typeface="Wingdings" panose="020B0604020202020204" pitchFamily="34" charset="0"/>
            <a:buChar char="ü"/>
          </a:pPr>
          <a:r>
            <a:rPr lang="en-US" sz="1800" dirty="0">
              <a:latin typeface="Neue Haas Grotesk Text Pro"/>
              <a:cs typeface="Times New Roman"/>
            </a:rPr>
            <a:t>Be a licensed general practitioner, specialist, or other CMS-approved practitioner in Maryland.</a:t>
          </a:r>
          <a:endParaRPr lang="en-US" sz="1800" dirty="0"/>
        </a:p>
      </dgm:t>
    </dgm:pt>
    <dgm:pt modelId="{FC62CC79-0A7E-48B2-B2F1-E90653EEA9EE}" type="parTrans" cxnId="{A6E10B8A-D6FB-4E27-8B22-E2C56D64D3A4}">
      <dgm:prSet/>
      <dgm:spPr/>
      <dgm:t>
        <a:bodyPr/>
        <a:lstStyle/>
        <a:p>
          <a:endParaRPr lang="en-US"/>
        </a:p>
      </dgm:t>
    </dgm:pt>
    <dgm:pt modelId="{3A15972D-2F00-4750-BF86-69965069B612}" type="sibTrans" cxnId="{A6E10B8A-D6FB-4E27-8B22-E2C56D64D3A4}">
      <dgm:prSet/>
      <dgm:spPr/>
      <dgm:t>
        <a:bodyPr/>
        <a:lstStyle/>
        <a:p>
          <a:endParaRPr lang="en-US"/>
        </a:p>
      </dgm:t>
    </dgm:pt>
    <dgm:pt modelId="{4EF573C3-E749-48F3-B371-3E79B042FC48}">
      <dgm:prSet custT="1"/>
      <dgm:spPr/>
      <dgm:t>
        <a:bodyPr/>
        <a:lstStyle/>
        <a:p>
          <a:pPr algn="l"/>
          <a:r>
            <a:rPr lang="en-US" sz="1800" dirty="0">
              <a:latin typeface="Neue Haas Grotesk Text Pro"/>
              <a:cs typeface="Times New Roman"/>
            </a:rPr>
            <a:t>Be enrolled in the Medicare Provider Enrollment, Chain, and Ownership System (PECOS)</a:t>
          </a:r>
          <a:endParaRPr lang="en-US" sz="1800" dirty="0">
            <a:latin typeface="Aptos"/>
            <a:cs typeface="Times New Roman"/>
          </a:endParaRPr>
        </a:p>
      </dgm:t>
    </dgm:pt>
    <dgm:pt modelId="{14D1474A-DDF6-452B-A03F-DA58C554ACD7}" type="parTrans" cxnId="{5BBF2D1F-9AAF-479F-850F-77CDBB9D8D9B}">
      <dgm:prSet/>
      <dgm:spPr/>
      <dgm:t>
        <a:bodyPr/>
        <a:lstStyle/>
        <a:p>
          <a:endParaRPr lang="en-US"/>
        </a:p>
      </dgm:t>
    </dgm:pt>
    <dgm:pt modelId="{7D86C7A1-626A-4760-837B-36224C7386DE}" type="sibTrans" cxnId="{5BBF2D1F-9AAF-479F-850F-77CDBB9D8D9B}">
      <dgm:prSet/>
      <dgm:spPr/>
      <dgm:t>
        <a:bodyPr/>
        <a:lstStyle/>
        <a:p>
          <a:endParaRPr lang="en-US"/>
        </a:p>
      </dgm:t>
    </dgm:pt>
    <dgm:pt modelId="{3722CD4B-3C2D-4E29-BE68-EA27308CECA2}">
      <dgm:prSet custT="1"/>
      <dgm:spPr/>
      <dgm:t>
        <a:bodyPr/>
        <a:lstStyle/>
        <a:p>
          <a:pPr algn="l"/>
          <a:r>
            <a:rPr lang="en-US" sz="1800" dirty="0">
              <a:latin typeface="Neue Haas Grotesk Text Pro"/>
              <a:cs typeface="Times New Roman"/>
            </a:rPr>
            <a:t>Use Certified Electronic Health Record Technology (CEHRT)</a:t>
          </a:r>
        </a:p>
      </dgm:t>
    </dgm:pt>
    <dgm:pt modelId="{1E289DCD-F6A4-4458-ACCC-53E1F959A6E2}" type="parTrans" cxnId="{2809EB16-6BC8-48A0-84C3-AD489B107F6B}">
      <dgm:prSet/>
      <dgm:spPr/>
      <dgm:t>
        <a:bodyPr/>
        <a:lstStyle/>
        <a:p>
          <a:endParaRPr lang="en-US"/>
        </a:p>
      </dgm:t>
    </dgm:pt>
    <dgm:pt modelId="{5EC1FD6B-8E85-48D8-90F9-CB20D2E15D23}" type="sibTrans" cxnId="{2809EB16-6BC8-48A0-84C3-AD489B107F6B}">
      <dgm:prSet/>
      <dgm:spPr/>
      <dgm:t>
        <a:bodyPr/>
        <a:lstStyle/>
        <a:p>
          <a:endParaRPr lang="en-US"/>
        </a:p>
      </dgm:t>
    </dgm:pt>
    <dgm:pt modelId="{3A59F475-AE09-48A5-B35D-396D6984ABE9}">
      <dgm:prSet custT="1"/>
      <dgm:spPr/>
      <dgm:t>
        <a:bodyPr/>
        <a:lstStyle/>
        <a:p>
          <a:pPr algn="l"/>
          <a:r>
            <a:rPr lang="en-US" sz="1800" dirty="0">
              <a:latin typeface="Neue Haas Grotesk Text Pro"/>
              <a:cs typeface="Times New Roman"/>
            </a:rPr>
            <a:t>Be onboarded with CRISP, Maryland’s Health Information Exchange</a:t>
          </a:r>
        </a:p>
      </dgm:t>
    </dgm:pt>
    <dgm:pt modelId="{A90489A0-5E69-4331-AE93-C25DD0CA9F11}" type="parTrans" cxnId="{DA928668-9A23-4B3B-9F7A-12F15E50A7D7}">
      <dgm:prSet/>
      <dgm:spPr/>
      <dgm:t>
        <a:bodyPr/>
        <a:lstStyle/>
        <a:p>
          <a:endParaRPr lang="en-US"/>
        </a:p>
      </dgm:t>
    </dgm:pt>
    <dgm:pt modelId="{43D80B4F-2677-4924-A765-D6BD9324F455}" type="sibTrans" cxnId="{DA928668-9A23-4B3B-9F7A-12F15E50A7D7}">
      <dgm:prSet/>
      <dgm:spPr/>
      <dgm:t>
        <a:bodyPr/>
        <a:lstStyle/>
        <a:p>
          <a:endParaRPr lang="en-US"/>
        </a:p>
      </dgm:t>
    </dgm:pt>
    <dgm:pt modelId="{B1E4FA4F-0F62-444B-8A7F-E4DD3EEE03AF}">
      <dgm:prSet custT="1"/>
      <dgm:spPr/>
      <dgm:t>
        <a:bodyPr/>
        <a:lstStyle/>
        <a:p>
          <a:pPr algn="l"/>
          <a:r>
            <a:rPr lang="en-US" sz="1800" dirty="0">
              <a:latin typeface="Neue Haas Grotesk Text Pro"/>
              <a:cs typeface="Times New Roman"/>
            </a:rPr>
            <a:t>Meet EQIP Episode volume thresholds</a:t>
          </a:r>
        </a:p>
      </dgm:t>
    </dgm:pt>
    <dgm:pt modelId="{1E7833B3-11DF-49EE-A78D-70EBA12A39C2}" type="parTrans" cxnId="{F281E598-F3F2-4138-9C9C-C889C14D2FE8}">
      <dgm:prSet/>
      <dgm:spPr/>
      <dgm:t>
        <a:bodyPr/>
        <a:lstStyle/>
        <a:p>
          <a:endParaRPr lang="en-US"/>
        </a:p>
      </dgm:t>
    </dgm:pt>
    <dgm:pt modelId="{C38B7633-CC53-40F3-917D-FEDC5684BFAC}" type="sibTrans" cxnId="{F281E598-F3F2-4138-9C9C-C889C14D2FE8}">
      <dgm:prSet/>
      <dgm:spPr/>
      <dgm:t>
        <a:bodyPr/>
        <a:lstStyle/>
        <a:p>
          <a:endParaRPr lang="en-US"/>
        </a:p>
      </dgm:t>
    </dgm:pt>
    <dgm:pt modelId="{9E87B354-ABDB-47AE-935F-C67CFBE12E53}" type="pres">
      <dgm:prSet presAssocID="{29D6C906-C867-409D-823E-63771C2DE4F3}" presName="linearFlow" presStyleCnt="0">
        <dgm:presLayoutVars>
          <dgm:dir/>
          <dgm:resizeHandles val="exact"/>
        </dgm:presLayoutVars>
      </dgm:prSet>
      <dgm:spPr/>
    </dgm:pt>
    <dgm:pt modelId="{E28157CB-7574-4E3B-A48C-A05B6CC5BB6D}" type="pres">
      <dgm:prSet presAssocID="{A7884B43-4581-4F82-95D3-A5BC82CFCF0B}" presName="composite" presStyleCnt="0"/>
      <dgm:spPr/>
    </dgm:pt>
    <dgm:pt modelId="{6E50AE15-970E-44A3-B406-3F6885B63AAA}" type="pres">
      <dgm:prSet presAssocID="{A7884B43-4581-4F82-95D3-A5BC82CFCF0B}" presName="imgShp" presStyleLbl="fgImgPlace1" presStyleIdx="0" presStyleCnt="5" custLinFactNeighborX="-735" custLinFactNeighborY="1385"/>
      <dgm:spPr>
        <a:solidFill>
          <a:srgbClr val="7CBEFE"/>
        </a:solidFill>
        <a:ln>
          <a:solidFill>
            <a:schemeClr val="accent1"/>
          </a:solidFill>
        </a:ln>
      </dgm:spPr>
      <dgm:extLst>
        <a:ext uri="{E40237B7-FDA0-4F09-8148-C483321AD2D9}">
          <dgm14:cNvPr xmlns:dgm14="http://schemas.microsoft.com/office/drawing/2010/diagram" id="0" name="" descr="Checkbox Checked with solid fill"/>
        </a:ext>
      </dgm:extLst>
    </dgm:pt>
    <dgm:pt modelId="{9B49BF8E-6541-4A98-8310-08D909935A41}" type="pres">
      <dgm:prSet presAssocID="{A7884B43-4581-4F82-95D3-A5BC82CFCF0B}" presName="txShp" presStyleLbl="node1" presStyleIdx="0" presStyleCnt="5">
        <dgm:presLayoutVars>
          <dgm:bulletEnabled val="1"/>
        </dgm:presLayoutVars>
      </dgm:prSet>
      <dgm:spPr/>
    </dgm:pt>
    <dgm:pt modelId="{4810E3AA-2DE7-443C-89D0-9D5C22CAEC87}" type="pres">
      <dgm:prSet presAssocID="{3A15972D-2F00-4750-BF86-69965069B612}" presName="spacing" presStyleCnt="0"/>
      <dgm:spPr/>
    </dgm:pt>
    <dgm:pt modelId="{2E6BF998-4E9D-495E-9BA3-E834BA06CF4C}" type="pres">
      <dgm:prSet presAssocID="{4EF573C3-E749-48F3-B371-3E79B042FC48}" presName="composite" presStyleCnt="0"/>
      <dgm:spPr/>
    </dgm:pt>
    <dgm:pt modelId="{DB321A86-E581-4838-AE92-91B4B0A387BF}" type="pres">
      <dgm:prSet presAssocID="{4EF573C3-E749-48F3-B371-3E79B042FC48}" presName="imgShp" presStyleLbl="fgImgPlace1" presStyleIdx="1" presStyleCnt="5"/>
      <dgm:spPr/>
    </dgm:pt>
    <dgm:pt modelId="{70FCF4E0-2554-4992-B4EB-CFB668B8F26A}" type="pres">
      <dgm:prSet presAssocID="{4EF573C3-E749-48F3-B371-3E79B042FC48}" presName="txShp" presStyleLbl="node1" presStyleIdx="1" presStyleCnt="5">
        <dgm:presLayoutVars>
          <dgm:bulletEnabled val="1"/>
        </dgm:presLayoutVars>
      </dgm:prSet>
      <dgm:spPr/>
    </dgm:pt>
    <dgm:pt modelId="{9FB3688C-8CD3-48CC-9F4A-C21C87472666}" type="pres">
      <dgm:prSet presAssocID="{7D86C7A1-626A-4760-837B-36224C7386DE}" presName="spacing" presStyleCnt="0"/>
      <dgm:spPr/>
    </dgm:pt>
    <dgm:pt modelId="{ECEFA811-FEFC-43AF-B2A6-5A3CB85F05C6}" type="pres">
      <dgm:prSet presAssocID="{3722CD4B-3C2D-4E29-BE68-EA27308CECA2}" presName="composite" presStyleCnt="0"/>
      <dgm:spPr/>
    </dgm:pt>
    <dgm:pt modelId="{5039A6FF-BDBF-4951-AC21-1DAB5B1C6686}" type="pres">
      <dgm:prSet presAssocID="{3722CD4B-3C2D-4E29-BE68-EA27308CECA2}" presName="imgShp" presStyleLbl="fgImgPlace1" presStyleIdx="2" presStyleCnt="5"/>
      <dgm:spPr/>
    </dgm:pt>
    <dgm:pt modelId="{41461AAD-3B42-4C5C-8094-D65DEC376681}" type="pres">
      <dgm:prSet presAssocID="{3722CD4B-3C2D-4E29-BE68-EA27308CECA2}" presName="txShp" presStyleLbl="node1" presStyleIdx="2" presStyleCnt="5">
        <dgm:presLayoutVars>
          <dgm:bulletEnabled val="1"/>
        </dgm:presLayoutVars>
      </dgm:prSet>
      <dgm:spPr/>
    </dgm:pt>
    <dgm:pt modelId="{381FF722-76D2-4F5E-878A-FF1FC797B6B8}" type="pres">
      <dgm:prSet presAssocID="{5EC1FD6B-8E85-48D8-90F9-CB20D2E15D23}" presName="spacing" presStyleCnt="0"/>
      <dgm:spPr/>
    </dgm:pt>
    <dgm:pt modelId="{8E169E69-8BE2-4C90-AE67-E9B14C2B6126}" type="pres">
      <dgm:prSet presAssocID="{3A59F475-AE09-48A5-B35D-396D6984ABE9}" presName="composite" presStyleCnt="0"/>
      <dgm:spPr/>
    </dgm:pt>
    <dgm:pt modelId="{F509474B-7C3C-476E-8312-2A687B632300}" type="pres">
      <dgm:prSet presAssocID="{3A59F475-AE09-48A5-B35D-396D6984ABE9}" presName="imgShp" presStyleLbl="fgImgPlace1" presStyleIdx="3" presStyleCnt="5"/>
      <dgm:spPr/>
    </dgm:pt>
    <dgm:pt modelId="{D607A90D-05EE-4356-B397-CF045DCE66C5}" type="pres">
      <dgm:prSet presAssocID="{3A59F475-AE09-48A5-B35D-396D6984ABE9}" presName="txShp" presStyleLbl="node1" presStyleIdx="3" presStyleCnt="5">
        <dgm:presLayoutVars>
          <dgm:bulletEnabled val="1"/>
        </dgm:presLayoutVars>
      </dgm:prSet>
      <dgm:spPr/>
    </dgm:pt>
    <dgm:pt modelId="{E32427A6-9B6D-4222-9E1B-EBD4248A17EC}" type="pres">
      <dgm:prSet presAssocID="{43D80B4F-2677-4924-A765-D6BD9324F455}" presName="spacing" presStyleCnt="0"/>
      <dgm:spPr/>
    </dgm:pt>
    <dgm:pt modelId="{D735F92C-4B83-4027-9D6C-C19F5FF7158F}" type="pres">
      <dgm:prSet presAssocID="{B1E4FA4F-0F62-444B-8A7F-E4DD3EEE03AF}" presName="composite" presStyleCnt="0"/>
      <dgm:spPr/>
    </dgm:pt>
    <dgm:pt modelId="{2AABCA16-9083-40DC-9FEE-9817EF21F3E3}" type="pres">
      <dgm:prSet presAssocID="{B1E4FA4F-0F62-444B-8A7F-E4DD3EEE03AF}" presName="imgShp" presStyleLbl="fgImgPlace1" presStyleIdx="4" presStyleCnt="5"/>
      <dgm:spPr/>
    </dgm:pt>
    <dgm:pt modelId="{7D420343-1DE8-4FD4-A8B2-D6BD6BDBA806}" type="pres">
      <dgm:prSet presAssocID="{B1E4FA4F-0F62-444B-8A7F-E4DD3EEE03AF}" presName="txShp" presStyleLbl="node1" presStyleIdx="4" presStyleCnt="5">
        <dgm:presLayoutVars>
          <dgm:bulletEnabled val="1"/>
        </dgm:presLayoutVars>
      </dgm:prSet>
      <dgm:spPr/>
    </dgm:pt>
  </dgm:ptLst>
  <dgm:cxnLst>
    <dgm:cxn modelId="{2809EB16-6BC8-48A0-84C3-AD489B107F6B}" srcId="{29D6C906-C867-409D-823E-63771C2DE4F3}" destId="{3722CD4B-3C2D-4E29-BE68-EA27308CECA2}" srcOrd="2" destOrd="0" parTransId="{1E289DCD-F6A4-4458-ACCC-53E1F959A6E2}" sibTransId="{5EC1FD6B-8E85-48D8-90F9-CB20D2E15D23}"/>
    <dgm:cxn modelId="{5BBF2D1F-9AAF-479F-850F-77CDBB9D8D9B}" srcId="{29D6C906-C867-409D-823E-63771C2DE4F3}" destId="{4EF573C3-E749-48F3-B371-3E79B042FC48}" srcOrd="1" destOrd="0" parTransId="{14D1474A-DDF6-452B-A03F-DA58C554ACD7}" sibTransId="{7D86C7A1-626A-4760-837B-36224C7386DE}"/>
    <dgm:cxn modelId="{1907D32D-A638-40B7-866E-311F737478C0}" type="presOf" srcId="{B1E4FA4F-0F62-444B-8A7F-E4DD3EEE03AF}" destId="{7D420343-1DE8-4FD4-A8B2-D6BD6BDBA806}" srcOrd="0" destOrd="0" presId="urn:microsoft.com/office/officeart/2005/8/layout/vList3"/>
    <dgm:cxn modelId="{DA928668-9A23-4B3B-9F7A-12F15E50A7D7}" srcId="{29D6C906-C867-409D-823E-63771C2DE4F3}" destId="{3A59F475-AE09-48A5-B35D-396D6984ABE9}" srcOrd="3" destOrd="0" parTransId="{A90489A0-5E69-4331-AE93-C25DD0CA9F11}" sibTransId="{43D80B4F-2677-4924-A765-D6BD9324F455}"/>
    <dgm:cxn modelId="{E198337D-8BD5-421F-B2A2-B82A6C995EB1}" type="presOf" srcId="{3722CD4B-3C2D-4E29-BE68-EA27308CECA2}" destId="{41461AAD-3B42-4C5C-8094-D65DEC376681}" srcOrd="0" destOrd="0" presId="urn:microsoft.com/office/officeart/2005/8/layout/vList3"/>
    <dgm:cxn modelId="{A6E10B8A-D6FB-4E27-8B22-E2C56D64D3A4}" srcId="{29D6C906-C867-409D-823E-63771C2DE4F3}" destId="{A7884B43-4581-4F82-95D3-A5BC82CFCF0B}" srcOrd="0" destOrd="0" parTransId="{FC62CC79-0A7E-48B2-B2F1-E90653EEA9EE}" sibTransId="{3A15972D-2F00-4750-BF86-69965069B612}"/>
    <dgm:cxn modelId="{C7018394-CAA0-4EAB-A2F8-E695F90A3967}" type="presOf" srcId="{4EF573C3-E749-48F3-B371-3E79B042FC48}" destId="{70FCF4E0-2554-4992-B4EB-CFB668B8F26A}" srcOrd="0" destOrd="0" presId="urn:microsoft.com/office/officeart/2005/8/layout/vList3"/>
    <dgm:cxn modelId="{F281E598-F3F2-4138-9C9C-C889C14D2FE8}" srcId="{29D6C906-C867-409D-823E-63771C2DE4F3}" destId="{B1E4FA4F-0F62-444B-8A7F-E4DD3EEE03AF}" srcOrd="4" destOrd="0" parTransId="{1E7833B3-11DF-49EE-A78D-70EBA12A39C2}" sibTransId="{C38B7633-CC53-40F3-917D-FEDC5684BFAC}"/>
    <dgm:cxn modelId="{2BE6E9BC-5C3C-479C-B144-4E396A1144D4}" type="presOf" srcId="{A7884B43-4581-4F82-95D3-A5BC82CFCF0B}" destId="{9B49BF8E-6541-4A98-8310-08D909935A41}" srcOrd="0" destOrd="0" presId="urn:microsoft.com/office/officeart/2005/8/layout/vList3"/>
    <dgm:cxn modelId="{D3CA87D1-0D92-4D03-8777-86FAB982F24E}" type="presOf" srcId="{3A59F475-AE09-48A5-B35D-396D6984ABE9}" destId="{D607A90D-05EE-4356-B397-CF045DCE66C5}" srcOrd="0" destOrd="0" presId="urn:microsoft.com/office/officeart/2005/8/layout/vList3"/>
    <dgm:cxn modelId="{403E00E8-A052-45D9-BAAF-7C9F5156957A}" type="presOf" srcId="{29D6C906-C867-409D-823E-63771C2DE4F3}" destId="{9E87B354-ABDB-47AE-935F-C67CFBE12E53}" srcOrd="0" destOrd="0" presId="urn:microsoft.com/office/officeart/2005/8/layout/vList3"/>
    <dgm:cxn modelId="{1276DAE9-FD5D-4B5D-AEAF-461B7D6CD21B}" type="presParOf" srcId="{9E87B354-ABDB-47AE-935F-C67CFBE12E53}" destId="{E28157CB-7574-4E3B-A48C-A05B6CC5BB6D}" srcOrd="0" destOrd="0" presId="urn:microsoft.com/office/officeart/2005/8/layout/vList3"/>
    <dgm:cxn modelId="{46F80B3B-1BF6-47EE-B151-5D7AA7635E93}" type="presParOf" srcId="{E28157CB-7574-4E3B-A48C-A05B6CC5BB6D}" destId="{6E50AE15-970E-44A3-B406-3F6885B63AAA}" srcOrd="0" destOrd="0" presId="urn:microsoft.com/office/officeart/2005/8/layout/vList3"/>
    <dgm:cxn modelId="{ACC81210-157F-4E56-BEF0-7CDA3F9B4401}" type="presParOf" srcId="{E28157CB-7574-4E3B-A48C-A05B6CC5BB6D}" destId="{9B49BF8E-6541-4A98-8310-08D909935A41}" srcOrd="1" destOrd="0" presId="urn:microsoft.com/office/officeart/2005/8/layout/vList3"/>
    <dgm:cxn modelId="{762FB164-C6CA-4A13-ACA5-1165F77A66E7}" type="presParOf" srcId="{9E87B354-ABDB-47AE-935F-C67CFBE12E53}" destId="{4810E3AA-2DE7-443C-89D0-9D5C22CAEC87}" srcOrd="1" destOrd="0" presId="urn:microsoft.com/office/officeart/2005/8/layout/vList3"/>
    <dgm:cxn modelId="{46569B0D-D2E8-4E7E-90C2-642A8C473D3F}" type="presParOf" srcId="{9E87B354-ABDB-47AE-935F-C67CFBE12E53}" destId="{2E6BF998-4E9D-495E-9BA3-E834BA06CF4C}" srcOrd="2" destOrd="0" presId="urn:microsoft.com/office/officeart/2005/8/layout/vList3"/>
    <dgm:cxn modelId="{1ABECDE1-BEE6-4739-8042-E36186FD7560}" type="presParOf" srcId="{2E6BF998-4E9D-495E-9BA3-E834BA06CF4C}" destId="{DB321A86-E581-4838-AE92-91B4B0A387BF}" srcOrd="0" destOrd="0" presId="urn:microsoft.com/office/officeart/2005/8/layout/vList3"/>
    <dgm:cxn modelId="{2292FFC0-3AAA-47E0-9A12-579445EA2902}" type="presParOf" srcId="{2E6BF998-4E9D-495E-9BA3-E834BA06CF4C}" destId="{70FCF4E0-2554-4992-B4EB-CFB668B8F26A}" srcOrd="1" destOrd="0" presId="urn:microsoft.com/office/officeart/2005/8/layout/vList3"/>
    <dgm:cxn modelId="{58FD580A-A287-4CB8-BDED-44B121699F8F}" type="presParOf" srcId="{9E87B354-ABDB-47AE-935F-C67CFBE12E53}" destId="{9FB3688C-8CD3-48CC-9F4A-C21C87472666}" srcOrd="3" destOrd="0" presId="urn:microsoft.com/office/officeart/2005/8/layout/vList3"/>
    <dgm:cxn modelId="{E18ACACB-6F28-4BA7-B94B-18D213957E35}" type="presParOf" srcId="{9E87B354-ABDB-47AE-935F-C67CFBE12E53}" destId="{ECEFA811-FEFC-43AF-B2A6-5A3CB85F05C6}" srcOrd="4" destOrd="0" presId="urn:microsoft.com/office/officeart/2005/8/layout/vList3"/>
    <dgm:cxn modelId="{A58DC581-7D33-477A-A9B4-ED32A7ECD1F0}" type="presParOf" srcId="{ECEFA811-FEFC-43AF-B2A6-5A3CB85F05C6}" destId="{5039A6FF-BDBF-4951-AC21-1DAB5B1C6686}" srcOrd="0" destOrd="0" presId="urn:microsoft.com/office/officeart/2005/8/layout/vList3"/>
    <dgm:cxn modelId="{5B6DBF2C-2C10-49F3-A4D6-44BA0F07FBBC}" type="presParOf" srcId="{ECEFA811-FEFC-43AF-B2A6-5A3CB85F05C6}" destId="{41461AAD-3B42-4C5C-8094-D65DEC376681}" srcOrd="1" destOrd="0" presId="urn:microsoft.com/office/officeart/2005/8/layout/vList3"/>
    <dgm:cxn modelId="{98BE9726-19B4-49D9-AC6F-CDC3F4786A90}" type="presParOf" srcId="{9E87B354-ABDB-47AE-935F-C67CFBE12E53}" destId="{381FF722-76D2-4F5E-878A-FF1FC797B6B8}" srcOrd="5" destOrd="0" presId="urn:microsoft.com/office/officeart/2005/8/layout/vList3"/>
    <dgm:cxn modelId="{1FF536A1-7F41-436A-8020-A0436E88E22E}" type="presParOf" srcId="{9E87B354-ABDB-47AE-935F-C67CFBE12E53}" destId="{8E169E69-8BE2-4C90-AE67-E9B14C2B6126}" srcOrd="6" destOrd="0" presId="urn:microsoft.com/office/officeart/2005/8/layout/vList3"/>
    <dgm:cxn modelId="{A34C563C-2811-4989-8567-3BE408439B69}" type="presParOf" srcId="{8E169E69-8BE2-4C90-AE67-E9B14C2B6126}" destId="{F509474B-7C3C-476E-8312-2A687B632300}" srcOrd="0" destOrd="0" presId="urn:microsoft.com/office/officeart/2005/8/layout/vList3"/>
    <dgm:cxn modelId="{8208077A-B619-45F8-9500-518964141623}" type="presParOf" srcId="{8E169E69-8BE2-4C90-AE67-E9B14C2B6126}" destId="{D607A90D-05EE-4356-B397-CF045DCE66C5}" srcOrd="1" destOrd="0" presId="urn:microsoft.com/office/officeart/2005/8/layout/vList3"/>
    <dgm:cxn modelId="{F23FA50D-FB96-401F-B62F-2D629284AA7B}" type="presParOf" srcId="{9E87B354-ABDB-47AE-935F-C67CFBE12E53}" destId="{E32427A6-9B6D-4222-9E1B-EBD4248A17EC}" srcOrd="7" destOrd="0" presId="urn:microsoft.com/office/officeart/2005/8/layout/vList3"/>
    <dgm:cxn modelId="{DA710014-EB42-4F1C-A0AD-03948F9CCA99}" type="presParOf" srcId="{9E87B354-ABDB-47AE-935F-C67CFBE12E53}" destId="{D735F92C-4B83-4027-9D6C-C19F5FF7158F}" srcOrd="8" destOrd="0" presId="urn:microsoft.com/office/officeart/2005/8/layout/vList3"/>
    <dgm:cxn modelId="{502AA643-8A0C-4E69-ACE5-4A4AC63EB2AE}" type="presParOf" srcId="{D735F92C-4B83-4027-9D6C-C19F5FF7158F}" destId="{2AABCA16-9083-40DC-9FEE-9817EF21F3E3}" srcOrd="0" destOrd="0" presId="urn:microsoft.com/office/officeart/2005/8/layout/vList3"/>
    <dgm:cxn modelId="{AEAB47CA-3A3E-40CC-9EF7-1CE46DFD36BA}" type="presParOf" srcId="{D735F92C-4B83-4027-9D6C-C19F5FF7158F}" destId="{7D420343-1DE8-4FD4-A8B2-D6BD6BDBA806}" srcOrd="1" destOrd="0" presId="urn:microsoft.com/office/officeart/2005/8/layout/vList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BF8E-6541-4A98-8310-08D909935A41}">
      <dsp:nvSpPr>
        <dsp:cNvPr id="0" name=""/>
        <dsp:cNvSpPr/>
      </dsp:nvSpPr>
      <dsp:spPr>
        <a:xfrm rot="10800000">
          <a:off x="2870475" y="1961"/>
          <a:ext cx="10732232" cy="6689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000" tIns="68580" rIns="128016" bIns="68580" numCol="1" spcCol="1270" anchor="ctr" anchorCtr="0">
          <a:noAutofit/>
        </a:bodyPr>
        <a:lstStyle/>
        <a:p>
          <a:pPr marL="0" lvl="0" indent="0" algn="l" defTabSz="800100">
            <a:lnSpc>
              <a:spcPct val="90000"/>
            </a:lnSpc>
            <a:spcBef>
              <a:spcPct val="0"/>
            </a:spcBef>
            <a:spcAft>
              <a:spcPct val="35000"/>
            </a:spcAft>
            <a:buFont typeface="Wingdings" panose="020B0604020202020204" pitchFamily="34" charset="0"/>
            <a:buNone/>
          </a:pPr>
          <a:r>
            <a:rPr lang="en-US" sz="1800" kern="1200" dirty="0">
              <a:latin typeface="Neue Haas Grotesk Text Pro"/>
              <a:cs typeface="Times New Roman"/>
            </a:rPr>
            <a:t>Be a licensed general practitioner, specialist, or other CMS-approved practitioner in Maryland.</a:t>
          </a:r>
          <a:endParaRPr lang="en-US" sz="1800" kern="1200" dirty="0"/>
        </a:p>
      </dsp:txBody>
      <dsp:txXfrm rot="10800000">
        <a:off x="3037719" y="1961"/>
        <a:ext cx="10564988" cy="668976"/>
      </dsp:txXfrm>
    </dsp:sp>
    <dsp:sp modelId="{6E50AE15-970E-44A3-B406-3F6885B63AAA}">
      <dsp:nvSpPr>
        <dsp:cNvPr id="0" name=""/>
        <dsp:cNvSpPr/>
      </dsp:nvSpPr>
      <dsp:spPr>
        <a:xfrm>
          <a:off x="2531070" y="11227"/>
          <a:ext cx="668976" cy="668976"/>
        </a:xfrm>
        <a:prstGeom prst="ellipse">
          <a:avLst/>
        </a:prstGeom>
        <a:solidFill>
          <a:srgbClr val="7CBEFE"/>
        </a:solidFill>
        <a:ln w="254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dsp:style>
    </dsp:sp>
    <dsp:sp modelId="{70FCF4E0-2554-4992-B4EB-CFB668B8F26A}">
      <dsp:nvSpPr>
        <dsp:cNvPr id="0" name=""/>
        <dsp:cNvSpPr/>
      </dsp:nvSpPr>
      <dsp:spPr>
        <a:xfrm rot="10800000">
          <a:off x="2870475" y="838182"/>
          <a:ext cx="10732232" cy="6689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00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Neue Haas Grotesk Text Pro"/>
              <a:cs typeface="Times New Roman"/>
            </a:rPr>
            <a:t>Be enrolled in the Medicare Provider Enrollment, Chain, and Ownership System (PECOS)</a:t>
          </a:r>
          <a:endParaRPr lang="en-US" sz="1800" kern="1200" dirty="0">
            <a:latin typeface="Aptos"/>
            <a:cs typeface="Times New Roman"/>
          </a:endParaRPr>
        </a:p>
      </dsp:txBody>
      <dsp:txXfrm rot="10800000">
        <a:off x="3037719" y="838182"/>
        <a:ext cx="10564988" cy="668976"/>
      </dsp:txXfrm>
    </dsp:sp>
    <dsp:sp modelId="{DB321A86-E581-4838-AE92-91B4B0A387BF}">
      <dsp:nvSpPr>
        <dsp:cNvPr id="0" name=""/>
        <dsp:cNvSpPr/>
      </dsp:nvSpPr>
      <dsp:spPr>
        <a:xfrm>
          <a:off x="2535987" y="838182"/>
          <a:ext cx="668976" cy="6689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1461AAD-3B42-4C5C-8094-D65DEC376681}">
      <dsp:nvSpPr>
        <dsp:cNvPr id="0" name=""/>
        <dsp:cNvSpPr/>
      </dsp:nvSpPr>
      <dsp:spPr>
        <a:xfrm rot="10800000">
          <a:off x="2870475" y="1674402"/>
          <a:ext cx="10732232" cy="6689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00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Neue Haas Grotesk Text Pro"/>
              <a:cs typeface="Times New Roman"/>
            </a:rPr>
            <a:t>Use Certified Electronic Health Record Technology (CEHRT)</a:t>
          </a:r>
        </a:p>
      </dsp:txBody>
      <dsp:txXfrm rot="10800000">
        <a:off x="3037719" y="1674402"/>
        <a:ext cx="10564988" cy="668976"/>
      </dsp:txXfrm>
    </dsp:sp>
    <dsp:sp modelId="{5039A6FF-BDBF-4951-AC21-1DAB5B1C6686}">
      <dsp:nvSpPr>
        <dsp:cNvPr id="0" name=""/>
        <dsp:cNvSpPr/>
      </dsp:nvSpPr>
      <dsp:spPr>
        <a:xfrm>
          <a:off x="2535987" y="1674402"/>
          <a:ext cx="668976" cy="6689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607A90D-05EE-4356-B397-CF045DCE66C5}">
      <dsp:nvSpPr>
        <dsp:cNvPr id="0" name=""/>
        <dsp:cNvSpPr/>
      </dsp:nvSpPr>
      <dsp:spPr>
        <a:xfrm rot="10800000">
          <a:off x="2870475" y="2510623"/>
          <a:ext cx="10732232" cy="6689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00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Neue Haas Grotesk Text Pro"/>
              <a:cs typeface="Times New Roman"/>
            </a:rPr>
            <a:t>Be onboarded with CRISP, Maryland’s Health Information Exchange</a:t>
          </a:r>
        </a:p>
      </dsp:txBody>
      <dsp:txXfrm rot="10800000">
        <a:off x="3037719" y="2510623"/>
        <a:ext cx="10564988" cy="668976"/>
      </dsp:txXfrm>
    </dsp:sp>
    <dsp:sp modelId="{F509474B-7C3C-476E-8312-2A687B632300}">
      <dsp:nvSpPr>
        <dsp:cNvPr id="0" name=""/>
        <dsp:cNvSpPr/>
      </dsp:nvSpPr>
      <dsp:spPr>
        <a:xfrm>
          <a:off x="2535987" y="2510623"/>
          <a:ext cx="668976" cy="6689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D420343-1DE8-4FD4-A8B2-D6BD6BDBA806}">
      <dsp:nvSpPr>
        <dsp:cNvPr id="0" name=""/>
        <dsp:cNvSpPr/>
      </dsp:nvSpPr>
      <dsp:spPr>
        <a:xfrm rot="10800000">
          <a:off x="2870475" y="3346843"/>
          <a:ext cx="10732232" cy="6689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500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Neue Haas Grotesk Text Pro"/>
              <a:cs typeface="Times New Roman"/>
            </a:rPr>
            <a:t>Meet EQIP Episode volume thresholds</a:t>
          </a:r>
        </a:p>
      </dsp:txBody>
      <dsp:txXfrm rot="10800000">
        <a:off x="3037719" y="3346843"/>
        <a:ext cx="10564988" cy="668976"/>
      </dsp:txXfrm>
    </dsp:sp>
    <dsp:sp modelId="{2AABCA16-9083-40DC-9FEE-9817EF21F3E3}">
      <dsp:nvSpPr>
        <dsp:cNvPr id="0" name=""/>
        <dsp:cNvSpPr/>
      </dsp:nvSpPr>
      <dsp:spPr>
        <a:xfrm>
          <a:off x="2535987" y="3346843"/>
          <a:ext cx="668976" cy="6689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eqip@crisphealth.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Welcome to the EQIP Curriculum! In this video, I will review the initial eligibility requirements for EQIP participation.</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lvl="0">
              <a:buFont typeface="Arial" panose="020B0604020202020204" pitchFamily="34" charset="0"/>
              <a:buNone/>
            </a:pPr>
            <a:r>
              <a:rPr lang="en-US" dirty="0"/>
              <a:t>There are five main requirements for practitioners to be eligible to enroll in EQIP. If all of these requirements are satisfied, practitioners can successfully enroll in the program. However, please note there are other factors that may impact eligibility for participation. If at any point an EQIP Entity or Care Partner is no longer eligible to participate, they will be contacted by the EQIP Team. Let’s take a deeper look at each requirement.</a:t>
            </a:r>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dirty="0"/>
              <a:t>The first requirement is that participants are a licensed general practitioner, specialist, or other CMS-approved practitioner in Maryland. EQIP is specific to Maryland practitioners only and therefore, practitioners who are licensed outside of Maryland will be ineligible to participate in the program. Examples of practitioners who may consider participation in EQIP are listed on the slide. </a:t>
            </a:r>
            <a:r>
              <a:rPr lang="en-US" sz="1200" b="0" i="0" dirty="0">
                <a:solidFill>
                  <a:schemeClr val="accent1"/>
                </a:solidFill>
                <a:latin typeface="+mj-lt"/>
              </a:rPr>
              <a:t>Please note there may be other CMS approved practitioners who are eligible that are not listed here. </a:t>
            </a:r>
            <a:endParaRPr lang="en-US" b="0" i="0"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210988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08598-C779-141F-467E-FB6D9C4A7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01D1C-384E-1088-17FB-E4A426CF4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E7DCB-17EF-9F19-518E-BFB378F92815}"/>
              </a:ext>
            </a:extLst>
          </p:cNvPr>
          <p:cNvSpPr>
            <a:spLocks noGrp="1"/>
          </p:cNvSpPr>
          <p:nvPr>
            <p:ph type="body" idx="1"/>
          </p:nvPr>
        </p:nvSpPr>
        <p:spPr/>
        <p:txBody>
          <a:bodyPr/>
          <a:lstStyle/>
          <a:p>
            <a:pPr marL="0" indent="0">
              <a:lnSpc>
                <a:spcPct val="100000"/>
              </a:lnSpc>
              <a:buNone/>
            </a:pPr>
            <a:r>
              <a:rPr lang="en-US" dirty="0"/>
              <a:t>Next, participants must be </a:t>
            </a:r>
            <a:r>
              <a:rPr lang="en-US" sz="1200" b="0" dirty="0">
                <a:solidFill>
                  <a:schemeClr val="accent1"/>
                </a:solidFill>
                <a:cs typeface="Times New Roman"/>
              </a:rPr>
              <a:t>enrolled in the Medicare Provider Enrollment, Chain, and Ownership System, which is known as PECOS. To check your PECOS enrollment, please visit the PECOS lookup linked on the slide. You can also visit the CMS website for more information.</a:t>
            </a:r>
            <a:endParaRPr lang="en-US" b="0" dirty="0"/>
          </a:p>
        </p:txBody>
      </p:sp>
      <p:sp>
        <p:nvSpPr>
          <p:cNvPr id="4" name="Header Placeholder 3">
            <a:extLst>
              <a:ext uri="{FF2B5EF4-FFF2-40B4-BE49-F238E27FC236}">
                <a16:creationId xmlns:a16="http://schemas.microsoft.com/office/drawing/2014/main" id="{EB9253A0-B363-8550-F88E-6A725C911898}"/>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6FE9B66A-147C-3F37-F5BB-57AF272FE992}"/>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359875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9400-CBC5-B5C9-5F3B-A976D4D10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117FA-BE3A-126C-D0EB-BD971F452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8E8DF-48D7-EED0-2643-6D61E7248E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mn-lt"/>
              </a:rPr>
              <a:t>Participants must also use a Certified Electronic Health Record Technology. To check if your EHR is certified, please visit the Certified Health IT List linked on the slide or contact your EHR vendor. For more information on CEHRT, please visit the CMS website.</a:t>
            </a:r>
            <a:endParaRPr lang="en-US" dirty="0"/>
          </a:p>
        </p:txBody>
      </p:sp>
      <p:sp>
        <p:nvSpPr>
          <p:cNvPr id="4" name="Header Placeholder 3">
            <a:extLst>
              <a:ext uri="{FF2B5EF4-FFF2-40B4-BE49-F238E27FC236}">
                <a16:creationId xmlns:a16="http://schemas.microsoft.com/office/drawing/2014/main" id="{D2E766F0-2B24-C636-514A-35F80C833211}"/>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7F6C82A-8F67-0A48-D054-CE11113EAED1}"/>
              </a:ext>
            </a:extLst>
          </p:cNvPr>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312822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DB30-6A33-26CD-F818-8A69B1084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C08F-864B-0A53-7254-E84031972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7D3CB-50E2-A7C6-2449-9CECE024B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mn-lt"/>
              </a:rPr>
              <a:t>In addition, participants must be onboarded with CRISP, the Maryland health information exchange. To learn more about CRISP or move forward with onboarding, please email eqip@crisphealth.org.</a:t>
            </a:r>
            <a:endParaRPr lang="en-US" sz="1200" dirty="0"/>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D038EC43-FE43-9619-BFA3-EA9D8DCE61E2}"/>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F8DBD614-855C-C4B8-FDAA-900434BDA390}"/>
              </a:ext>
            </a:extLst>
          </p:cNvPr>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44055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4049-2055-C929-1195-1DF5BBA27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9A73C-6CBF-EE40-4760-48AEA6B96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ED50A-6491-2EA4-BF1D-7C800E8963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final requirement to enroll is to meet the EQIP Episode volume thresholds. The HSCRC requires each EQIP Entity to meet three specific minimum episode volume thresholds during EQIP’s baseline period, which is Calendar Year 2019. These three thresholds ensure that a sufficient proportion of Care Partners in the EQIP Entity are likely to engage with the selected episodes of care during the Performance year. The first requirement is that </a:t>
            </a:r>
            <a:r>
              <a:rPr lang="en-US" sz="1200" dirty="0">
                <a:solidFill>
                  <a:schemeClr val="bg1"/>
                </a:solidFill>
                <a:latin typeface="Neue Haas Grotesk Text Pro"/>
                <a:ea typeface="+mn-lt"/>
                <a:cs typeface="+mn-lt"/>
              </a:rPr>
              <a:t>The EQIP Entity must be attributed 11 or more clinical episodes within each selected clinical episode category during the baseline period. The second requirement is that t</a:t>
            </a:r>
            <a:r>
              <a:rPr lang="en-US" sz="1200" dirty="0">
                <a:solidFill>
                  <a:schemeClr val="bg1"/>
                </a:solidFill>
                <a:latin typeface="Neue Haas Grotesk Text Pro"/>
                <a:ea typeface="+mn-lt"/>
                <a:cs typeface="Times New Roman"/>
              </a:rPr>
              <a:t>he EQIP Entity must be attributed 50 or more clinical episodes across ALL clinical episode categories selected during the baseline period. The third requirement is that o</a:t>
            </a:r>
            <a:r>
              <a:rPr lang="en-US" sz="1200" dirty="0">
                <a:solidFill>
                  <a:schemeClr val="bg1"/>
                </a:solidFill>
                <a:latin typeface="Neue Haas Grotesk Text Pro"/>
                <a:ea typeface="+mn-lt"/>
                <a:cs typeface="+mn-lt"/>
              </a:rPr>
              <a:t>f the NPIs that make up the EQIP Entity</a:t>
            </a:r>
            <a:r>
              <a:rPr lang="en-US" sz="1200" i="0" dirty="0">
                <a:solidFill>
                  <a:schemeClr val="bg1"/>
                </a:solidFill>
                <a:latin typeface="Neue Haas Grotesk Text Pro"/>
                <a:ea typeface="+mn-lt"/>
                <a:cs typeface="+mn-lt"/>
              </a:rPr>
              <a:t>, 75% must have at least one claim with a non-excluded beneficiary who triggered a clinical episode in each clinical episode category chosen during the baseline period. It is important to note that this claim threshold is only 50% for EQIP Entities with 10 or fewer Care Partners. </a:t>
            </a:r>
            <a:r>
              <a:rPr lang="en-US" sz="1200" dirty="0">
                <a:solidFill>
                  <a:srgbClr val="014699"/>
                </a:solidFill>
                <a:latin typeface="Neue Haas Grotesk Text Pro"/>
                <a:ea typeface="+mn-lt"/>
                <a:cs typeface="+mn-lt"/>
              </a:rPr>
              <a:t>Email </a:t>
            </a:r>
            <a:r>
              <a:rPr lang="en-US" sz="1200" b="1" dirty="0">
                <a:solidFill>
                  <a:srgbClr val="00B0F0"/>
                </a:solidFill>
                <a:latin typeface="Neue Haas Grotesk Text Pro"/>
                <a:ea typeface="+mn-lt"/>
                <a:cs typeface="+mn-lt"/>
                <a:hlinkClick r:id="rId3">
                  <a:extLst>
                    <a:ext uri="{A12FA001-AC4F-418D-AE19-62706E023703}">
                      <ahyp:hlinkClr xmlns:ahyp="http://schemas.microsoft.com/office/drawing/2018/hyperlinkcolor" val="tx"/>
                    </a:ext>
                  </a:extLst>
                </a:hlinkClick>
              </a:rPr>
              <a:t>eqip@crisphealth.org</a:t>
            </a:r>
            <a:r>
              <a:rPr lang="en-US" sz="1200" dirty="0">
                <a:solidFill>
                  <a:srgbClr val="014699"/>
                </a:solidFill>
                <a:latin typeface="Neue Haas Grotesk Text Pro"/>
                <a:ea typeface="+mn-lt"/>
                <a:cs typeface="+mn-lt"/>
              </a:rPr>
              <a:t> to determine your baseline episode volume.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Header Placeholder 3">
            <a:extLst>
              <a:ext uri="{FF2B5EF4-FFF2-40B4-BE49-F238E27FC236}">
                <a16:creationId xmlns:a16="http://schemas.microsoft.com/office/drawing/2014/main" id="{522EADB6-2D1D-C292-12FB-880EA460D316}"/>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92AF357A-890C-5F63-C71F-B776E1F5683C}"/>
              </a:ext>
            </a:extLst>
          </p:cNvPr>
          <p:cNvSpPr>
            <a:spLocks noGrp="1"/>
          </p:cNvSpPr>
          <p:nvPr>
            <p:ph type="sldNum" sz="quarter" idx="5"/>
          </p:nvPr>
        </p:nvSpPr>
        <p:spPr/>
        <p:txBody>
          <a:bodyPr/>
          <a:lstStyle/>
          <a:p>
            <a:fld id="{E7D2AF4B-86CF-4DA2-8674-ABA13EF5759D}" type="slidenum">
              <a:rPr lang="en-US" smtClean="0"/>
              <a:t>7</a:t>
            </a:fld>
            <a:endParaRPr lang="en-US"/>
          </a:p>
        </p:txBody>
      </p:sp>
    </p:spTree>
    <p:extLst>
      <p:ext uri="{BB962C8B-B14F-4D97-AF65-F5344CB8AC3E}">
        <p14:creationId xmlns:p14="http://schemas.microsoft.com/office/powerpoint/2010/main" val="95141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8</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hyperlink" Target="mailto:eqip@crisphealth.org"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Participation Requirements</a:t>
            </a:r>
            <a:endParaRPr lang="en-US" b="1" dirty="0">
              <a:solidFill>
                <a:schemeClr val="accent1"/>
              </a:solidFill>
            </a:endParaRP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a:solidFill>
                  <a:schemeClr val="accent1"/>
                </a:solidFill>
                <a:latin typeface="+mj-lt"/>
              </a:rPr>
              <a:t>Module 2: Participation and Enrollment</a:t>
            </a:r>
          </a:p>
        </p:txBody>
      </p:sp>
      <p:pic>
        <p:nvPicPr>
          <p:cNvPr id="8" name="Audio 7">
            <a:hlinkClick r:id="" action="ppaction://media"/>
            <a:extLst>
              <a:ext uri="{FF2B5EF4-FFF2-40B4-BE49-F238E27FC236}">
                <a16:creationId xmlns:a16="http://schemas.microsoft.com/office/drawing/2014/main" id="{5AEFECDA-6741-1BAD-C9C6-C10F3ABC86E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345"/>
    </mc:Choice>
    <mc:Fallback xmlns="">
      <p:transition spd="slow" advTm="7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623047" y="347450"/>
            <a:ext cx="10515600" cy="1325563"/>
          </a:xfrm>
        </p:spPr>
        <p:txBody>
          <a:bodyPr>
            <a:normAutofit/>
          </a:bodyPr>
          <a:lstStyle/>
          <a:p>
            <a:r>
              <a:rPr lang="en-US" sz="4000" b="1" dirty="0">
                <a:solidFill>
                  <a:srgbClr val="014699"/>
                </a:solidFill>
                <a:cs typeface="Times New Roman"/>
              </a:rPr>
              <a:t>Participation Checklist</a:t>
            </a:r>
          </a:p>
        </p:txBody>
      </p:sp>
      <p:graphicFrame>
        <p:nvGraphicFramePr>
          <p:cNvPr id="4" name="Diagram 3">
            <a:extLst>
              <a:ext uri="{FF2B5EF4-FFF2-40B4-BE49-F238E27FC236}">
                <a16:creationId xmlns:a16="http://schemas.microsoft.com/office/drawing/2014/main" id="{3803BCEB-9D3D-0944-EC9D-0FB6D3F51006}"/>
              </a:ext>
            </a:extLst>
          </p:cNvPr>
          <p:cNvGraphicFramePr/>
          <p:nvPr>
            <p:extLst>
              <p:ext uri="{D42A27DB-BD31-4B8C-83A1-F6EECF244321}">
                <p14:modId xmlns:p14="http://schemas.microsoft.com/office/powerpoint/2010/main" val="2168969164"/>
              </p:ext>
            </p:extLst>
          </p:nvPr>
        </p:nvGraphicFramePr>
        <p:xfrm>
          <a:off x="-1787995" y="1673013"/>
          <a:ext cx="16138695" cy="4017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Oval 16" descr="Checkbox Checked with solid fill">
            <a:extLst>
              <a:ext uri="{FF2B5EF4-FFF2-40B4-BE49-F238E27FC236}">
                <a16:creationId xmlns:a16="http://schemas.microsoft.com/office/drawing/2014/main" id="{BEF26D1B-C253-EFFC-DEC0-7E1EB9B06C0A}"/>
              </a:ext>
            </a:extLst>
          </p:cNvPr>
          <p:cNvSpPr/>
          <p:nvPr/>
        </p:nvSpPr>
        <p:spPr>
          <a:xfrm>
            <a:off x="718531" y="2481746"/>
            <a:ext cx="712673" cy="712673"/>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Oval 10" descr="Checkbox Checked with solid fill">
            <a:extLst>
              <a:ext uri="{FF2B5EF4-FFF2-40B4-BE49-F238E27FC236}">
                <a16:creationId xmlns:a16="http://schemas.microsoft.com/office/drawing/2014/main" id="{594B28F3-730B-908A-B90E-31108ACB20F2}"/>
              </a:ext>
            </a:extLst>
          </p:cNvPr>
          <p:cNvSpPr/>
          <p:nvPr/>
        </p:nvSpPr>
        <p:spPr>
          <a:xfrm>
            <a:off x="718531" y="1651583"/>
            <a:ext cx="712673" cy="712673"/>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Oval 20" descr="Checkbox Checked with solid fill">
            <a:extLst>
              <a:ext uri="{FF2B5EF4-FFF2-40B4-BE49-F238E27FC236}">
                <a16:creationId xmlns:a16="http://schemas.microsoft.com/office/drawing/2014/main" id="{20342B80-BD2C-4AB4-8C2C-A5104D8BA2F8}"/>
              </a:ext>
            </a:extLst>
          </p:cNvPr>
          <p:cNvSpPr/>
          <p:nvPr/>
        </p:nvSpPr>
        <p:spPr>
          <a:xfrm>
            <a:off x="718530" y="3307245"/>
            <a:ext cx="712673" cy="712673"/>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Oval 21" descr="Checkbox Checked with solid fill">
            <a:extLst>
              <a:ext uri="{FF2B5EF4-FFF2-40B4-BE49-F238E27FC236}">
                <a16:creationId xmlns:a16="http://schemas.microsoft.com/office/drawing/2014/main" id="{3FFBF418-7E03-72A7-1356-6C790A82E239}"/>
              </a:ext>
            </a:extLst>
          </p:cNvPr>
          <p:cNvSpPr/>
          <p:nvPr/>
        </p:nvSpPr>
        <p:spPr>
          <a:xfrm>
            <a:off x="718530" y="4144191"/>
            <a:ext cx="712673" cy="712673"/>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Oval 22" descr="Checkbox Checked with solid fill">
            <a:extLst>
              <a:ext uri="{FF2B5EF4-FFF2-40B4-BE49-F238E27FC236}">
                <a16:creationId xmlns:a16="http://schemas.microsoft.com/office/drawing/2014/main" id="{7003BBF1-87B0-76BF-0F7B-DB9939C1A474}"/>
              </a:ext>
            </a:extLst>
          </p:cNvPr>
          <p:cNvSpPr/>
          <p:nvPr/>
        </p:nvSpPr>
        <p:spPr>
          <a:xfrm>
            <a:off x="718529" y="4981137"/>
            <a:ext cx="712673" cy="712673"/>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3" name="Graphic 12" descr="Checkbox Checked with solid fill">
            <a:extLst>
              <a:ext uri="{FF2B5EF4-FFF2-40B4-BE49-F238E27FC236}">
                <a16:creationId xmlns:a16="http://schemas.microsoft.com/office/drawing/2014/main" id="{5DAAEFD2-5417-29E6-3A65-FCC05D3FE8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495" y="1601526"/>
            <a:ext cx="816740" cy="816740"/>
          </a:xfrm>
          <a:prstGeom prst="rect">
            <a:avLst/>
          </a:prstGeom>
        </p:spPr>
      </p:pic>
      <p:pic>
        <p:nvPicPr>
          <p:cNvPr id="27" name="Graphic 26" descr="Checkbox Checked with solid fill">
            <a:extLst>
              <a:ext uri="{FF2B5EF4-FFF2-40B4-BE49-F238E27FC236}">
                <a16:creationId xmlns:a16="http://schemas.microsoft.com/office/drawing/2014/main" id="{BAA376FD-05B6-2AE6-7373-1E09BAEE94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495" y="2430567"/>
            <a:ext cx="816740" cy="816740"/>
          </a:xfrm>
          <a:prstGeom prst="rect">
            <a:avLst/>
          </a:prstGeom>
        </p:spPr>
      </p:pic>
      <p:pic>
        <p:nvPicPr>
          <p:cNvPr id="28" name="Graphic 27" descr="Checkbox Checked with solid fill">
            <a:extLst>
              <a:ext uri="{FF2B5EF4-FFF2-40B4-BE49-F238E27FC236}">
                <a16:creationId xmlns:a16="http://schemas.microsoft.com/office/drawing/2014/main" id="{5D4BB8C6-53F6-AB74-609F-1B8A9C7CAB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495" y="3273534"/>
            <a:ext cx="816740" cy="816740"/>
          </a:xfrm>
          <a:prstGeom prst="rect">
            <a:avLst/>
          </a:prstGeom>
        </p:spPr>
      </p:pic>
      <p:pic>
        <p:nvPicPr>
          <p:cNvPr id="29" name="Graphic 28" descr="Checkbox Checked with solid fill">
            <a:extLst>
              <a:ext uri="{FF2B5EF4-FFF2-40B4-BE49-F238E27FC236}">
                <a16:creationId xmlns:a16="http://schemas.microsoft.com/office/drawing/2014/main" id="{BF94F49F-AC2F-7715-32A4-FB4BAA4D18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495" y="4109278"/>
            <a:ext cx="816740" cy="816740"/>
          </a:xfrm>
          <a:prstGeom prst="rect">
            <a:avLst/>
          </a:prstGeom>
        </p:spPr>
      </p:pic>
      <p:pic>
        <p:nvPicPr>
          <p:cNvPr id="30" name="Graphic 29" descr="Checkbox Checked with solid fill">
            <a:extLst>
              <a:ext uri="{FF2B5EF4-FFF2-40B4-BE49-F238E27FC236}">
                <a16:creationId xmlns:a16="http://schemas.microsoft.com/office/drawing/2014/main" id="{402CF8C8-17F1-CC8C-1FD0-F68BEDB340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495" y="4926018"/>
            <a:ext cx="816740" cy="816740"/>
          </a:xfrm>
          <a:prstGeom prst="rect">
            <a:avLst/>
          </a:prstGeom>
        </p:spPr>
      </p:pic>
      <p:pic>
        <p:nvPicPr>
          <p:cNvPr id="14" name="Audio 13">
            <a:hlinkClick r:id="" action="ppaction://media"/>
            <a:extLst>
              <a:ext uri="{FF2B5EF4-FFF2-40B4-BE49-F238E27FC236}">
                <a16:creationId xmlns:a16="http://schemas.microsoft.com/office/drawing/2014/main" id="{6DA66788-CA75-F7B8-24EF-DAA1FADB16BE}"/>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9199"/>
    </mc:Choice>
    <mc:Fallback xmlns="">
      <p:transition spd="slow" advTm="91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DB9-47D1-5125-5BA0-30B48A64EA42}"/>
              </a:ext>
            </a:extLst>
          </p:cNvPr>
          <p:cNvSpPr>
            <a:spLocks noGrp="1"/>
          </p:cNvSpPr>
          <p:nvPr>
            <p:ph type="title"/>
          </p:nvPr>
        </p:nvSpPr>
        <p:spPr>
          <a:xfrm>
            <a:off x="1190287" y="415055"/>
            <a:ext cx="9083269" cy="1325563"/>
          </a:xfrm>
        </p:spPr>
        <p:txBody>
          <a:bodyPr>
            <a:noAutofit/>
          </a:bodyPr>
          <a:lstStyle/>
          <a:p>
            <a:pPr>
              <a:lnSpc>
                <a:spcPct val="100000"/>
              </a:lnSpc>
              <a:spcBef>
                <a:spcPts val="1000"/>
              </a:spcBef>
            </a:pPr>
            <a:r>
              <a:rPr lang="en-US" sz="2800" b="1" dirty="0">
                <a:solidFill>
                  <a:schemeClr val="accent1"/>
                </a:solidFill>
                <a:cs typeface="Times New Roman"/>
              </a:rPr>
              <a:t>Be a licensed general practitioner, specialist, or other CMS-approved practitioner in Maryland.</a:t>
            </a:r>
            <a:endParaRPr lang="en-US" sz="2800" b="1" dirty="0">
              <a:solidFill>
                <a:srgbClr val="000000"/>
              </a:solidFill>
              <a:cs typeface="Times New Roman"/>
            </a:endParaRPr>
          </a:p>
        </p:txBody>
      </p:sp>
      <p:sp>
        <p:nvSpPr>
          <p:cNvPr id="6" name="Content Placeholder 5">
            <a:extLst>
              <a:ext uri="{FF2B5EF4-FFF2-40B4-BE49-F238E27FC236}">
                <a16:creationId xmlns:a16="http://schemas.microsoft.com/office/drawing/2014/main" id="{11F8EE4F-2DFE-4836-6B88-3893BD966C6A}"/>
              </a:ext>
            </a:extLst>
          </p:cNvPr>
          <p:cNvSpPr>
            <a:spLocks noGrp="1"/>
          </p:cNvSpPr>
          <p:nvPr>
            <p:ph sz="half" idx="1"/>
          </p:nvPr>
        </p:nvSpPr>
        <p:spPr>
          <a:xfrm>
            <a:off x="1108995" y="2349281"/>
            <a:ext cx="5181600" cy="4351338"/>
          </a:xfrm>
        </p:spPr>
        <p:txBody>
          <a:bodyPr vert="horz" lIns="91440" tIns="45720" rIns="91440" bIns="45720" rtlCol="0" anchor="t">
            <a:normAutofit/>
          </a:bodyPr>
          <a:lstStyle/>
          <a:p>
            <a:pPr marL="0" indent="0">
              <a:buNone/>
            </a:pPr>
            <a:r>
              <a:rPr lang="en-US" sz="1800" dirty="0">
                <a:solidFill>
                  <a:schemeClr val="accent1"/>
                </a:solidFill>
                <a:latin typeface="+mj-lt"/>
              </a:rPr>
              <a:t>Examples:</a:t>
            </a:r>
          </a:p>
          <a:p>
            <a:r>
              <a:rPr lang="en-US" sz="1800" dirty="0">
                <a:solidFill>
                  <a:schemeClr val="accent1"/>
                </a:solidFill>
                <a:latin typeface="+mj-lt"/>
              </a:rPr>
              <a:t>Doctors of Medicine</a:t>
            </a:r>
          </a:p>
          <a:p>
            <a:r>
              <a:rPr lang="en-US" sz="1800" dirty="0">
                <a:solidFill>
                  <a:schemeClr val="accent1"/>
                </a:solidFill>
                <a:latin typeface="+mj-lt"/>
              </a:rPr>
              <a:t>Doctors of Osteopathy</a:t>
            </a:r>
          </a:p>
          <a:p>
            <a:r>
              <a:rPr lang="en-US" sz="1800" dirty="0">
                <a:solidFill>
                  <a:schemeClr val="accent1"/>
                </a:solidFill>
                <a:latin typeface="+mj-lt"/>
              </a:rPr>
              <a:t>Physician Assistants</a:t>
            </a:r>
          </a:p>
        </p:txBody>
      </p:sp>
      <p:sp>
        <p:nvSpPr>
          <p:cNvPr id="10" name="Content Placeholder 9">
            <a:extLst>
              <a:ext uri="{FF2B5EF4-FFF2-40B4-BE49-F238E27FC236}">
                <a16:creationId xmlns:a16="http://schemas.microsoft.com/office/drawing/2014/main" id="{5D12E36E-0B9A-A34E-87C4-D13E4FF3FE6F}"/>
              </a:ext>
            </a:extLst>
          </p:cNvPr>
          <p:cNvSpPr>
            <a:spLocks noGrp="1"/>
          </p:cNvSpPr>
          <p:nvPr>
            <p:ph sz="half" idx="2"/>
          </p:nvPr>
        </p:nvSpPr>
        <p:spPr>
          <a:xfrm>
            <a:off x="4433105" y="2733820"/>
            <a:ext cx="5181600" cy="4351338"/>
          </a:xfrm>
        </p:spPr>
        <p:txBody>
          <a:bodyPr vert="horz" lIns="91440" tIns="45720" rIns="91440" bIns="45720" rtlCol="0" anchor="t">
            <a:noAutofit/>
          </a:bodyPr>
          <a:lstStyle/>
          <a:p>
            <a:r>
              <a:rPr lang="en-US" sz="1800" dirty="0">
                <a:solidFill>
                  <a:schemeClr val="accent1"/>
                </a:solidFill>
                <a:latin typeface="+mj-lt"/>
              </a:rPr>
              <a:t>Nurse Practitioners</a:t>
            </a:r>
            <a:endParaRPr lang="en-US" sz="1800" i="0" dirty="0">
              <a:solidFill>
                <a:schemeClr val="accent1"/>
              </a:solidFill>
              <a:effectLst/>
              <a:latin typeface="+mj-lt"/>
            </a:endParaRPr>
          </a:p>
          <a:p>
            <a:r>
              <a:rPr lang="en-US" sz="1800" i="0" dirty="0">
                <a:solidFill>
                  <a:schemeClr val="accent1"/>
                </a:solidFill>
                <a:effectLst/>
                <a:latin typeface="+mj-lt"/>
              </a:rPr>
              <a:t>Physical </a:t>
            </a:r>
            <a:r>
              <a:rPr lang="en-US" sz="1800" dirty="0">
                <a:solidFill>
                  <a:schemeClr val="accent1"/>
                </a:solidFill>
                <a:latin typeface="+mj-lt"/>
              </a:rPr>
              <a:t>Therapists</a:t>
            </a:r>
            <a:endParaRPr lang="en-US" sz="1800" i="0" dirty="0">
              <a:solidFill>
                <a:schemeClr val="accent1"/>
              </a:solidFill>
              <a:effectLst/>
              <a:latin typeface="+mj-lt"/>
            </a:endParaRPr>
          </a:p>
          <a:p>
            <a:endParaRPr lang="en-US" sz="1800" dirty="0">
              <a:solidFill>
                <a:srgbClr val="1A4A98"/>
              </a:solidFill>
              <a:latin typeface="+mj-lt"/>
            </a:endParaRPr>
          </a:p>
          <a:p>
            <a:endParaRPr lang="en-US" sz="1800" dirty="0">
              <a:solidFill>
                <a:schemeClr val="accent1"/>
              </a:solidFill>
              <a:latin typeface="+mj-lt"/>
            </a:endParaRPr>
          </a:p>
          <a:p>
            <a:endParaRPr lang="en-US" dirty="0">
              <a:solidFill>
                <a:srgbClr val="000000"/>
              </a:solidFill>
              <a:latin typeface="Aptos"/>
            </a:endParaRPr>
          </a:p>
        </p:txBody>
      </p:sp>
      <p:sp>
        <p:nvSpPr>
          <p:cNvPr id="4" name="Oval 3" descr="Checkbox Checked with solid fill">
            <a:extLst>
              <a:ext uri="{FF2B5EF4-FFF2-40B4-BE49-F238E27FC236}">
                <a16:creationId xmlns:a16="http://schemas.microsoft.com/office/drawing/2014/main" id="{76020ADF-F538-AD75-A003-3F1CB3B86FF1}"/>
              </a:ext>
            </a:extLst>
          </p:cNvPr>
          <p:cNvSpPr/>
          <p:nvPr/>
        </p:nvSpPr>
        <p:spPr>
          <a:xfrm>
            <a:off x="275887" y="574638"/>
            <a:ext cx="808229" cy="808229"/>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5" name="Graphic 4" descr="Checkbox Checked with solid fill">
            <a:extLst>
              <a:ext uri="{FF2B5EF4-FFF2-40B4-BE49-F238E27FC236}">
                <a16:creationId xmlns:a16="http://schemas.microsoft.com/office/drawing/2014/main" id="{8D290419-351D-1D25-A02E-2F9B2D9476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559" y="510794"/>
            <a:ext cx="914400" cy="914400"/>
          </a:xfrm>
          <a:prstGeom prst="rect">
            <a:avLst/>
          </a:prstGeom>
        </p:spPr>
      </p:pic>
      <p:sp>
        <p:nvSpPr>
          <p:cNvPr id="11" name="TextBox 10">
            <a:extLst>
              <a:ext uri="{FF2B5EF4-FFF2-40B4-BE49-F238E27FC236}">
                <a16:creationId xmlns:a16="http://schemas.microsoft.com/office/drawing/2014/main" id="{5637D578-BCD6-26E7-581B-7A4014B03969}"/>
              </a:ext>
            </a:extLst>
          </p:cNvPr>
          <p:cNvSpPr txBox="1"/>
          <p:nvPr/>
        </p:nvSpPr>
        <p:spPr>
          <a:xfrm>
            <a:off x="1006808" y="4360553"/>
            <a:ext cx="10074196" cy="646331"/>
          </a:xfrm>
          <a:prstGeom prst="rect">
            <a:avLst/>
          </a:prstGeom>
          <a:noFill/>
        </p:spPr>
        <p:txBody>
          <a:bodyPr wrap="square" lIns="91440" tIns="45720" rIns="91440" bIns="45720" rtlCol="0" anchor="t">
            <a:spAutoFit/>
          </a:bodyPr>
          <a:lstStyle/>
          <a:p>
            <a:r>
              <a:rPr lang="en-US" b="1" i="1" dirty="0">
                <a:solidFill>
                  <a:schemeClr val="accent1"/>
                </a:solidFill>
                <a:latin typeface="+mj-lt"/>
              </a:rPr>
              <a:t>*Please note there may be other CMS approved practitioners who are eligible for EQIP that are not listed here. </a:t>
            </a:r>
          </a:p>
        </p:txBody>
      </p:sp>
      <p:pic>
        <p:nvPicPr>
          <p:cNvPr id="17" name="Audio 16">
            <a:hlinkClick r:id="" action="ppaction://media"/>
            <a:extLst>
              <a:ext uri="{FF2B5EF4-FFF2-40B4-BE49-F238E27FC236}">
                <a16:creationId xmlns:a16="http://schemas.microsoft.com/office/drawing/2014/main" id="{4CC20D9E-7C6C-A0E5-EB23-8DB663F3D67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04967358"/>
      </p:ext>
    </p:extLst>
  </p:cSld>
  <p:clrMapOvr>
    <a:masterClrMapping/>
  </p:clrMapOvr>
  <mc:AlternateContent xmlns:mc="http://schemas.openxmlformats.org/markup-compatibility/2006" xmlns:p14="http://schemas.microsoft.com/office/powerpoint/2010/main">
    <mc:Choice Requires="p14">
      <p:transition spd="slow" p14:dur="2000" advTm="30520"/>
    </mc:Choice>
    <mc:Fallback xmlns="">
      <p:transition spd="slow" advTm="30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19D0-F568-B66B-DD54-8535D521E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3105D-0DEF-2D4C-0C14-8DAC246EFB4B}"/>
              </a:ext>
            </a:extLst>
          </p:cNvPr>
          <p:cNvSpPr>
            <a:spLocks noGrp="1"/>
          </p:cNvSpPr>
          <p:nvPr>
            <p:ph type="title"/>
          </p:nvPr>
        </p:nvSpPr>
        <p:spPr>
          <a:xfrm>
            <a:off x="1114980" y="418398"/>
            <a:ext cx="9253872" cy="1349009"/>
          </a:xfrm>
        </p:spPr>
        <p:txBody>
          <a:bodyPr>
            <a:noAutofit/>
          </a:bodyPr>
          <a:lstStyle/>
          <a:p>
            <a:pPr>
              <a:lnSpc>
                <a:spcPct val="100000"/>
              </a:lnSpc>
              <a:spcBef>
                <a:spcPts val="1000"/>
              </a:spcBef>
            </a:pPr>
            <a:r>
              <a:rPr lang="en-US" sz="2800" b="1" dirty="0">
                <a:solidFill>
                  <a:schemeClr val="accent1"/>
                </a:solidFill>
                <a:cs typeface="Times New Roman"/>
              </a:rPr>
              <a:t>Be enrolled in the Medicare Provider Enrollment, Chain, and Ownership System (PECOS)</a:t>
            </a:r>
          </a:p>
        </p:txBody>
      </p:sp>
      <p:sp>
        <p:nvSpPr>
          <p:cNvPr id="3" name="Content Placeholder 2">
            <a:extLst>
              <a:ext uri="{FF2B5EF4-FFF2-40B4-BE49-F238E27FC236}">
                <a16:creationId xmlns:a16="http://schemas.microsoft.com/office/drawing/2014/main" id="{97EE35A6-3A55-CF8B-0E36-50468A65A6BE}"/>
              </a:ext>
            </a:extLst>
          </p:cNvPr>
          <p:cNvSpPr>
            <a:spLocks noGrp="1"/>
          </p:cNvSpPr>
          <p:nvPr>
            <p:ph idx="1"/>
          </p:nvPr>
        </p:nvSpPr>
        <p:spPr>
          <a:xfrm>
            <a:off x="1008809" y="2140596"/>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To check your PECOS enrollment, please visit the </a:t>
            </a:r>
            <a:r>
              <a:rPr lang="en-US" sz="2000" u="sng" dirty="0">
                <a:solidFill>
                  <a:srgbClr val="7CBEFE"/>
                </a:solidFill>
                <a:latin typeface="Neue Haas Grotesk Text Pro"/>
                <a:cs typeface="Times New Roman"/>
              </a:rPr>
              <a:t>PECOS Lookup</a:t>
            </a:r>
            <a:r>
              <a:rPr lang="en-US" sz="2000" dirty="0">
                <a:solidFill>
                  <a:srgbClr val="014699"/>
                </a:solidFill>
                <a:latin typeface="Neue Haas Grotesk Text Pro"/>
                <a:cs typeface="Times New Roman"/>
              </a:rPr>
              <a:t>.</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For more information on PECOS, please visit </a:t>
            </a:r>
            <a:r>
              <a:rPr lang="en-US" sz="2000" u="sng" dirty="0">
                <a:solidFill>
                  <a:srgbClr val="7CBEFE"/>
                </a:solidFill>
                <a:latin typeface="Neue Haas Grotesk Text Pro"/>
                <a:cs typeface="Times New Roman"/>
              </a:rPr>
              <a:t>https://www.cms.gov</a:t>
            </a:r>
            <a:r>
              <a:rPr lang="en-US" sz="2000" dirty="0">
                <a:solidFill>
                  <a:srgbClr val="014699"/>
                </a:solidFill>
                <a:latin typeface="Neue Haas Grotesk Text Pro"/>
                <a:cs typeface="Times New Roman"/>
              </a:rPr>
              <a:t>.</a:t>
            </a:r>
          </a:p>
          <a:p>
            <a:pPr marL="0" indent="0">
              <a:lnSpc>
                <a:spcPct val="100000"/>
              </a:lnSpc>
              <a:buNone/>
            </a:pPr>
            <a:endParaRPr lang="en-US" sz="1800" dirty="0">
              <a:solidFill>
                <a:srgbClr val="014699"/>
              </a:solidFill>
              <a:latin typeface="Neue Haas Grotesk Text Pro"/>
              <a:cs typeface="Times New Roman"/>
            </a:endParaRPr>
          </a:p>
          <a:p>
            <a:pPr marL="0" indent="0">
              <a:lnSpc>
                <a:spcPct val="100000"/>
              </a:lnSpc>
              <a:buNone/>
            </a:pPr>
            <a:endParaRPr lang="en-US" sz="3000" dirty="0">
              <a:solidFill>
                <a:srgbClr val="014699"/>
              </a:solidFill>
              <a:latin typeface="Neue Haas Grotesk Text Pro"/>
              <a:cs typeface="Times New Roman"/>
            </a:endParaRPr>
          </a:p>
        </p:txBody>
      </p:sp>
      <p:sp>
        <p:nvSpPr>
          <p:cNvPr id="6" name="Oval 5" descr="Checkbox Checked with solid fill">
            <a:extLst>
              <a:ext uri="{FF2B5EF4-FFF2-40B4-BE49-F238E27FC236}">
                <a16:creationId xmlns:a16="http://schemas.microsoft.com/office/drawing/2014/main" id="{ABB97E54-F149-3FC9-DB5F-72B0A882B6C7}"/>
              </a:ext>
            </a:extLst>
          </p:cNvPr>
          <p:cNvSpPr/>
          <p:nvPr/>
        </p:nvSpPr>
        <p:spPr>
          <a:xfrm>
            <a:off x="275887" y="574638"/>
            <a:ext cx="808229" cy="808229"/>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7" name="Graphic 6" descr="Checkbox Checked with solid fill">
            <a:extLst>
              <a:ext uri="{FF2B5EF4-FFF2-40B4-BE49-F238E27FC236}">
                <a16:creationId xmlns:a16="http://schemas.microsoft.com/office/drawing/2014/main" id="{68910799-760A-0F35-E5F1-3CADE6F197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559" y="510794"/>
            <a:ext cx="914400" cy="914400"/>
          </a:xfrm>
          <a:prstGeom prst="rect">
            <a:avLst/>
          </a:prstGeom>
        </p:spPr>
      </p:pic>
      <p:pic>
        <p:nvPicPr>
          <p:cNvPr id="8" name="Audio 7">
            <a:hlinkClick r:id="" action="ppaction://media"/>
            <a:extLst>
              <a:ext uri="{FF2B5EF4-FFF2-40B4-BE49-F238E27FC236}">
                <a16:creationId xmlns:a16="http://schemas.microsoft.com/office/drawing/2014/main" id="{7B2B9C2E-0117-5291-D0C6-DF454B988C2B}"/>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98988915"/>
      </p:ext>
    </p:extLst>
  </p:cSld>
  <p:clrMapOvr>
    <a:masterClrMapping/>
  </p:clrMapOvr>
  <mc:AlternateContent xmlns:mc="http://schemas.openxmlformats.org/markup-compatibility/2006" xmlns:p14="http://schemas.microsoft.com/office/powerpoint/2010/main">
    <mc:Choice Requires="p14">
      <p:transition spd="slow" p14:dur="2000" advTm="17977"/>
    </mc:Choice>
    <mc:Fallback xmlns="">
      <p:transition spd="slow" advTm="17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DA60-5165-85F6-7B60-B247ED8CC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E4480-54AC-75F3-8FA5-B96563C4E434}"/>
              </a:ext>
            </a:extLst>
          </p:cNvPr>
          <p:cNvSpPr>
            <a:spLocks noGrp="1"/>
          </p:cNvSpPr>
          <p:nvPr>
            <p:ph type="title"/>
          </p:nvPr>
        </p:nvSpPr>
        <p:spPr>
          <a:xfrm>
            <a:off x="1147959" y="304247"/>
            <a:ext cx="8855953" cy="1349009"/>
          </a:xfrm>
        </p:spPr>
        <p:txBody>
          <a:bodyPr>
            <a:noAutofit/>
          </a:bodyPr>
          <a:lstStyle/>
          <a:p>
            <a:pPr>
              <a:lnSpc>
                <a:spcPct val="100000"/>
              </a:lnSpc>
              <a:spcBef>
                <a:spcPts val="1000"/>
              </a:spcBef>
            </a:pPr>
            <a:r>
              <a:rPr lang="en-US" sz="2800" b="1" dirty="0">
                <a:solidFill>
                  <a:schemeClr val="accent1"/>
                </a:solidFill>
                <a:cs typeface="Times New Roman"/>
              </a:rPr>
              <a:t>Use Certified Electronic Health Record Technology (CEHRT)</a:t>
            </a:r>
          </a:p>
        </p:txBody>
      </p:sp>
      <p:sp>
        <p:nvSpPr>
          <p:cNvPr id="3" name="Oval 2" descr="Checkbox Checked with solid fill">
            <a:extLst>
              <a:ext uri="{FF2B5EF4-FFF2-40B4-BE49-F238E27FC236}">
                <a16:creationId xmlns:a16="http://schemas.microsoft.com/office/drawing/2014/main" id="{7E9E4646-B085-E137-669B-B81FBA7A618E}"/>
              </a:ext>
            </a:extLst>
          </p:cNvPr>
          <p:cNvSpPr/>
          <p:nvPr/>
        </p:nvSpPr>
        <p:spPr>
          <a:xfrm>
            <a:off x="275887" y="574638"/>
            <a:ext cx="808229" cy="808229"/>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6" name="Graphic 5" descr="Checkbox Checked with solid fill">
            <a:extLst>
              <a:ext uri="{FF2B5EF4-FFF2-40B4-BE49-F238E27FC236}">
                <a16:creationId xmlns:a16="http://schemas.microsoft.com/office/drawing/2014/main" id="{2EEA0C04-8527-B9B8-B42B-B0ACAEE62D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559" y="510794"/>
            <a:ext cx="914400" cy="914400"/>
          </a:xfrm>
          <a:prstGeom prst="rect">
            <a:avLst/>
          </a:prstGeom>
        </p:spPr>
      </p:pic>
      <p:sp>
        <p:nvSpPr>
          <p:cNvPr id="7" name="Content Placeholder 2">
            <a:extLst>
              <a:ext uri="{FF2B5EF4-FFF2-40B4-BE49-F238E27FC236}">
                <a16:creationId xmlns:a16="http://schemas.microsoft.com/office/drawing/2014/main" id="{CD37DBD6-7DD2-CC19-C52B-1D98C3ED49D2}"/>
              </a:ext>
            </a:extLst>
          </p:cNvPr>
          <p:cNvSpPr>
            <a:spLocks noGrp="1"/>
          </p:cNvSpPr>
          <p:nvPr>
            <p:ph idx="1"/>
          </p:nvPr>
        </p:nvSpPr>
        <p:spPr>
          <a:xfrm>
            <a:off x="1008809" y="2140596"/>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To check if your EHR is certified, please visit the </a:t>
            </a:r>
            <a:r>
              <a:rPr lang="en-US" sz="2000" u="sng" dirty="0">
                <a:solidFill>
                  <a:srgbClr val="7CBEFE"/>
                </a:solidFill>
                <a:latin typeface="Neue Haas Grotesk Text Pro"/>
                <a:cs typeface="Times New Roman"/>
              </a:rPr>
              <a:t>Certified Health IT Product List</a:t>
            </a:r>
            <a:r>
              <a:rPr lang="en-US" sz="2000" dirty="0">
                <a:solidFill>
                  <a:schemeClr val="accent1"/>
                </a:solidFill>
                <a:latin typeface="Neue Haas Grotesk Text Pro"/>
                <a:cs typeface="Times New Roman"/>
              </a:rPr>
              <a:t> or contact your EHR vendor</a:t>
            </a:r>
            <a:r>
              <a:rPr lang="en-US" sz="2000" dirty="0">
                <a:solidFill>
                  <a:srgbClr val="014699"/>
                </a:solidFill>
                <a:latin typeface="Neue Haas Grotesk Text Pro"/>
                <a:cs typeface="Times New Roman"/>
              </a:rPr>
              <a:t>.</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For more information on CEHRT, please visit </a:t>
            </a:r>
            <a:r>
              <a:rPr lang="en-US" sz="2000" u="sng" dirty="0">
                <a:solidFill>
                  <a:srgbClr val="7CBEFE"/>
                </a:solidFill>
                <a:latin typeface="Neue Haas Grotesk Text Pro"/>
                <a:cs typeface="Times New Roman"/>
              </a:rPr>
              <a:t>https://www.cms.gov</a:t>
            </a:r>
            <a:r>
              <a:rPr lang="en-US" sz="2000" dirty="0">
                <a:solidFill>
                  <a:srgbClr val="014699"/>
                </a:solidFill>
                <a:latin typeface="Neue Haas Grotesk Text Pro"/>
                <a:cs typeface="Times New Roman"/>
              </a:rPr>
              <a:t>.</a:t>
            </a:r>
          </a:p>
        </p:txBody>
      </p:sp>
      <p:pic>
        <p:nvPicPr>
          <p:cNvPr id="8" name="Audio 7">
            <a:hlinkClick r:id="" action="ppaction://media"/>
            <a:extLst>
              <a:ext uri="{FF2B5EF4-FFF2-40B4-BE49-F238E27FC236}">
                <a16:creationId xmlns:a16="http://schemas.microsoft.com/office/drawing/2014/main" id="{BE034C09-DE12-3521-6504-F66617170A56}"/>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56434699"/>
      </p:ext>
    </p:extLst>
  </p:cSld>
  <p:clrMapOvr>
    <a:masterClrMapping/>
  </p:clrMapOvr>
  <mc:AlternateContent xmlns:mc="http://schemas.openxmlformats.org/markup-compatibility/2006" xmlns:p14="http://schemas.microsoft.com/office/powerpoint/2010/main">
    <mc:Choice Requires="p14">
      <p:transition spd="slow" p14:dur="2000" advTm="19789"/>
    </mc:Choice>
    <mc:Fallback xmlns="">
      <p:transition spd="slow" advTm="19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003F0-9150-E45A-E17E-5326DEC92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4387D-F170-9CB5-C24B-1AAEBF1B973D}"/>
              </a:ext>
            </a:extLst>
          </p:cNvPr>
          <p:cNvSpPr>
            <a:spLocks noGrp="1"/>
          </p:cNvSpPr>
          <p:nvPr>
            <p:ph type="title"/>
          </p:nvPr>
        </p:nvSpPr>
        <p:spPr>
          <a:xfrm>
            <a:off x="1147959" y="304247"/>
            <a:ext cx="8855953" cy="1349009"/>
          </a:xfrm>
        </p:spPr>
        <p:txBody>
          <a:bodyPr>
            <a:noAutofit/>
          </a:bodyPr>
          <a:lstStyle/>
          <a:p>
            <a:pPr>
              <a:lnSpc>
                <a:spcPct val="100000"/>
              </a:lnSpc>
              <a:spcBef>
                <a:spcPts val="1000"/>
              </a:spcBef>
            </a:pPr>
            <a:r>
              <a:rPr lang="en-US" sz="2800" b="1" dirty="0">
                <a:solidFill>
                  <a:schemeClr val="accent1"/>
                </a:solidFill>
                <a:cs typeface="Times New Roman"/>
              </a:rPr>
              <a:t>Be onboarded with CRISP, Maryland’s Health Information Exchange</a:t>
            </a:r>
          </a:p>
        </p:txBody>
      </p:sp>
      <p:sp>
        <p:nvSpPr>
          <p:cNvPr id="3" name="Oval 2" descr="Checkbox Checked with solid fill">
            <a:extLst>
              <a:ext uri="{FF2B5EF4-FFF2-40B4-BE49-F238E27FC236}">
                <a16:creationId xmlns:a16="http://schemas.microsoft.com/office/drawing/2014/main" id="{798FF511-CC4A-4A4F-4AF0-F85BDE08A336}"/>
              </a:ext>
            </a:extLst>
          </p:cNvPr>
          <p:cNvSpPr/>
          <p:nvPr/>
        </p:nvSpPr>
        <p:spPr>
          <a:xfrm>
            <a:off x="275887" y="574638"/>
            <a:ext cx="808229" cy="808229"/>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6" name="Graphic 5" descr="Checkbox Checked with solid fill">
            <a:extLst>
              <a:ext uri="{FF2B5EF4-FFF2-40B4-BE49-F238E27FC236}">
                <a16:creationId xmlns:a16="http://schemas.microsoft.com/office/drawing/2014/main" id="{9118F47E-FB7A-7D68-E2A3-401C8EF5B0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559" y="510794"/>
            <a:ext cx="914400" cy="914400"/>
          </a:xfrm>
          <a:prstGeom prst="rect">
            <a:avLst/>
          </a:prstGeom>
        </p:spPr>
      </p:pic>
      <p:sp>
        <p:nvSpPr>
          <p:cNvPr id="4" name="Content Placeholder 2">
            <a:extLst>
              <a:ext uri="{FF2B5EF4-FFF2-40B4-BE49-F238E27FC236}">
                <a16:creationId xmlns:a16="http://schemas.microsoft.com/office/drawing/2014/main" id="{C8BD3D13-E01B-1621-6E39-475D30DF45A7}"/>
              </a:ext>
            </a:extLst>
          </p:cNvPr>
          <p:cNvSpPr>
            <a:spLocks noGrp="1"/>
          </p:cNvSpPr>
          <p:nvPr>
            <p:ph idx="1"/>
          </p:nvPr>
        </p:nvSpPr>
        <p:spPr>
          <a:xfrm>
            <a:off x="1008809" y="2140596"/>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All EQIP participants must be onboarded with CRISP.</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To learn more about CRISP or to move forward with onboarding, please contact</a:t>
            </a:r>
          </a:p>
          <a:p>
            <a:pPr marL="0" indent="0">
              <a:lnSpc>
                <a:spcPct val="100000"/>
              </a:lnSpc>
              <a:buNone/>
            </a:pPr>
            <a:r>
              <a:rPr lang="en-US" sz="2000" u="sng" dirty="0">
                <a:solidFill>
                  <a:srgbClr val="7CBEFE"/>
                </a:solidFill>
                <a:latin typeface="Neue Haas Grotesk Text Pro"/>
                <a:cs typeface="Times New Roman"/>
              </a:rPr>
              <a:t>eqip@crisphealth.org</a:t>
            </a:r>
            <a:r>
              <a:rPr lang="en-US" sz="2000" dirty="0">
                <a:solidFill>
                  <a:schemeClr val="accent1"/>
                </a:solidFill>
                <a:latin typeface="Neue Haas Grotesk Text Pro"/>
                <a:cs typeface="Times New Roman"/>
              </a:rPr>
              <a:t>.</a:t>
            </a:r>
            <a:endParaRPr lang="en-US" sz="1800" u="sng" dirty="0">
              <a:solidFill>
                <a:srgbClr val="7CBEFE"/>
              </a:solidFill>
              <a:latin typeface="Neue Haas Grotesk Text Pro"/>
              <a:cs typeface="Times New Roman"/>
            </a:endParaRPr>
          </a:p>
          <a:p>
            <a:pPr marL="0" indent="0">
              <a:lnSpc>
                <a:spcPct val="100000"/>
              </a:lnSpc>
              <a:buNone/>
            </a:pPr>
            <a:endParaRPr lang="en-US" sz="3000" dirty="0">
              <a:solidFill>
                <a:srgbClr val="014699"/>
              </a:solidFill>
              <a:latin typeface="Neue Haas Grotesk Text Pro"/>
              <a:cs typeface="Times New Roman"/>
            </a:endParaRPr>
          </a:p>
        </p:txBody>
      </p:sp>
      <p:pic>
        <p:nvPicPr>
          <p:cNvPr id="9" name="Audio 8">
            <a:hlinkClick r:id="" action="ppaction://media"/>
            <a:extLst>
              <a:ext uri="{FF2B5EF4-FFF2-40B4-BE49-F238E27FC236}">
                <a16:creationId xmlns:a16="http://schemas.microsoft.com/office/drawing/2014/main" id="{50013FC2-5A07-703F-83D9-7FAF1214FBB0}"/>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9212767"/>
      </p:ext>
    </p:extLst>
  </p:cSld>
  <p:clrMapOvr>
    <a:masterClrMapping/>
  </p:clrMapOvr>
  <mc:AlternateContent xmlns:mc="http://schemas.openxmlformats.org/markup-compatibility/2006" xmlns:p14="http://schemas.microsoft.com/office/powerpoint/2010/main">
    <mc:Choice Requires="p14">
      <p:transition spd="slow" p14:dur="2000" advTm="15865"/>
    </mc:Choice>
    <mc:Fallback xmlns="">
      <p:transition spd="slow" advTm="15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34F6C-10E3-A402-646C-C6254AD64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27609-96C0-C92D-B22F-44F6D8323FC2}"/>
              </a:ext>
            </a:extLst>
          </p:cNvPr>
          <p:cNvSpPr>
            <a:spLocks noGrp="1"/>
          </p:cNvSpPr>
          <p:nvPr>
            <p:ph type="title"/>
          </p:nvPr>
        </p:nvSpPr>
        <p:spPr>
          <a:xfrm>
            <a:off x="1190287" y="227282"/>
            <a:ext cx="9253872" cy="1349009"/>
          </a:xfrm>
        </p:spPr>
        <p:txBody>
          <a:bodyPr>
            <a:noAutofit/>
          </a:bodyPr>
          <a:lstStyle/>
          <a:p>
            <a:pPr>
              <a:lnSpc>
                <a:spcPct val="100000"/>
              </a:lnSpc>
              <a:spcBef>
                <a:spcPts val="1000"/>
              </a:spcBef>
            </a:pPr>
            <a:r>
              <a:rPr lang="en-US" sz="2800" b="1" dirty="0">
                <a:solidFill>
                  <a:schemeClr val="accent1"/>
                </a:solidFill>
                <a:cs typeface="Times New Roman"/>
              </a:rPr>
              <a:t>Meet EQIP Episode volume thresholds</a:t>
            </a:r>
          </a:p>
        </p:txBody>
      </p:sp>
      <p:sp>
        <p:nvSpPr>
          <p:cNvPr id="28" name="Content Placeholder 27">
            <a:extLst>
              <a:ext uri="{FF2B5EF4-FFF2-40B4-BE49-F238E27FC236}">
                <a16:creationId xmlns:a16="http://schemas.microsoft.com/office/drawing/2014/main" id="{60BE68B8-8D3A-CF71-323D-D269038307A8}"/>
              </a:ext>
            </a:extLst>
          </p:cNvPr>
          <p:cNvSpPr>
            <a:spLocks noGrp="1"/>
          </p:cNvSpPr>
          <p:nvPr>
            <p:ph idx="1"/>
          </p:nvPr>
        </p:nvSpPr>
        <p:spPr>
          <a:xfrm>
            <a:off x="838200" y="1629050"/>
            <a:ext cx="10515600" cy="5001668"/>
          </a:xfrm>
        </p:spPr>
        <p:txBody>
          <a:bodyPr vert="horz" lIns="91440" tIns="45720" rIns="91440" bIns="45720" rtlCol="0" anchor="t">
            <a:normAutofit fontScale="92500" lnSpcReduction="10000"/>
          </a:bodyPr>
          <a:lstStyle/>
          <a:p>
            <a:pPr marL="0" indent="0">
              <a:lnSpc>
                <a:spcPct val="100000"/>
              </a:lnSpc>
              <a:buNone/>
            </a:pPr>
            <a:r>
              <a:rPr lang="en-US" sz="1800" dirty="0">
                <a:solidFill>
                  <a:srgbClr val="014699"/>
                </a:solidFill>
                <a:latin typeface="Neue Haas Grotesk Text Pro"/>
                <a:ea typeface="+mn-lt"/>
                <a:cs typeface="+mn-lt"/>
              </a:rPr>
              <a:t>The Health Services Cost Review Commission (HSCRC) requires each EQIP Entity to meet three minimum episode volume thresholds during the baseline period to be eligible to participate in the clinical episode categories they choose.</a:t>
            </a:r>
          </a:p>
          <a:p>
            <a:pPr lvl="1">
              <a:lnSpc>
                <a:spcPct val="100000"/>
              </a:lnSpc>
            </a:pPr>
            <a:r>
              <a:rPr lang="en-US" sz="1500" dirty="0">
                <a:solidFill>
                  <a:srgbClr val="014699"/>
                </a:solidFill>
                <a:latin typeface="Neue Haas Grotesk Text Pro"/>
                <a:ea typeface="+mn-lt"/>
                <a:cs typeface="+mn-lt"/>
              </a:rPr>
              <a:t>Calendar Year 2019 is EQIP’s baseline period. </a:t>
            </a:r>
          </a:p>
          <a:p>
            <a:pPr lvl="1">
              <a:lnSpc>
                <a:spcPct val="100000"/>
              </a:lnSpc>
            </a:pPr>
            <a:r>
              <a:rPr lang="en-US" sz="1500" dirty="0">
                <a:solidFill>
                  <a:srgbClr val="014699"/>
                </a:solidFill>
                <a:latin typeface="Neue Haas Grotesk Text Pro"/>
                <a:ea typeface="+mn-lt"/>
                <a:cs typeface="+mn-lt"/>
              </a:rPr>
              <a:t>In Performance Year 5 (CY2026), Emergency Department Episodes </a:t>
            </a:r>
            <a:r>
              <a:rPr lang="en-US" sz="1500" b="1" dirty="0">
                <a:solidFill>
                  <a:srgbClr val="014699"/>
                </a:solidFill>
                <a:latin typeface="Neue Haas Grotesk Text Pro"/>
                <a:ea typeface="+mn-lt"/>
                <a:cs typeface="+mn-lt"/>
              </a:rPr>
              <a:t>ONLY</a:t>
            </a:r>
            <a:r>
              <a:rPr lang="en-US" sz="1500" dirty="0">
                <a:solidFill>
                  <a:srgbClr val="014699"/>
                </a:solidFill>
                <a:latin typeface="Neue Haas Grotesk Text Pro"/>
                <a:ea typeface="+mn-lt"/>
                <a:cs typeface="+mn-lt"/>
              </a:rPr>
              <a:t> will use Calendar Year 2023 as the baseline period.</a:t>
            </a:r>
          </a:p>
          <a:p>
            <a:pPr marL="0" indent="0">
              <a:lnSpc>
                <a:spcPct val="100000"/>
              </a:lnSpc>
              <a:buNone/>
            </a:pPr>
            <a:endParaRPr lang="en-US" sz="1800" dirty="0">
              <a:solidFill>
                <a:srgbClr val="014699"/>
              </a:solidFill>
              <a:latin typeface="Neue Haas Grotesk Text Pro"/>
              <a:ea typeface="+mn-lt"/>
              <a:cs typeface="+mn-lt"/>
            </a:endParaRPr>
          </a:p>
          <a:p>
            <a:pPr marL="342900" indent="-342900">
              <a:lnSpc>
                <a:spcPct val="100000"/>
              </a:lnSpc>
              <a:buFont typeface="+mj-lt"/>
              <a:buAutoNum type="arabicPeriod"/>
            </a:pPr>
            <a:r>
              <a:rPr lang="en-US" sz="1800" dirty="0">
                <a:solidFill>
                  <a:srgbClr val="014699"/>
                </a:solidFill>
                <a:latin typeface="Neue Haas Grotesk Text Pro"/>
                <a:ea typeface="+mn-lt"/>
                <a:cs typeface="+mn-lt"/>
              </a:rPr>
              <a:t>The EQIP Entity must be attributed 11 or more clinical episodes within each selected clinical episode category during the baseline period.</a:t>
            </a:r>
          </a:p>
          <a:p>
            <a:pPr marL="342900" indent="-342900">
              <a:lnSpc>
                <a:spcPct val="100000"/>
              </a:lnSpc>
              <a:buFont typeface="+mj-lt"/>
              <a:buAutoNum type="arabicPeriod"/>
            </a:pPr>
            <a:r>
              <a:rPr lang="en-US" sz="1800" dirty="0">
                <a:solidFill>
                  <a:srgbClr val="014699"/>
                </a:solidFill>
                <a:latin typeface="Neue Haas Grotesk Text Pro"/>
                <a:ea typeface="+mn-lt"/>
                <a:cs typeface="+mn-lt"/>
              </a:rPr>
              <a:t>The EQIP Entity must be attributed 50 or more clinical episodes across ALL clinical episode categories selected during the baseline period.</a:t>
            </a:r>
          </a:p>
          <a:p>
            <a:pPr marL="342900" indent="-342900">
              <a:lnSpc>
                <a:spcPct val="100000"/>
              </a:lnSpc>
              <a:buFont typeface="+mj-lt"/>
              <a:buAutoNum type="arabicPeriod"/>
            </a:pPr>
            <a:r>
              <a:rPr lang="en-US" sz="1800" dirty="0">
                <a:solidFill>
                  <a:srgbClr val="014699"/>
                </a:solidFill>
                <a:latin typeface="Neue Haas Grotesk Text Pro"/>
                <a:ea typeface="+mn-lt"/>
                <a:cs typeface="+mn-lt"/>
              </a:rPr>
              <a:t>75% of Care Partners in an EQIP Entity must have at least one claim with a non-excluded beneficiary who triggered a clinical episode in each clinical episode category chosen during the baseline period. </a:t>
            </a:r>
          </a:p>
          <a:p>
            <a:pPr lvl="1">
              <a:lnSpc>
                <a:spcPct val="100000"/>
              </a:lnSpc>
            </a:pPr>
            <a:r>
              <a:rPr lang="en-US" sz="1800" dirty="0">
                <a:solidFill>
                  <a:srgbClr val="014699"/>
                </a:solidFill>
                <a:latin typeface="Neue Haas Grotesk Text Pro"/>
                <a:ea typeface="+mn-lt"/>
                <a:cs typeface="+mn-lt"/>
              </a:rPr>
              <a:t>This claim threshold is 50% for EQIP Entities with 10 or fewer Care Partners</a:t>
            </a:r>
          </a:p>
          <a:p>
            <a:pPr marL="0" indent="0">
              <a:lnSpc>
                <a:spcPct val="100000"/>
              </a:lnSpc>
              <a:buNone/>
            </a:pPr>
            <a:endParaRPr lang="en-US" sz="1800" dirty="0">
              <a:solidFill>
                <a:srgbClr val="014699"/>
              </a:solidFill>
              <a:latin typeface="Neue Haas Grotesk Text Pro"/>
              <a:ea typeface="+mn-lt"/>
              <a:cs typeface="+mn-lt"/>
            </a:endParaRPr>
          </a:p>
          <a:p>
            <a:pPr marL="0" indent="0">
              <a:lnSpc>
                <a:spcPct val="100000"/>
              </a:lnSpc>
              <a:buNone/>
            </a:pPr>
            <a:r>
              <a:rPr lang="en-US" sz="1700" dirty="0">
                <a:solidFill>
                  <a:srgbClr val="014699"/>
                </a:solidFill>
                <a:latin typeface="Neue Haas Grotesk Text Pro"/>
                <a:ea typeface="+mn-lt"/>
                <a:cs typeface="+mn-lt"/>
              </a:rPr>
              <a:t>Email </a:t>
            </a:r>
            <a:r>
              <a:rPr lang="en-US" sz="1700" b="1" dirty="0">
                <a:solidFill>
                  <a:srgbClr val="00B0F0"/>
                </a:solidFill>
                <a:latin typeface="Neue Haas Grotesk Text Pro"/>
                <a:ea typeface="+mn-lt"/>
                <a:cs typeface="+mn-lt"/>
                <a:hlinkClick r:id="rId5">
                  <a:extLst>
                    <a:ext uri="{A12FA001-AC4F-418D-AE19-62706E023703}">
                      <ahyp:hlinkClr xmlns:ahyp="http://schemas.microsoft.com/office/drawing/2018/hyperlinkcolor" val="tx"/>
                    </a:ext>
                  </a:extLst>
                </a:hlinkClick>
              </a:rPr>
              <a:t>eqip@crisphealth.org</a:t>
            </a:r>
            <a:r>
              <a:rPr lang="en-US" sz="1700" dirty="0">
                <a:solidFill>
                  <a:srgbClr val="014699"/>
                </a:solidFill>
                <a:latin typeface="Neue Haas Grotesk Text Pro"/>
                <a:ea typeface="+mn-lt"/>
                <a:cs typeface="+mn-lt"/>
              </a:rPr>
              <a:t> to determine your baseline episode volume.</a:t>
            </a:r>
          </a:p>
        </p:txBody>
      </p:sp>
      <p:sp>
        <p:nvSpPr>
          <p:cNvPr id="6" name="Oval 5" descr="Checkbox Checked with solid fill">
            <a:extLst>
              <a:ext uri="{FF2B5EF4-FFF2-40B4-BE49-F238E27FC236}">
                <a16:creationId xmlns:a16="http://schemas.microsoft.com/office/drawing/2014/main" id="{C15E7EE4-9891-A3FA-935A-4BE8CCEFC30E}"/>
              </a:ext>
            </a:extLst>
          </p:cNvPr>
          <p:cNvSpPr/>
          <p:nvPr/>
        </p:nvSpPr>
        <p:spPr>
          <a:xfrm>
            <a:off x="275887" y="574638"/>
            <a:ext cx="808229" cy="808229"/>
          </a:xfrm>
          <a:prstGeom prst="ellipse">
            <a:avLst/>
          </a:prstGeom>
          <a:solidFill>
            <a:srgbClr val="7CBEFE"/>
          </a:solidFill>
          <a:ln>
            <a:solidFill>
              <a:schemeClr val="accent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7" name="Graphic 6" descr="Checkbox Checked with solid fill">
            <a:extLst>
              <a:ext uri="{FF2B5EF4-FFF2-40B4-BE49-F238E27FC236}">
                <a16:creationId xmlns:a16="http://schemas.microsoft.com/office/drawing/2014/main" id="{ADC7F32C-F9CD-0B52-B5A1-64F40D814A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3559" y="510794"/>
            <a:ext cx="914400" cy="914400"/>
          </a:xfrm>
          <a:prstGeom prst="rect">
            <a:avLst/>
          </a:prstGeom>
        </p:spPr>
      </p:pic>
      <p:pic>
        <p:nvPicPr>
          <p:cNvPr id="24" name="Audio 23">
            <a:hlinkClick r:id="" action="ppaction://media"/>
            <a:extLst>
              <a:ext uri="{FF2B5EF4-FFF2-40B4-BE49-F238E27FC236}">
                <a16:creationId xmlns:a16="http://schemas.microsoft.com/office/drawing/2014/main" id="{1C0621FA-76ED-9AAB-66B0-87D69502C530}"/>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91829495"/>
      </p:ext>
    </p:extLst>
  </p:cSld>
  <p:clrMapOvr>
    <a:masterClrMapping/>
  </p:clrMapOvr>
  <mc:AlternateContent xmlns:mc="http://schemas.openxmlformats.org/markup-compatibility/2006" xmlns:p14="http://schemas.microsoft.com/office/powerpoint/2010/main">
    <mc:Choice Requires="p14">
      <p:transition spd="slow" p14:dur="2000" advTm="79274"/>
    </mc:Choice>
    <mc:Fallback xmlns="">
      <p:transition spd="slow" advTm="79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6" name="Audio 5">
            <a:hlinkClick r:id="" action="ppaction://media"/>
            <a:extLst>
              <a:ext uri="{FF2B5EF4-FFF2-40B4-BE49-F238E27FC236}">
                <a16:creationId xmlns:a16="http://schemas.microsoft.com/office/drawing/2014/main" id="{0A7A1428-68B4-A56C-3CC1-D89D0F20478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1892"/>
    </mc:Choice>
    <mc:Fallback xmlns="">
      <p:transition spd="slow" advTm="11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8E127-B447-4799-B3D0-30BEC62920C5}"/>
</file>

<file path=customXml/itemProps2.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3E6F62A-B538-4565-BB2B-5B0A1097D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1104</TotalTime>
  <Words>1007</Words>
  <Application>Microsoft Office PowerPoint</Application>
  <PresentationFormat>Widescreen</PresentationFormat>
  <Paragraphs>59</Paragraphs>
  <Slides>8</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Neue Haas Grotesk Text Pro</vt:lpstr>
      <vt:lpstr>Times New Roman</vt:lpstr>
      <vt:lpstr>Wingdings</vt:lpstr>
      <vt:lpstr>Office Theme</vt:lpstr>
      <vt:lpstr>Participation Requirements</vt:lpstr>
      <vt:lpstr>Participation Checklist</vt:lpstr>
      <vt:lpstr>Be a licensed general practitioner, specialist, or other CMS-approved practitioner in Maryland.</vt:lpstr>
      <vt:lpstr>Be enrolled in the Medicare Provider Enrollment, Chain, and Ownership System (PECOS)</vt:lpstr>
      <vt:lpstr>Use Certified Electronic Health Record Technology (CEHRT)</vt:lpstr>
      <vt:lpstr>Be onboarded with CRISP, Maryland’s Health Information Exchange</vt:lpstr>
      <vt:lpstr>Meet EQIP Episode volume thresholds</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108</cp:revision>
  <dcterms:created xsi:type="dcterms:W3CDTF">2025-02-11T17:20:35Z</dcterms:created>
  <dcterms:modified xsi:type="dcterms:W3CDTF">2025-07-16T14:51:25Z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