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504C7-37EE-4394-87F5-039B14367AE0}" type="doc">
      <dgm:prSet loTypeId="urn:microsoft.com/office/officeart/2005/8/layout/cycle5" loCatId="cycle" qsTypeId="urn:microsoft.com/office/officeart/2005/8/quickstyle/simple4" qsCatId="simple" csTypeId="urn:microsoft.com/office/officeart/2005/8/colors/colorful5" csCatId="colorful" phldr="1"/>
      <dgm:spPr/>
    </dgm:pt>
    <dgm:pt modelId="{A03D7E42-1CCD-497A-A13E-C48A24172241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Enrollment </a:t>
          </a:r>
        </a:p>
      </dgm:t>
    </dgm:pt>
    <dgm:pt modelId="{B0E1F74F-C50D-468F-938C-2AF89C8F4B63}" type="parTrans" cxnId="{DE42AB02-EE34-4425-93C7-DEA0D16A9860}">
      <dgm:prSet/>
      <dgm:spPr/>
      <dgm:t>
        <a:bodyPr/>
        <a:lstStyle/>
        <a:p>
          <a:endParaRPr lang="en-US"/>
        </a:p>
      </dgm:t>
    </dgm:pt>
    <dgm:pt modelId="{87B1B9B6-01F8-4D5A-9E65-472BB278D9E5}" type="sibTrans" cxnId="{DE42AB02-EE34-4425-93C7-DEA0D16A9860}">
      <dgm:prSet/>
      <dgm:spPr/>
      <dgm:t>
        <a:bodyPr/>
        <a:lstStyle/>
        <a:p>
          <a:endParaRPr lang="en-US"/>
        </a:p>
      </dgm:t>
    </dgm:pt>
    <dgm:pt modelId="{0C24412D-A39C-4D5F-A7A9-6661EF6E24F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Post Enrollment </a:t>
          </a:r>
        </a:p>
      </dgm:t>
    </dgm:pt>
    <dgm:pt modelId="{461EC008-E641-46FE-A580-76718347E6F7}" type="parTrans" cxnId="{84A6C6A7-FB1F-40FA-BCFC-BC8F7BE05474}">
      <dgm:prSet/>
      <dgm:spPr/>
      <dgm:t>
        <a:bodyPr/>
        <a:lstStyle/>
        <a:p>
          <a:endParaRPr lang="en-US"/>
        </a:p>
      </dgm:t>
    </dgm:pt>
    <dgm:pt modelId="{3853F41D-E451-44C1-9B25-2B942F24C7EB}" type="sibTrans" cxnId="{84A6C6A7-FB1F-40FA-BCFC-BC8F7BE05474}">
      <dgm:prSet/>
      <dgm:spPr/>
      <dgm:t>
        <a:bodyPr/>
        <a:lstStyle/>
        <a:p>
          <a:endParaRPr lang="en-US"/>
        </a:p>
      </dgm:t>
    </dgm:pt>
    <dgm:pt modelId="{5626DF4D-2638-4702-9EAF-77CEF1E45C05}">
      <dgm:prSet phldrT="[Text]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Pre-Enrollment</a:t>
          </a:r>
        </a:p>
      </dgm:t>
    </dgm:pt>
    <dgm:pt modelId="{58F72C4D-58C7-4033-97E1-A1A6A737171A}" type="parTrans" cxnId="{D590C99E-17C5-496E-ADFC-73CF5FBE969D}">
      <dgm:prSet/>
      <dgm:spPr/>
      <dgm:t>
        <a:bodyPr/>
        <a:lstStyle/>
        <a:p>
          <a:endParaRPr lang="en-US"/>
        </a:p>
      </dgm:t>
    </dgm:pt>
    <dgm:pt modelId="{2935E878-41BF-4295-8466-4618680E3145}" type="sibTrans" cxnId="{D590C99E-17C5-496E-ADFC-73CF5FBE969D}">
      <dgm:prSet/>
      <dgm:spPr/>
      <dgm:t>
        <a:bodyPr/>
        <a:lstStyle/>
        <a:p>
          <a:endParaRPr lang="en-US"/>
        </a:p>
      </dgm:t>
    </dgm:pt>
    <dgm:pt modelId="{BD3B0E00-F900-418E-8EA8-736A75C31FC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Onset of the Performance Year</a:t>
          </a:r>
        </a:p>
      </dgm:t>
    </dgm:pt>
    <dgm:pt modelId="{8B1A1643-87CE-4C70-886A-2F1C62027389}" type="parTrans" cxnId="{28A71806-EAAC-4B3B-B155-EAF57954C389}">
      <dgm:prSet/>
      <dgm:spPr/>
      <dgm:t>
        <a:bodyPr/>
        <a:lstStyle/>
        <a:p>
          <a:endParaRPr lang="en-US"/>
        </a:p>
      </dgm:t>
    </dgm:pt>
    <dgm:pt modelId="{0141D4B8-4E82-4557-AFAD-6D2CE81FAD64}" type="sibTrans" cxnId="{28A71806-EAAC-4B3B-B155-EAF57954C389}">
      <dgm:prSet/>
      <dgm:spPr/>
      <dgm:t>
        <a:bodyPr/>
        <a:lstStyle/>
        <a:p>
          <a:endParaRPr lang="en-US"/>
        </a:p>
      </dgm:t>
    </dgm:pt>
    <dgm:pt modelId="{DAA7D085-9B44-4161-A2BD-9C00DF60981B}" type="pres">
      <dgm:prSet presAssocID="{0BC504C7-37EE-4394-87F5-039B14367AE0}" presName="cycle" presStyleCnt="0">
        <dgm:presLayoutVars>
          <dgm:dir/>
          <dgm:resizeHandles val="exact"/>
        </dgm:presLayoutVars>
      </dgm:prSet>
      <dgm:spPr/>
    </dgm:pt>
    <dgm:pt modelId="{A5784AF7-889D-4003-9275-5ECDEC2708EA}" type="pres">
      <dgm:prSet presAssocID="{A03D7E42-1CCD-497A-A13E-C48A24172241}" presName="node" presStyleLbl="node1" presStyleIdx="0" presStyleCnt="4">
        <dgm:presLayoutVars>
          <dgm:bulletEnabled val="1"/>
        </dgm:presLayoutVars>
      </dgm:prSet>
      <dgm:spPr/>
    </dgm:pt>
    <dgm:pt modelId="{5FA40998-2259-460B-9E83-2563D5B97271}" type="pres">
      <dgm:prSet presAssocID="{A03D7E42-1CCD-497A-A13E-C48A24172241}" presName="spNode" presStyleCnt="0"/>
      <dgm:spPr/>
    </dgm:pt>
    <dgm:pt modelId="{BE2DD3B5-D145-4116-BD99-DAF499ADED29}" type="pres">
      <dgm:prSet presAssocID="{87B1B9B6-01F8-4D5A-9E65-472BB278D9E5}" presName="sibTrans" presStyleLbl="sibTrans1D1" presStyleIdx="0" presStyleCnt="4"/>
      <dgm:spPr/>
    </dgm:pt>
    <dgm:pt modelId="{ED2DE052-8747-4488-BF99-8655AAA4675C}" type="pres">
      <dgm:prSet presAssocID="{0C24412D-A39C-4D5F-A7A9-6661EF6E24F9}" presName="node" presStyleLbl="node1" presStyleIdx="1" presStyleCnt="4">
        <dgm:presLayoutVars>
          <dgm:bulletEnabled val="1"/>
        </dgm:presLayoutVars>
      </dgm:prSet>
      <dgm:spPr/>
    </dgm:pt>
    <dgm:pt modelId="{957C814F-8B40-4508-BD21-C1FAB54F36C8}" type="pres">
      <dgm:prSet presAssocID="{0C24412D-A39C-4D5F-A7A9-6661EF6E24F9}" presName="spNode" presStyleCnt="0"/>
      <dgm:spPr/>
    </dgm:pt>
    <dgm:pt modelId="{44868F02-8FFC-4C5B-9A5F-2C571E0412EC}" type="pres">
      <dgm:prSet presAssocID="{3853F41D-E451-44C1-9B25-2B942F24C7EB}" presName="sibTrans" presStyleLbl="sibTrans1D1" presStyleIdx="1" presStyleCnt="4"/>
      <dgm:spPr/>
    </dgm:pt>
    <dgm:pt modelId="{F52DE11E-8C31-454B-9DB6-7112F1D8DC50}" type="pres">
      <dgm:prSet presAssocID="{BD3B0E00-F900-418E-8EA8-736A75C31FC6}" presName="node" presStyleLbl="node1" presStyleIdx="2" presStyleCnt="4">
        <dgm:presLayoutVars>
          <dgm:bulletEnabled val="1"/>
        </dgm:presLayoutVars>
      </dgm:prSet>
      <dgm:spPr/>
    </dgm:pt>
    <dgm:pt modelId="{55D48402-6189-43C3-9ED9-00370B1B0E47}" type="pres">
      <dgm:prSet presAssocID="{BD3B0E00-F900-418E-8EA8-736A75C31FC6}" presName="spNode" presStyleCnt="0"/>
      <dgm:spPr/>
    </dgm:pt>
    <dgm:pt modelId="{854C3B6C-77AD-44FE-9359-CBEB57359C7D}" type="pres">
      <dgm:prSet presAssocID="{0141D4B8-4E82-4557-AFAD-6D2CE81FAD64}" presName="sibTrans" presStyleLbl="sibTrans1D1" presStyleIdx="2" presStyleCnt="4"/>
      <dgm:spPr/>
    </dgm:pt>
    <dgm:pt modelId="{21F8EF6A-DF97-444D-81A4-DF33F09AD7C1}" type="pres">
      <dgm:prSet presAssocID="{5626DF4D-2638-4702-9EAF-77CEF1E45C05}" presName="node" presStyleLbl="node1" presStyleIdx="3" presStyleCnt="4">
        <dgm:presLayoutVars>
          <dgm:bulletEnabled val="1"/>
        </dgm:presLayoutVars>
      </dgm:prSet>
      <dgm:spPr/>
    </dgm:pt>
    <dgm:pt modelId="{BCA41CE7-385E-485A-AD1D-AD350D2D47DE}" type="pres">
      <dgm:prSet presAssocID="{5626DF4D-2638-4702-9EAF-77CEF1E45C05}" presName="spNode" presStyleCnt="0"/>
      <dgm:spPr/>
    </dgm:pt>
    <dgm:pt modelId="{109110A2-2745-4F9D-8ED2-A5C52524B6C5}" type="pres">
      <dgm:prSet presAssocID="{2935E878-41BF-4295-8466-4618680E3145}" presName="sibTrans" presStyleLbl="sibTrans1D1" presStyleIdx="3" presStyleCnt="4"/>
      <dgm:spPr/>
    </dgm:pt>
  </dgm:ptLst>
  <dgm:cxnLst>
    <dgm:cxn modelId="{DE42AB02-EE34-4425-93C7-DEA0D16A9860}" srcId="{0BC504C7-37EE-4394-87F5-039B14367AE0}" destId="{A03D7E42-1CCD-497A-A13E-C48A24172241}" srcOrd="0" destOrd="0" parTransId="{B0E1F74F-C50D-468F-938C-2AF89C8F4B63}" sibTransId="{87B1B9B6-01F8-4D5A-9E65-472BB278D9E5}"/>
    <dgm:cxn modelId="{28A71806-EAAC-4B3B-B155-EAF57954C389}" srcId="{0BC504C7-37EE-4394-87F5-039B14367AE0}" destId="{BD3B0E00-F900-418E-8EA8-736A75C31FC6}" srcOrd="2" destOrd="0" parTransId="{8B1A1643-87CE-4C70-886A-2F1C62027389}" sibTransId="{0141D4B8-4E82-4557-AFAD-6D2CE81FAD64}"/>
    <dgm:cxn modelId="{724E5B2B-085B-4672-A602-B562E9A44C58}" type="presOf" srcId="{A03D7E42-1CCD-497A-A13E-C48A24172241}" destId="{A5784AF7-889D-4003-9275-5ECDEC2708EA}" srcOrd="0" destOrd="0" presId="urn:microsoft.com/office/officeart/2005/8/layout/cycle5"/>
    <dgm:cxn modelId="{8472A64B-3401-4935-8EA5-A67C34A999D2}" type="presOf" srcId="{3853F41D-E451-44C1-9B25-2B942F24C7EB}" destId="{44868F02-8FFC-4C5B-9A5F-2C571E0412EC}" srcOrd="0" destOrd="0" presId="urn:microsoft.com/office/officeart/2005/8/layout/cycle5"/>
    <dgm:cxn modelId="{93EEE982-FB2E-4993-B61D-63ADFF175585}" type="presOf" srcId="{87B1B9B6-01F8-4D5A-9E65-472BB278D9E5}" destId="{BE2DD3B5-D145-4116-BD99-DAF499ADED29}" srcOrd="0" destOrd="0" presId="urn:microsoft.com/office/officeart/2005/8/layout/cycle5"/>
    <dgm:cxn modelId="{D590C99E-17C5-496E-ADFC-73CF5FBE969D}" srcId="{0BC504C7-37EE-4394-87F5-039B14367AE0}" destId="{5626DF4D-2638-4702-9EAF-77CEF1E45C05}" srcOrd="3" destOrd="0" parTransId="{58F72C4D-58C7-4033-97E1-A1A6A737171A}" sibTransId="{2935E878-41BF-4295-8466-4618680E3145}"/>
    <dgm:cxn modelId="{84A6C6A7-FB1F-40FA-BCFC-BC8F7BE05474}" srcId="{0BC504C7-37EE-4394-87F5-039B14367AE0}" destId="{0C24412D-A39C-4D5F-A7A9-6661EF6E24F9}" srcOrd="1" destOrd="0" parTransId="{461EC008-E641-46FE-A580-76718347E6F7}" sibTransId="{3853F41D-E451-44C1-9B25-2B942F24C7EB}"/>
    <dgm:cxn modelId="{477A9DAD-CB34-4C69-87A0-88F31E2CCDFE}" type="presOf" srcId="{BD3B0E00-F900-418E-8EA8-736A75C31FC6}" destId="{F52DE11E-8C31-454B-9DB6-7112F1D8DC50}" srcOrd="0" destOrd="0" presId="urn:microsoft.com/office/officeart/2005/8/layout/cycle5"/>
    <dgm:cxn modelId="{AF0F91B1-D6AE-4187-B243-271A68E3FCAE}" type="presOf" srcId="{0BC504C7-37EE-4394-87F5-039B14367AE0}" destId="{DAA7D085-9B44-4161-A2BD-9C00DF60981B}" srcOrd="0" destOrd="0" presId="urn:microsoft.com/office/officeart/2005/8/layout/cycle5"/>
    <dgm:cxn modelId="{2AD5B6B1-1A0A-40B8-9849-6538447A8F9B}" type="presOf" srcId="{0141D4B8-4E82-4557-AFAD-6D2CE81FAD64}" destId="{854C3B6C-77AD-44FE-9359-CBEB57359C7D}" srcOrd="0" destOrd="0" presId="urn:microsoft.com/office/officeart/2005/8/layout/cycle5"/>
    <dgm:cxn modelId="{D3E9C7D6-7FA6-42A8-9A6F-A53C31B26DFD}" type="presOf" srcId="{2935E878-41BF-4295-8466-4618680E3145}" destId="{109110A2-2745-4F9D-8ED2-A5C52524B6C5}" srcOrd="0" destOrd="0" presId="urn:microsoft.com/office/officeart/2005/8/layout/cycle5"/>
    <dgm:cxn modelId="{EA1980D9-592D-4DDC-88DD-FCAE835616DE}" type="presOf" srcId="{5626DF4D-2638-4702-9EAF-77CEF1E45C05}" destId="{21F8EF6A-DF97-444D-81A4-DF33F09AD7C1}" srcOrd="0" destOrd="0" presId="urn:microsoft.com/office/officeart/2005/8/layout/cycle5"/>
    <dgm:cxn modelId="{FD2473DC-BBCC-4477-A827-3C874094C3DF}" type="presOf" srcId="{0C24412D-A39C-4D5F-A7A9-6661EF6E24F9}" destId="{ED2DE052-8747-4488-BF99-8655AAA4675C}" srcOrd="0" destOrd="0" presId="urn:microsoft.com/office/officeart/2005/8/layout/cycle5"/>
    <dgm:cxn modelId="{647FB366-A977-4F02-9ECA-9CC9FB020686}" type="presParOf" srcId="{DAA7D085-9B44-4161-A2BD-9C00DF60981B}" destId="{A5784AF7-889D-4003-9275-5ECDEC2708EA}" srcOrd="0" destOrd="0" presId="urn:microsoft.com/office/officeart/2005/8/layout/cycle5"/>
    <dgm:cxn modelId="{0A63D6FF-197D-4E55-85F5-8D8402F0D046}" type="presParOf" srcId="{DAA7D085-9B44-4161-A2BD-9C00DF60981B}" destId="{5FA40998-2259-460B-9E83-2563D5B97271}" srcOrd="1" destOrd="0" presId="urn:microsoft.com/office/officeart/2005/8/layout/cycle5"/>
    <dgm:cxn modelId="{76F532B5-6787-4F04-9065-7D1A7FB86ABB}" type="presParOf" srcId="{DAA7D085-9B44-4161-A2BD-9C00DF60981B}" destId="{BE2DD3B5-D145-4116-BD99-DAF499ADED29}" srcOrd="2" destOrd="0" presId="urn:microsoft.com/office/officeart/2005/8/layout/cycle5"/>
    <dgm:cxn modelId="{D1ACCA91-0509-4C4E-B726-ED4E6520BB26}" type="presParOf" srcId="{DAA7D085-9B44-4161-A2BD-9C00DF60981B}" destId="{ED2DE052-8747-4488-BF99-8655AAA4675C}" srcOrd="3" destOrd="0" presId="urn:microsoft.com/office/officeart/2005/8/layout/cycle5"/>
    <dgm:cxn modelId="{EFC676ED-BBC3-4FE6-BECF-5840A2F8C4AA}" type="presParOf" srcId="{DAA7D085-9B44-4161-A2BD-9C00DF60981B}" destId="{957C814F-8B40-4508-BD21-C1FAB54F36C8}" srcOrd="4" destOrd="0" presId="urn:microsoft.com/office/officeart/2005/8/layout/cycle5"/>
    <dgm:cxn modelId="{8DC54958-7571-4A6D-8968-0D660358FB9D}" type="presParOf" srcId="{DAA7D085-9B44-4161-A2BD-9C00DF60981B}" destId="{44868F02-8FFC-4C5B-9A5F-2C571E0412EC}" srcOrd="5" destOrd="0" presId="urn:microsoft.com/office/officeart/2005/8/layout/cycle5"/>
    <dgm:cxn modelId="{E197C0D3-2E20-4EAA-954F-1CC09E35FCC2}" type="presParOf" srcId="{DAA7D085-9B44-4161-A2BD-9C00DF60981B}" destId="{F52DE11E-8C31-454B-9DB6-7112F1D8DC50}" srcOrd="6" destOrd="0" presId="urn:microsoft.com/office/officeart/2005/8/layout/cycle5"/>
    <dgm:cxn modelId="{5183BC29-C115-4872-A72F-93B11EFB3B1B}" type="presParOf" srcId="{DAA7D085-9B44-4161-A2BD-9C00DF60981B}" destId="{55D48402-6189-43C3-9ED9-00370B1B0E47}" srcOrd="7" destOrd="0" presId="urn:microsoft.com/office/officeart/2005/8/layout/cycle5"/>
    <dgm:cxn modelId="{763CE1EC-ADC7-4275-929E-9188F8AA73E4}" type="presParOf" srcId="{DAA7D085-9B44-4161-A2BD-9C00DF60981B}" destId="{854C3B6C-77AD-44FE-9359-CBEB57359C7D}" srcOrd="8" destOrd="0" presId="urn:microsoft.com/office/officeart/2005/8/layout/cycle5"/>
    <dgm:cxn modelId="{7CF8C5CF-BEDB-4056-B3CF-0CB489DE6927}" type="presParOf" srcId="{DAA7D085-9B44-4161-A2BD-9C00DF60981B}" destId="{21F8EF6A-DF97-444D-81A4-DF33F09AD7C1}" srcOrd="9" destOrd="0" presId="urn:microsoft.com/office/officeart/2005/8/layout/cycle5"/>
    <dgm:cxn modelId="{65D87E5E-DCE1-4CA3-8403-AF55CD1CE3F5}" type="presParOf" srcId="{DAA7D085-9B44-4161-A2BD-9C00DF60981B}" destId="{BCA41CE7-385E-485A-AD1D-AD350D2D47DE}" srcOrd="10" destOrd="0" presId="urn:microsoft.com/office/officeart/2005/8/layout/cycle5"/>
    <dgm:cxn modelId="{EE5A6BCF-9B54-4B84-A932-90C798565096}" type="presParOf" srcId="{DAA7D085-9B44-4161-A2BD-9C00DF60981B}" destId="{109110A2-2745-4F9D-8ED2-A5C52524B6C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84AF7-889D-4003-9275-5ECDEC2708EA}">
      <dsp:nvSpPr>
        <dsp:cNvPr id="0" name=""/>
        <dsp:cNvSpPr/>
      </dsp:nvSpPr>
      <dsp:spPr>
        <a:xfrm>
          <a:off x="1091475" y="897"/>
          <a:ext cx="926008" cy="60190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Enrollment </a:t>
          </a:r>
        </a:p>
      </dsp:txBody>
      <dsp:txXfrm>
        <a:off x="1120858" y="30280"/>
        <a:ext cx="867242" cy="543139"/>
      </dsp:txXfrm>
    </dsp:sp>
    <dsp:sp modelId="{BE2DD3B5-D145-4116-BD99-DAF499ADED29}">
      <dsp:nvSpPr>
        <dsp:cNvPr id="0" name=""/>
        <dsp:cNvSpPr/>
      </dsp:nvSpPr>
      <dsp:spPr>
        <a:xfrm>
          <a:off x="558696" y="301850"/>
          <a:ext cx="1991566" cy="1991566"/>
        </a:xfrm>
        <a:custGeom>
          <a:avLst/>
          <a:gdLst/>
          <a:ahLst/>
          <a:cxnLst/>
          <a:rect l="0" t="0" r="0" b="0"/>
          <a:pathLst>
            <a:path>
              <a:moveTo>
                <a:pt x="1587022" y="194521"/>
              </a:moveTo>
              <a:arcTo wR="995783" hR="995783" stAng="18385384" swAng="1636224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DE052-8747-4488-BF99-8655AAA4675C}">
      <dsp:nvSpPr>
        <dsp:cNvPr id="0" name=""/>
        <dsp:cNvSpPr/>
      </dsp:nvSpPr>
      <dsp:spPr>
        <a:xfrm>
          <a:off x="2087259" y="996680"/>
          <a:ext cx="926008" cy="601905"/>
        </a:xfrm>
        <a:prstGeom prst="round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Post Enrollment </a:t>
          </a:r>
        </a:p>
      </dsp:txBody>
      <dsp:txXfrm>
        <a:off x="2116642" y="1026063"/>
        <a:ext cx="867242" cy="543139"/>
      </dsp:txXfrm>
    </dsp:sp>
    <dsp:sp modelId="{44868F02-8FFC-4C5B-9A5F-2C571E0412EC}">
      <dsp:nvSpPr>
        <dsp:cNvPr id="0" name=""/>
        <dsp:cNvSpPr/>
      </dsp:nvSpPr>
      <dsp:spPr>
        <a:xfrm>
          <a:off x="558696" y="301850"/>
          <a:ext cx="1991566" cy="1991566"/>
        </a:xfrm>
        <a:custGeom>
          <a:avLst/>
          <a:gdLst/>
          <a:ahLst/>
          <a:cxnLst/>
          <a:rect l="0" t="0" r="0" b="0"/>
          <a:pathLst>
            <a:path>
              <a:moveTo>
                <a:pt x="1888439" y="1437088"/>
              </a:moveTo>
              <a:arcTo wR="995783" hR="995783" stAng="1578392" swAng="1636224"/>
            </a:path>
          </a:pathLst>
        </a:custGeom>
        <a:noFill/>
        <a:ln w="12700" cap="flat" cmpd="sng" algn="ctr">
          <a:solidFill>
            <a:schemeClr val="accent5">
              <a:hueOff val="1142257"/>
              <a:satOff val="2348"/>
              <a:lumOff val="-154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DE11E-8C31-454B-9DB6-7112F1D8DC50}">
      <dsp:nvSpPr>
        <dsp:cNvPr id="0" name=""/>
        <dsp:cNvSpPr/>
      </dsp:nvSpPr>
      <dsp:spPr>
        <a:xfrm>
          <a:off x="1091475" y="1992464"/>
          <a:ext cx="926008" cy="601905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Onset of the Performance Year</a:t>
          </a:r>
        </a:p>
      </dsp:txBody>
      <dsp:txXfrm>
        <a:off x="1120858" y="2021847"/>
        <a:ext cx="867242" cy="543139"/>
      </dsp:txXfrm>
    </dsp:sp>
    <dsp:sp modelId="{854C3B6C-77AD-44FE-9359-CBEB57359C7D}">
      <dsp:nvSpPr>
        <dsp:cNvPr id="0" name=""/>
        <dsp:cNvSpPr/>
      </dsp:nvSpPr>
      <dsp:spPr>
        <a:xfrm>
          <a:off x="558696" y="301850"/>
          <a:ext cx="1991566" cy="1991566"/>
        </a:xfrm>
        <a:custGeom>
          <a:avLst/>
          <a:gdLst/>
          <a:ahLst/>
          <a:cxnLst/>
          <a:rect l="0" t="0" r="0" b="0"/>
          <a:pathLst>
            <a:path>
              <a:moveTo>
                <a:pt x="404544" y="1797045"/>
              </a:moveTo>
              <a:arcTo wR="995783" hR="995783" stAng="7585384" swAng="1636224"/>
            </a:path>
          </a:pathLst>
        </a:custGeom>
        <a:noFill/>
        <a:ln w="12700" cap="flat" cmpd="sng" algn="ctr">
          <a:solidFill>
            <a:schemeClr val="accent5">
              <a:hueOff val="2284514"/>
              <a:satOff val="4697"/>
              <a:lumOff val="-3084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8EF6A-DF97-444D-81A4-DF33F09AD7C1}">
      <dsp:nvSpPr>
        <dsp:cNvPr id="0" name=""/>
        <dsp:cNvSpPr/>
      </dsp:nvSpPr>
      <dsp:spPr>
        <a:xfrm>
          <a:off x="95692" y="996680"/>
          <a:ext cx="926008" cy="601905"/>
        </a:xfrm>
        <a:prstGeom prst="roundRect">
          <a:avLst/>
        </a:prstGeom>
        <a:solidFill>
          <a:schemeClr val="accent4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Pre-Enrollment</a:t>
          </a:r>
        </a:p>
      </dsp:txBody>
      <dsp:txXfrm>
        <a:off x="125075" y="1026063"/>
        <a:ext cx="867242" cy="543139"/>
      </dsp:txXfrm>
    </dsp:sp>
    <dsp:sp modelId="{109110A2-2745-4F9D-8ED2-A5C52524B6C5}">
      <dsp:nvSpPr>
        <dsp:cNvPr id="0" name=""/>
        <dsp:cNvSpPr/>
      </dsp:nvSpPr>
      <dsp:spPr>
        <a:xfrm>
          <a:off x="558696" y="301850"/>
          <a:ext cx="1991566" cy="1991566"/>
        </a:xfrm>
        <a:custGeom>
          <a:avLst/>
          <a:gdLst/>
          <a:ahLst/>
          <a:cxnLst/>
          <a:rect l="0" t="0" r="0" b="0"/>
          <a:pathLst>
            <a:path>
              <a:moveTo>
                <a:pt x="103127" y="554478"/>
              </a:moveTo>
              <a:arcTo wR="995783" hR="995783" stAng="12378392" swAng="1636224"/>
            </a:path>
          </a:pathLst>
        </a:custGeom>
        <a:noFill/>
        <a:ln w="12700" cap="flat" cmpd="sng" algn="ctr">
          <a:solidFill>
            <a:schemeClr val="accent5">
              <a:hueOff val="3426771"/>
              <a:satOff val="7045"/>
              <a:lumOff val="-4627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A5013-DB42-4811-853E-B4AF51CA3EAB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7D638-5301-4F3F-82A6-81886660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Welcome back to the EQIP curriculum! Today we will be focusing on new episode development within the Episode Quality Improvement Program.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7D638-5301-4F3F-82A6-81886660A1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5A4F5-09AB-7F80-68FB-ECAFBD205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CA5EE-D36F-4FCE-EAD2-20C49F937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04FC7-D294-9027-A67B-125E2857D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 new episode requests consist of episodes that are not included within the grouper </a:t>
            </a:r>
          </a:p>
          <a:p>
            <a:endParaRPr lang="en-US" dirty="0"/>
          </a:p>
          <a:p>
            <a:r>
              <a:rPr lang="en-US" dirty="0"/>
              <a:t>Finalized episode requests are episodes that are currently </a:t>
            </a:r>
            <a:r>
              <a:rPr lang="en-US" dirty="0" err="1"/>
              <a:t>avaible</a:t>
            </a:r>
            <a:r>
              <a:rPr lang="en-US" dirty="0"/>
              <a:t> with the grouper but have not been included in previous performance years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3649D-2E55-6FC2-F29D-6EB795E05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7D638-5301-4F3F-82A6-81886660A1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0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3A2E8-16A8-5EFF-229F-FC91CB4DC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18CCD-F767-F0F8-6925-538F2C7E3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0E7E0C-8D02-6667-71F2-ACBC4B1C3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BD82E-FDDE-6C14-4529-FB4D471F9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7D638-5301-4F3F-82A6-81886660A1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hope this video helped you understand new episode development a bit more! And if you want to learn more about EQIP, visit the full EQIP curriculum to explore comprehensive learning modules to deepen your understanding of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Marylands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Episode Quality improvement program.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9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-Shape 11">
            <a:extLst>
              <a:ext uri="{FF2B5EF4-FFF2-40B4-BE49-F238E27FC236}">
                <a16:creationId xmlns:a16="http://schemas.microsoft.com/office/drawing/2014/main" id="{4F12E6FD-FAD0-6877-F2F1-5B41A5EB08DF}"/>
              </a:ext>
            </a:extLst>
          </p:cNvPr>
          <p:cNvSpPr/>
          <p:nvPr userDrawn="1"/>
        </p:nvSpPr>
        <p:spPr>
          <a:xfrm>
            <a:off x="153826" y="233680"/>
            <a:ext cx="559838" cy="6410960"/>
          </a:xfrm>
          <a:prstGeom prst="corner">
            <a:avLst/>
          </a:prstGeom>
          <a:solidFill>
            <a:srgbClr val="53A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4ECA3591-E1A4-65DB-3D3F-D3B82BC907DC}"/>
              </a:ext>
            </a:extLst>
          </p:cNvPr>
          <p:cNvSpPr/>
          <p:nvPr userDrawn="1"/>
        </p:nvSpPr>
        <p:spPr>
          <a:xfrm rot="10800000">
            <a:off x="11468564" y="233680"/>
            <a:ext cx="559838" cy="6410960"/>
          </a:xfrm>
          <a:prstGeom prst="corner">
            <a:avLst/>
          </a:prstGeom>
          <a:solidFill>
            <a:srgbClr val="53A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621FB0B1-A01A-3467-A99B-96C5DDBDAD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-2" b="5159"/>
          <a:stretch/>
        </p:blipFill>
        <p:spPr bwMode="auto">
          <a:xfrm>
            <a:off x="676405" y="1228981"/>
            <a:ext cx="4613454" cy="459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6FBB33-1825-37A9-73D4-EBA3C8D7B1FB}"/>
              </a:ext>
            </a:extLst>
          </p:cNvPr>
          <p:cNvCxnSpPr>
            <a:cxnSpLocks/>
          </p:cNvCxnSpPr>
          <p:nvPr userDrawn="1"/>
        </p:nvCxnSpPr>
        <p:spPr>
          <a:xfrm>
            <a:off x="891424" y="5457826"/>
            <a:ext cx="10081185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581AEF-AFEE-8144-D594-B112F2D93C15}"/>
              </a:ext>
            </a:extLst>
          </p:cNvPr>
          <p:cNvCxnSpPr>
            <a:cxnSpLocks/>
          </p:cNvCxnSpPr>
          <p:nvPr userDrawn="1"/>
        </p:nvCxnSpPr>
        <p:spPr>
          <a:xfrm>
            <a:off x="891423" y="1364862"/>
            <a:ext cx="10081185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2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B88AEF7-281A-44ED-51C2-BC9D0823F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B595B-DC94-4A7F-A0CB-F3CAE7CD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0D441-F801-7550-3D7A-4ADC1B82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9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50C181F-5387-E151-AA51-9C2FD2F30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005CA-63AA-B4EF-D523-5AA22C33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FFCA-FDD0-8C8A-5180-AD0D8F37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6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DECA1-92D5-542C-11FF-C73F57AA5081}"/>
              </a:ext>
            </a:extLst>
          </p:cNvPr>
          <p:cNvCxnSpPr>
            <a:cxnSpLocks/>
          </p:cNvCxnSpPr>
          <p:nvPr userDrawn="1"/>
        </p:nvCxnSpPr>
        <p:spPr>
          <a:xfrm>
            <a:off x="0" y="544455"/>
            <a:ext cx="12192000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03B89-10DD-E6B9-7D8E-1E74555232A5}"/>
              </a:ext>
            </a:extLst>
          </p:cNvPr>
          <p:cNvCxnSpPr>
            <a:cxnSpLocks/>
          </p:cNvCxnSpPr>
          <p:nvPr userDrawn="1"/>
        </p:nvCxnSpPr>
        <p:spPr>
          <a:xfrm>
            <a:off x="0" y="6313544"/>
            <a:ext cx="12192000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D3A50A6-1821-69A8-59E0-88F43421C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-2" b="5159"/>
          <a:stretch/>
        </p:blipFill>
        <p:spPr bwMode="auto">
          <a:xfrm>
            <a:off x="397914" y="1100268"/>
            <a:ext cx="5003659" cy="46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02885C7-97F1-5284-155D-2CCE7886D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7EAC5-19D3-EF9C-60EB-2C2EB62B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D95F-342D-AAA0-DC15-936B7841B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15AA6-AAB1-FFF3-3CA1-872834859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8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3C00EEE-1768-728A-528E-A106ED1AF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933AE-6784-3B98-372C-2DB0DFD5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2061-1456-7CC6-2FBE-AC5061180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0A30A-AEEA-B908-DD30-4EA15F942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86026-FB0F-9B4C-B3D5-0FFA43D54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DD57D-6858-CACF-45D0-FC6BA7505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72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18FF189-EED9-6F38-188B-BC35CE914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AF7B1-7F6D-066A-A2EC-3766A0EF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6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5BD6F8A-0D72-0C86-DC66-5A1D4FA1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D11409F-11EA-5FC7-72F7-AA144D5D1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7A13A-50BB-3F6C-8114-C5D6B30E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FB52-E5FD-8F5C-1B30-8BC58E541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DE80D-68C3-FF98-93ED-66D950BB5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64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98AB-E941-8435-C38F-5F2BE4A9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B582A-D3EB-823C-8239-AFA40E0EA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5347C-7CB7-D5B7-FD3B-5D88FAEE8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817D1F6-A704-6D1D-F435-67488AE68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5E7CD-1D25-F9DA-23A9-908EED0B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3134D-1044-2D21-A5BE-DA088F63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1FAB-5E36-A840-5F99-7608F20B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1D18F-3E85-41D8-91FA-DEC9475A813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7B47-8B77-F5B6-7605-069E1A056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3EC6-18BD-CBBB-3C93-481197558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BD50A-67F0-49E5-9C32-C652F0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hyperlink" Target="https://www.crisphealth.org/learning-system/eqip/eqip-curriculum-2025/" TargetMode="Externa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563-6591-0351-A478-D3BC31CDB4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06720" y="2773679"/>
            <a:ext cx="5608320" cy="1549083"/>
          </a:xfrm>
        </p:spPr>
        <p:txBody>
          <a:bodyPr>
            <a:normAutofit/>
          </a:bodyPr>
          <a:lstStyle/>
          <a:p>
            <a:r>
              <a:rPr lang="en-US" sz="4400" b="1" i="0" u="none" strike="noStrike" dirty="0">
                <a:solidFill>
                  <a:srgbClr val="1A4A98"/>
                </a:solidFill>
                <a:effectLst/>
                <a:latin typeface="Neue Haas Grotesk Text Pro" panose="020B0504020202020204" pitchFamily="34" charset="0"/>
              </a:rPr>
              <a:t>New Episode Development </a:t>
            </a:r>
            <a:endParaRPr lang="en-US" b="1" dirty="0">
              <a:solidFill>
                <a:srgbClr val="014699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8665A57-1DB0-1FA6-5306-13FC6DCEBD83}"/>
              </a:ext>
            </a:extLst>
          </p:cNvPr>
          <p:cNvSpPr txBox="1"/>
          <p:nvPr/>
        </p:nvSpPr>
        <p:spPr>
          <a:xfrm>
            <a:off x="889215" y="5703352"/>
            <a:ext cx="2752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1"/>
                </a:solidFill>
                <a:latin typeface="+mj-lt"/>
              </a:rPr>
              <a:t>Module 3: EQIP Episodes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AF9B29F-041B-05F8-3863-90DAFCC4B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40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9"/>
    </mc:Choice>
    <mc:Fallback xmlns="">
      <p:transition spd="slow" advTm="12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25877-22D3-71E6-6BFD-47BBFFC5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64E1-E7A0-3019-208F-020F2F32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14699"/>
                </a:solidFill>
              </a:rPr>
              <a:t>What is Episode Development?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55329-9678-1C76-F0C0-55915FBAB79F}"/>
              </a:ext>
            </a:extLst>
          </p:cNvPr>
          <p:cNvSpPr txBox="1"/>
          <p:nvPr/>
        </p:nvSpPr>
        <p:spPr>
          <a:xfrm>
            <a:off x="391160" y="1690688"/>
            <a:ext cx="10871200" cy="461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14699"/>
                </a:solidFill>
                <a:latin typeface="+mj-lt"/>
              </a:rPr>
              <a:t>Episode development is the chance for participants to recommend or request new episodes to be included in the upcoming performance year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699"/>
                </a:solidFill>
                <a:latin typeface="+mj-lt"/>
              </a:rPr>
              <a:t>The EQIP team and the HSCRC </a:t>
            </a:r>
            <a:r>
              <a:rPr lang="en-US" sz="1600" b="1" dirty="0">
                <a:solidFill>
                  <a:schemeClr val="accent2"/>
                </a:solidFill>
                <a:latin typeface="+mj-lt"/>
              </a:rPr>
              <a:t>value input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014699"/>
                </a:solidFill>
                <a:latin typeface="+mj-lt"/>
              </a:rPr>
              <a:t>from all EQIP participants and stakeholders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699"/>
                </a:solidFill>
                <a:latin typeface="+mj-lt"/>
              </a:rPr>
              <a:t>Episode development allows for participants to help shape the EQIP program to best support their practice and care transformation efforts across the state 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014699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14699"/>
                </a:solidFill>
                <a:latin typeface="+mj-lt"/>
              </a:rPr>
              <a:t>There are </a:t>
            </a:r>
            <a:r>
              <a:rPr lang="en-US" sz="1600" b="1" dirty="0">
                <a:solidFill>
                  <a:schemeClr val="accent2"/>
                </a:solidFill>
                <a:latin typeface="+mj-lt"/>
              </a:rPr>
              <a:t>two types </a:t>
            </a:r>
            <a:r>
              <a:rPr lang="en-US" sz="1600" dirty="0">
                <a:solidFill>
                  <a:srgbClr val="014699"/>
                </a:solidFill>
                <a:latin typeface="+mj-lt"/>
              </a:rPr>
              <a:t>of episode development: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14699"/>
                </a:solidFill>
                <a:latin typeface="+mj-lt"/>
              </a:rPr>
              <a:t>Net New Episode Requests: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699"/>
                </a:solidFill>
                <a:latin typeface="+mj-lt"/>
              </a:rPr>
              <a:t>Requesting the creation and development of brand new episodes by the selected grouper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14699"/>
                </a:solidFill>
                <a:latin typeface="+mj-lt"/>
              </a:rPr>
              <a:t>Finalized Episode Requests: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699"/>
                </a:solidFill>
                <a:latin typeface="+mj-lt"/>
              </a:rPr>
              <a:t>Adding additional episodes that have been completely developed and finalized by the selected grouper 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3AAE65E3-9AED-2A59-A4F8-81B5DEED5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35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39"/>
    </mc:Choice>
    <mc:Fallback xmlns="">
      <p:transition spd="slow" advTm="69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ADC0-7167-3DD3-39ED-C24089689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7698-74F2-955C-B91D-06D38EED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634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14699"/>
                </a:solidFill>
              </a:rPr>
              <a:t>What is the Process?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FE90CE-4308-012B-4385-D36E20427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018493"/>
              </p:ext>
            </p:extLst>
          </p:nvPr>
        </p:nvGraphicFramePr>
        <p:xfrm>
          <a:off x="8945880" y="3810285"/>
          <a:ext cx="3108960" cy="259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4FF1E0C-42F1-471E-F8B3-9672A9AFA437}"/>
              </a:ext>
            </a:extLst>
          </p:cNvPr>
          <p:cNvSpPr/>
          <p:nvPr/>
        </p:nvSpPr>
        <p:spPr>
          <a:xfrm>
            <a:off x="8808720" y="4668707"/>
            <a:ext cx="1467487" cy="878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30D73D-3708-1A3A-2C11-9E27379D1857}"/>
              </a:ext>
            </a:extLst>
          </p:cNvPr>
          <p:cNvSpPr/>
          <p:nvPr/>
        </p:nvSpPr>
        <p:spPr>
          <a:xfrm>
            <a:off x="10724514" y="4668706"/>
            <a:ext cx="1467487" cy="878424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BDFCE-58F4-61D8-BB14-C1F88B58D348}"/>
              </a:ext>
            </a:extLst>
          </p:cNvPr>
          <p:cNvSpPr txBox="1"/>
          <p:nvPr/>
        </p:nvSpPr>
        <p:spPr>
          <a:xfrm>
            <a:off x="-55721" y="1310868"/>
            <a:ext cx="12047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14699"/>
                </a:solidFill>
                <a:latin typeface="+mj-lt"/>
              </a:rPr>
              <a:t>Net New Episode Requests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14699"/>
                </a:solidFill>
                <a:latin typeface="+mj-lt"/>
              </a:rPr>
              <a:t>During 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post enrollment period</a:t>
            </a:r>
            <a:r>
              <a:rPr lang="en-US" dirty="0">
                <a:solidFill>
                  <a:srgbClr val="014699"/>
                </a:solidFill>
                <a:latin typeface="+mj-lt"/>
              </a:rPr>
              <a:t>, EQIP participants can request for brand new episodes to be developed for episode selection for the upcoming enrollment period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99"/>
                </a:solidFill>
                <a:latin typeface="+mj-lt"/>
              </a:rPr>
              <a:t>Participants will share their new episode development requests with the EQIP team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99"/>
                </a:solidFill>
                <a:latin typeface="+mj-lt"/>
              </a:rPr>
              <a:t>The EQIP team, HSCRC, and the grouper will determine if the requested episodes can be developed and if they will move forward as an option for episode selection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6C368-0E48-00D8-EB83-8188F2E3DD28}"/>
              </a:ext>
            </a:extLst>
          </p:cNvPr>
          <p:cNvSpPr txBox="1"/>
          <p:nvPr/>
        </p:nvSpPr>
        <p:spPr>
          <a:xfrm>
            <a:off x="200659" y="3918156"/>
            <a:ext cx="9171741" cy="2536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b="1" dirty="0">
                <a:solidFill>
                  <a:srgbClr val="014699"/>
                </a:solidFill>
                <a:latin typeface="+mj-lt"/>
              </a:rPr>
              <a:t>Finalized Episode Requests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14699"/>
                </a:solidFill>
                <a:latin typeface="+mj-lt"/>
              </a:rPr>
              <a:t>During 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pre-enrollment period</a:t>
            </a:r>
            <a:r>
              <a:rPr lang="en-US" dirty="0">
                <a:solidFill>
                  <a:srgbClr val="014699"/>
                </a:solidFill>
                <a:latin typeface="+mj-lt"/>
              </a:rPr>
              <a:t>, the EQIP team will share all the episodes that the grouper currently has available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99"/>
                </a:solidFill>
                <a:latin typeface="+mj-lt"/>
              </a:rPr>
              <a:t>Participants will share their episode requests with the EQIP team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99"/>
                </a:solidFill>
                <a:latin typeface="+mj-lt"/>
              </a:rPr>
              <a:t>The EQIP team and HSCRC will determine which episodes will move forward as an option for episode selection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678489A-0386-74A3-C29A-EB762688C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67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07"/>
    </mc:Choice>
    <mc:Fallback xmlns="">
      <p:transition spd="slow" advTm="58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A175-1E07-8EF8-5D53-D1C1C96D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385828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Want to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6457-4B81-A749-164A-77555C6A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7" y="1574453"/>
            <a:ext cx="10515600" cy="1338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Visit the full </a:t>
            </a:r>
            <a:r>
              <a:rPr lang="en-US" sz="2000" b="1" u="sng" dirty="0">
                <a:solidFill>
                  <a:schemeClr val="accent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EQIP Curriculum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to explore comprehensive learning modules and deepen your understanding of Maryland’s Episode Quality Improvement Program (EQIP). 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417C661-F1CE-8E73-AA39-5DBACB91D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81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9"/>
    </mc:Choice>
    <mc:Fallback xmlns="">
      <p:transition spd="slow" advTm="18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A4A98"/>
      </a:accent1>
      <a:accent2>
        <a:srgbClr val="00B0F0"/>
      </a:accent2>
      <a:accent3>
        <a:srgbClr val="0070C0"/>
      </a:accent3>
      <a:accent4>
        <a:srgbClr val="002060"/>
      </a:accent4>
      <a:accent5>
        <a:srgbClr val="C4F6F6"/>
      </a:accent5>
      <a:accent6>
        <a:srgbClr val="141CBA"/>
      </a:accent6>
      <a:hlink>
        <a:srgbClr val="002060"/>
      </a:hlink>
      <a:folHlink>
        <a:srgbClr val="2B7CF3"/>
      </a:folHlink>
    </a:clrScheme>
    <a:fontScheme name="Custom 1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90118b5-ea22-46dd-8d6a-d7e95b39fd7c" xsi:nil="true"/>
    <lcf76f155ced4ddcb4097134ff3c332f xmlns="17f89e47-7d88-44b8-b02f-f9ffd650f5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67E34AE758746932470DCF8B17B6D" ma:contentTypeVersion="22" ma:contentTypeDescription="Create a new document." ma:contentTypeScope="" ma:versionID="c08f5cc1ac8baac1c928df777cba2f38">
  <xsd:schema xmlns:xsd="http://www.w3.org/2001/XMLSchema" xmlns:xs="http://www.w3.org/2001/XMLSchema" xmlns:p="http://schemas.microsoft.com/office/2006/metadata/properties" xmlns:ns1="http://schemas.microsoft.com/sharepoint/v3" xmlns:ns2="17f89e47-7d88-44b8-b02f-f9ffd650f5ad" xmlns:ns3="590118b5-ea22-46dd-8d6a-d7e95b39fd7c" targetNamespace="http://schemas.microsoft.com/office/2006/metadata/properties" ma:root="true" ma:fieldsID="4dd10f864a07675f84b4805961ff9453" ns1:_="" ns2:_="" ns3:_="">
    <xsd:import namespace="http://schemas.microsoft.com/sharepoint/v3"/>
    <xsd:import namespace="17f89e47-7d88-44b8-b02f-f9ffd650f5ad"/>
    <xsd:import namespace="590118b5-ea22-46dd-8d6a-d7e95b39f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89e47-7d88-44b8-b02f-f9ffd650f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960c3d4-f6e1-477f-9746-0af006e395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118b5-ea22-46dd-8d6a-d7e95b39f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f39ed51-539f-4555-a178-3890462af2e1}" ma:internalName="TaxCatchAll" ma:showField="CatchAllData" ma:web="590118b5-ea22-46dd-8d6a-d7e95b39fd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2D1F66-0DF9-4229-B6BC-C6BF587FA902}">
  <ds:schemaRefs>
    <ds:schemaRef ds:uri="17f89e47-7d88-44b8-b02f-f9ffd650f5ad"/>
    <ds:schemaRef ds:uri="590118b5-ea22-46dd-8d6a-d7e95b39fd7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3E6F62A-B538-4565-BB2B-5B0A1097D8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97181-78B3-4C6A-8FD8-2471F812EB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f89e47-7d88-44b8-b02f-f9ffd650f5ad"/>
    <ds:schemaRef ds:uri="590118b5-ea22-46dd-8d6a-d7e95b39fd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25157</TotalTime>
  <Words>385</Words>
  <Application>Microsoft Office PowerPoint</Application>
  <PresentationFormat>Widescreen</PresentationFormat>
  <Paragraphs>36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Neue Haas Grotesk Text Pro</vt:lpstr>
      <vt:lpstr>Office Theme</vt:lpstr>
      <vt:lpstr>New Episode Development </vt:lpstr>
      <vt:lpstr>What is Episode Development? </vt:lpstr>
      <vt:lpstr>What is the Process?</vt:lpstr>
      <vt:lpstr>Want to Learn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Christal Forte</dc:creator>
  <cp:lastModifiedBy>Olivia Simon</cp:lastModifiedBy>
  <cp:revision>5</cp:revision>
  <dcterms:created xsi:type="dcterms:W3CDTF">2025-02-11T17:20:35Z</dcterms:created>
  <dcterms:modified xsi:type="dcterms:W3CDTF">2025-07-16T16:08:29Z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0x0101003A867E34AE758746932470DCF8B17B6D</vt:lpwstr>
  </property>
  <property fmtid="{D5CDD505-2E9C-101B-9397-08002B2CF9AE}" pid="3" name="MediaServiceImageTags">
    <vt:lpwstr/>
  </property>
</Properties>
</file>