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56" r:id="rId5"/>
    <p:sldId id="546" r:id="rId6"/>
    <p:sldId id="544" r:id="rId7"/>
    <p:sldId id="257" r:id="rId8"/>
    <p:sldId id="26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634" autoAdjust="0"/>
  </p:normalViewPr>
  <p:slideViewPr>
    <p:cSldViewPr snapToGrid="0">
      <p:cViewPr varScale="1">
        <p:scale>
          <a:sx n="59" d="100"/>
          <a:sy n="59" d="100"/>
        </p:scale>
        <p:origin x="158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26B92-816B-4CD5-8858-DCEBCED01FAB}"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16CD5-B2CD-4BB6-ABAC-A69F8522F745}" type="slidenum">
              <a:rPr lang="en-US" smtClean="0"/>
              <a:t>‹#›</a:t>
            </a:fld>
            <a:endParaRPr lang="en-US"/>
          </a:p>
        </p:txBody>
      </p:sp>
    </p:spTree>
    <p:extLst>
      <p:ext uri="{BB962C8B-B14F-4D97-AF65-F5344CB8AC3E}">
        <p14:creationId xmlns:p14="http://schemas.microsoft.com/office/powerpoint/2010/main" val="840235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eqip@crisphealth.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Welcome back to the EQIP curriculum! In this video we will be focusing on the key players and their roles within the Episode Quality Improvement Program. </a:t>
            </a:r>
          </a:p>
          <a:p>
            <a:endParaRPr lang="en-US"/>
          </a:p>
        </p:txBody>
      </p:sp>
      <p:sp>
        <p:nvSpPr>
          <p:cNvPr id="4" name="Slide Number Placeholder 3"/>
          <p:cNvSpPr>
            <a:spLocks noGrp="1"/>
          </p:cNvSpPr>
          <p:nvPr>
            <p:ph type="sldNum" sz="quarter" idx="5"/>
          </p:nvPr>
        </p:nvSpPr>
        <p:spPr/>
        <p:txBody>
          <a:bodyPr/>
          <a:lstStyle/>
          <a:p>
            <a:fld id="{1FA16CD5-B2CD-4BB6-ABAC-A69F8522F745}" type="slidenum">
              <a:rPr lang="en-US" smtClean="0"/>
              <a:t>1</a:t>
            </a:fld>
            <a:endParaRPr lang="en-US"/>
          </a:p>
        </p:txBody>
      </p:sp>
    </p:spTree>
    <p:extLst>
      <p:ext uri="{BB962C8B-B14F-4D97-AF65-F5344CB8AC3E}">
        <p14:creationId xmlns:p14="http://schemas.microsoft.com/office/powerpoint/2010/main" val="2774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42CED-C991-1855-15F8-0BAD8078A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75E24-180F-AB02-3F5C-61727281E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E8D56-4137-D46D-BE9C-57BC72589820}"/>
              </a:ext>
            </a:extLst>
          </p:cNvPr>
          <p:cNvSpPr>
            <a:spLocks noGrp="1"/>
          </p:cNvSpPr>
          <p:nvPr>
            <p:ph type="body" idx="1"/>
          </p:nvPr>
        </p:nvSpPr>
        <p:spPr/>
        <p:txBody>
          <a:bodyPr/>
          <a:lstStyle/>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First, we have a lead care partner! This is the physician that will initiate the creation of an EQIP entity, meaning they will start the enrollment process for any new entity within the program. They also have access to the EQIP entity portal where they can review information relating to their entity. Lastly, they will act as one of the primary contacts to receive status updates regarding the entity throughout enrollment and the performance year.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Next, we have a care partner! This is a specialty physician that will trigger episodes and perform care interventions through their treatment of patients. The care partner will also sign a care partner agreement which is a contract that reviews the guidelines of the program and stipulations necessary for participation. Care partners will provide care as they normally would and will receive their typical fee-schedule payment from Medicare. Through participating in the EQIP program, there is a potential for an incentive payment with the EQIP entity. Lastly there is an opportunity to achieve bonuses through reaching certain quality metrics. This will be discussed later in the curriculum. I also want to note that lead care partner contributes to the entity in the same way a care partner does, however a lead care partner has a couple additional roles as mentioned earlier.</a:t>
            </a:r>
          </a:p>
          <a:p>
            <a:endParaRPr lang="en-US"/>
          </a:p>
        </p:txBody>
      </p:sp>
      <p:sp>
        <p:nvSpPr>
          <p:cNvPr id="4" name="Slide Number Placeholder 3">
            <a:extLst>
              <a:ext uri="{FF2B5EF4-FFF2-40B4-BE49-F238E27FC236}">
                <a16:creationId xmlns:a16="http://schemas.microsoft.com/office/drawing/2014/main" id="{54CAFB24-B867-34B3-3F6E-4D329EBC95C7}"/>
              </a:ext>
            </a:extLst>
          </p:cNvPr>
          <p:cNvSpPr>
            <a:spLocks noGrp="1"/>
          </p:cNvSpPr>
          <p:nvPr>
            <p:ph type="sldNum" sz="quarter" idx="10"/>
          </p:nvPr>
        </p:nvSpPr>
        <p:spPr/>
        <p:txBody>
          <a:bodyPr/>
          <a:lstStyle/>
          <a:p>
            <a:fld id="{8060C227-91AA-47A2-9D2C-DE4D39D3870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5493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We have mentioned the EQIP entity a lot but what exactly is it? An EQIP entity consists of a care partner or group of care partners that will be participating in the program. Whether you are a singular physician or a group of physicians, EQIP will evaluate your performance at an entity level. Meaning all care partners contribute to the overall performance of the entity. Since performance is evaluated at the entity level, if awarded, incentive payments will also be received by the entity.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Next, we have the administrative proxy. EQIP entities are allowed to have up to 9 administrative proxies and they manage and monitor the participation and performance of the entity. This role can be fulfilled by a practice manager, external consultant or anyone the entity would prefer to utilize. The administrative proxy also has access to the EQIP entity portal just as the lead care partner does. In fact, following the creation of the entity by the lead care partner, the administrative proxy can complete enrollment for the entity.</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10"/>
          </p:nvPr>
        </p:nvSpPr>
        <p:spPr/>
        <p:txBody>
          <a:bodyPr/>
          <a:lstStyle/>
          <a:p>
            <a:fld id="{8060C227-91AA-47A2-9D2C-DE4D39D3870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0477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Now that we have discussed the roles that relate the participation in EQIP, lets discuss the administrative roles help facilitate this program. First we have the CRP entity which is the care redesign program entity. They will sign the care partner arrangement with the all care partners participating in EQIP. They will also pay out any incentive payments or savings generated for the entities.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Next we have the HSCRC and CRISP. The HSCRC is the health services cost review commission and CRISP is the Chesapeake regional systems for patients which is Maryland’s Health Information Exchange. These two organizations work together to calculate episodes, monitor performance and determine incentive payments. They also work together to support all reporting and monitoring requirements to support the CRP entity. Lastly they work in partnership to facilitate enrollment, provide accurate reports and share resources to promote success</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Lastly we have MedChi. This organization helps to support the creation of EQIP entities for smaller practices that would like to participate in the program. They work to advocate for the EQIP program and it’s participants. They also assist with EQIP enrollment, education on the ins and outs of the program and facilitate outreach.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EQIP has a variety of key players, and we hope that this video has been helpful in illustrating that. If you have any questions, please feel free to reach out to </a:t>
            </a:r>
            <a:r>
              <a:rPr lang="en-US" sz="1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eqip@crisphealth.org</a:t>
            </a:r>
            <a:r>
              <a:rPr lang="en-US" sz="1800" kern="100">
                <a:effectLst/>
                <a:latin typeface="Aptos" panose="020B0004020202020204" pitchFamily="34" charset="0"/>
                <a:ea typeface="Aptos" panose="020B0004020202020204" pitchFamily="34" charset="0"/>
                <a:cs typeface="Times New Roman" panose="02020603050405020304" pitchFamily="18" charset="0"/>
              </a:rPr>
              <a:t> for more information. </a:t>
            </a:r>
          </a:p>
          <a:p>
            <a:endParaRPr lang="en-US"/>
          </a:p>
        </p:txBody>
      </p:sp>
      <p:sp>
        <p:nvSpPr>
          <p:cNvPr id="4" name="Slide Number Placeholder 3"/>
          <p:cNvSpPr>
            <a:spLocks noGrp="1"/>
          </p:cNvSpPr>
          <p:nvPr>
            <p:ph type="sldNum" sz="quarter" idx="5"/>
          </p:nvPr>
        </p:nvSpPr>
        <p:spPr/>
        <p:txBody>
          <a:bodyPr/>
          <a:lstStyle/>
          <a:p>
            <a:fld id="{1FA16CD5-B2CD-4BB6-ABAC-A69F8522F745}" type="slidenum">
              <a:rPr lang="en-US" smtClean="0"/>
              <a:t>4</a:t>
            </a:fld>
            <a:endParaRPr lang="en-US"/>
          </a:p>
        </p:txBody>
      </p:sp>
    </p:spTree>
    <p:extLst>
      <p:ext uri="{BB962C8B-B14F-4D97-AF65-F5344CB8AC3E}">
        <p14:creationId xmlns:p14="http://schemas.microsoft.com/office/powerpoint/2010/main" val="221861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Do you want to learn more about EQIP? Visit the full EQIP curriculum to explore comprehensive learning modules to deepen your understanding of Maryland's Episode Quality improvement program.</a:t>
            </a:r>
          </a:p>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E7D2AF4B-86CF-4DA2-8674-ABA13EF5759D}" type="slidenum">
              <a:rPr lang="en-US" smtClean="0"/>
              <a:t>5</a:t>
            </a:fld>
            <a:endParaRPr lang="en-US"/>
          </a:p>
        </p:txBody>
      </p:sp>
    </p:spTree>
    <p:extLst>
      <p:ext uri="{BB962C8B-B14F-4D97-AF65-F5344CB8AC3E}">
        <p14:creationId xmlns:p14="http://schemas.microsoft.com/office/powerpoint/2010/main" val="658598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L-Shape 11">
            <a:extLst>
              <a:ext uri="{FF2B5EF4-FFF2-40B4-BE49-F238E27FC236}">
                <a16:creationId xmlns:a16="http://schemas.microsoft.com/office/drawing/2014/main" id="{4F12E6FD-FAD0-6877-F2F1-5B41A5EB08DF}"/>
              </a:ext>
            </a:extLst>
          </p:cNvPr>
          <p:cNvSpPr/>
          <p:nvPr userDrawn="1"/>
        </p:nvSpPr>
        <p:spPr>
          <a:xfrm>
            <a:off x="153826" y="233680"/>
            <a:ext cx="559838" cy="6410960"/>
          </a:xfrm>
          <a:prstGeom prst="corner">
            <a:avLst/>
          </a:prstGeom>
          <a:solidFill>
            <a:srgbClr val="53A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a:extLst>
              <a:ext uri="{FF2B5EF4-FFF2-40B4-BE49-F238E27FC236}">
                <a16:creationId xmlns:a16="http://schemas.microsoft.com/office/drawing/2014/main" id="{4ECA3591-E1A4-65DB-3D3F-D3B82BC907DC}"/>
              </a:ext>
            </a:extLst>
          </p:cNvPr>
          <p:cNvSpPr/>
          <p:nvPr userDrawn="1"/>
        </p:nvSpPr>
        <p:spPr>
          <a:xfrm rot="10800000">
            <a:off x="11468564" y="233680"/>
            <a:ext cx="559838" cy="6410960"/>
          </a:xfrm>
          <a:prstGeom prst="corner">
            <a:avLst/>
          </a:prstGeom>
          <a:solidFill>
            <a:srgbClr val="53A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A blue text on a black background&#10;&#10;AI-generated content may be incorrect.">
            <a:extLst>
              <a:ext uri="{FF2B5EF4-FFF2-40B4-BE49-F238E27FC236}">
                <a16:creationId xmlns:a16="http://schemas.microsoft.com/office/drawing/2014/main" id="{621FB0B1-A01A-3467-A99B-96C5DDBDAD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758" r="-2" b="5159"/>
          <a:stretch/>
        </p:blipFill>
        <p:spPr bwMode="auto">
          <a:xfrm>
            <a:off x="676405" y="1228981"/>
            <a:ext cx="4613454" cy="459520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BF6FBB33-1825-37A9-73D4-EBA3C8D7B1FB}"/>
              </a:ext>
            </a:extLst>
          </p:cNvPr>
          <p:cNvCxnSpPr>
            <a:cxnSpLocks/>
          </p:cNvCxnSpPr>
          <p:nvPr userDrawn="1"/>
        </p:nvCxnSpPr>
        <p:spPr>
          <a:xfrm>
            <a:off x="891424" y="5457826"/>
            <a:ext cx="10081185"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581AEF-AFEE-8144-D594-B112F2D93C15}"/>
              </a:ext>
            </a:extLst>
          </p:cNvPr>
          <p:cNvCxnSpPr>
            <a:cxnSpLocks/>
          </p:cNvCxnSpPr>
          <p:nvPr userDrawn="1"/>
        </p:nvCxnSpPr>
        <p:spPr>
          <a:xfrm>
            <a:off x="891423" y="1364862"/>
            <a:ext cx="10081185"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72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DB88AEF7-281A-44ED-51C2-BC9D0823F4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110B595B-DC94-4A7F-A0CB-F3CAE7CD5F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A0D441-F801-7550-3D7A-4ADC1B82D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8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D50C181F-5387-E151-AA51-9C2FD2F30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6F6005CA-63AA-B4EF-D523-5AA22C33A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7FFCA-FDD0-8C8A-5180-AD0D8F37D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86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CEDECA1-92D5-542C-11FF-C73F57AA5081}"/>
              </a:ext>
            </a:extLst>
          </p:cNvPr>
          <p:cNvCxnSpPr>
            <a:cxnSpLocks/>
          </p:cNvCxnSpPr>
          <p:nvPr userDrawn="1"/>
        </p:nvCxnSpPr>
        <p:spPr>
          <a:xfrm>
            <a:off x="0" y="544455"/>
            <a:ext cx="12192000"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03B89-10DD-E6B9-7D8E-1E74555232A5}"/>
              </a:ext>
            </a:extLst>
          </p:cNvPr>
          <p:cNvCxnSpPr>
            <a:cxnSpLocks/>
          </p:cNvCxnSpPr>
          <p:nvPr userDrawn="1"/>
        </p:nvCxnSpPr>
        <p:spPr>
          <a:xfrm>
            <a:off x="0" y="6313544"/>
            <a:ext cx="12192000"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2" descr="A blue text on a black background&#10;&#10;AI-generated content may be incorrect.">
            <a:extLst>
              <a:ext uri="{FF2B5EF4-FFF2-40B4-BE49-F238E27FC236}">
                <a16:creationId xmlns:a16="http://schemas.microsoft.com/office/drawing/2014/main" id="{5D3A50A6-1821-69A8-59E0-88F43421C6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758" r="-2" b="5159"/>
          <a:stretch/>
        </p:blipFill>
        <p:spPr bwMode="auto">
          <a:xfrm>
            <a:off x="397914" y="1100268"/>
            <a:ext cx="5003659" cy="465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7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text on a black background&#10;&#10;Description automatically generated">
            <a:extLst>
              <a:ext uri="{FF2B5EF4-FFF2-40B4-BE49-F238E27FC236}">
                <a16:creationId xmlns:a16="http://schemas.microsoft.com/office/drawing/2014/main" id="{F02885C7-97F1-5284-155D-2CCE7886DC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F8A7EAC5-19D3-EF9C-60EB-2C2EB62BA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8D95F-342D-AAA0-DC15-936B7841BB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C15AA6-AAB1-FFF3-3CA1-872834859C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84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blue text on a black background&#10;&#10;Description automatically generated">
            <a:extLst>
              <a:ext uri="{FF2B5EF4-FFF2-40B4-BE49-F238E27FC236}">
                <a16:creationId xmlns:a16="http://schemas.microsoft.com/office/drawing/2014/main" id="{A3C00EEE-1768-728A-528E-A106ED1AF5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0B9933AE-6784-3B98-372C-2DB0DFD533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E2061-1456-7CC6-2FBE-AC5061180D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F0A30A-AEEA-B908-DD30-4EA15F942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86026-FB0F-9B4C-B3D5-0FFA43D548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DD57D-6858-CACF-45D0-FC6BA7505C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7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418FF189-EED9-6F38-188B-BC35CE9149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4B9AF7B1-7F6D-066A-A2EC-3766A0EFBE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276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ue text on a black background&#10;&#10;Description automatically generated">
            <a:extLst>
              <a:ext uri="{FF2B5EF4-FFF2-40B4-BE49-F238E27FC236}">
                <a16:creationId xmlns:a16="http://schemas.microsoft.com/office/drawing/2014/main" id="{F5BD6F8A-0D72-0C86-DC66-5A1D4FA1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Tree>
    <p:extLst>
      <p:ext uri="{BB962C8B-B14F-4D97-AF65-F5344CB8AC3E}">
        <p14:creationId xmlns:p14="http://schemas.microsoft.com/office/powerpoint/2010/main" val="258276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blue text on a black background&#10;&#10;Description automatically generated">
            <a:extLst>
              <a:ext uri="{FF2B5EF4-FFF2-40B4-BE49-F238E27FC236}">
                <a16:creationId xmlns:a16="http://schemas.microsoft.com/office/drawing/2014/main" id="{FD11409F-11EA-5FC7-72F7-AA144D5D1D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CEF7A13A-50BB-3F6C-8114-C5D6B30EB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DFB52-E5FD-8F5C-1B30-8BC58E541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5DE80D-68C3-FF98-93ED-66D950BB5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464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98AB-E941-8435-C38F-5F2BE4A98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B582A-D3EB-823C-8239-AFA40E0EA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85347C-7CB7-D5B7-FD3B-5D88FAEE8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ue text on a black background&#10;&#10;Description automatically generated">
            <a:extLst>
              <a:ext uri="{FF2B5EF4-FFF2-40B4-BE49-F238E27FC236}">
                <a16:creationId xmlns:a16="http://schemas.microsoft.com/office/drawing/2014/main" id="{D817D1F6-A704-6D1D-F435-67488AE68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Tree>
    <p:extLst>
      <p:ext uri="{BB962C8B-B14F-4D97-AF65-F5344CB8AC3E}">
        <p14:creationId xmlns:p14="http://schemas.microsoft.com/office/powerpoint/2010/main" val="130165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75E7CD-1D25-F9DA-23A9-908EED0BB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3134D-1044-2D21-A5BE-DA088F635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C1FAB-5E36-A840-5F99-7608F20BE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11D18F-3E85-41D8-91FA-DEC9475A813C}" type="datetimeFigureOut">
              <a:rPr lang="en-US" smtClean="0"/>
              <a:t>7/16/2025</a:t>
            </a:fld>
            <a:endParaRPr lang="en-US"/>
          </a:p>
        </p:txBody>
      </p:sp>
      <p:sp>
        <p:nvSpPr>
          <p:cNvPr id="5" name="Footer Placeholder 4">
            <a:extLst>
              <a:ext uri="{FF2B5EF4-FFF2-40B4-BE49-F238E27FC236}">
                <a16:creationId xmlns:a16="http://schemas.microsoft.com/office/drawing/2014/main" id="{A8137B47-8B77-F5B6-7605-069E1A056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7E03EC6-18BD-CBBB-3C93-481197558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1BD50A-67F0-49E5-9C32-C652F021E6B6}" type="slidenum">
              <a:rPr lang="en-US" smtClean="0"/>
              <a:t>‹#›</a:t>
            </a:fld>
            <a:endParaRPr lang="en-US"/>
          </a:p>
        </p:txBody>
      </p:sp>
    </p:spTree>
    <p:extLst>
      <p:ext uri="{BB962C8B-B14F-4D97-AF65-F5344CB8AC3E}">
        <p14:creationId xmlns:p14="http://schemas.microsoft.com/office/powerpoint/2010/main" val="32049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s://www.crisphealth.org/learning-system/eqip/eqip-curriculum-2025/" TargetMode="Externa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F563-6591-0351-A478-D3BC31CDB41D}"/>
              </a:ext>
            </a:extLst>
          </p:cNvPr>
          <p:cNvSpPr>
            <a:spLocks noGrp="1"/>
          </p:cNvSpPr>
          <p:nvPr>
            <p:ph type="ctrTitle" idx="4294967295"/>
          </p:nvPr>
        </p:nvSpPr>
        <p:spPr>
          <a:xfrm>
            <a:off x="6524358" y="2654458"/>
            <a:ext cx="6532880" cy="1549083"/>
          </a:xfrm>
        </p:spPr>
        <p:txBody>
          <a:bodyPr>
            <a:normAutofit/>
          </a:bodyPr>
          <a:lstStyle/>
          <a:p>
            <a:pPr>
              <a:lnSpc>
                <a:spcPct val="100000"/>
              </a:lnSpc>
            </a:pPr>
            <a:r>
              <a:rPr lang="en-US" sz="4400" b="1" i="0" u="none" strike="noStrike" dirty="0">
                <a:solidFill>
                  <a:srgbClr val="1A4A98"/>
                </a:solidFill>
                <a:effectLst/>
                <a:latin typeface="Neue Haas Grotesk Text Pro" panose="020B0504020202020204" pitchFamily="34" charset="0"/>
              </a:rPr>
              <a:t>Key Players</a:t>
            </a:r>
            <a:endParaRPr lang="en-US" dirty="0">
              <a:solidFill>
                <a:srgbClr val="014699"/>
              </a:solidFill>
            </a:endParaRPr>
          </a:p>
        </p:txBody>
      </p:sp>
      <p:sp>
        <p:nvSpPr>
          <p:cNvPr id="4" name="TextBox 4">
            <a:extLst>
              <a:ext uri="{FF2B5EF4-FFF2-40B4-BE49-F238E27FC236}">
                <a16:creationId xmlns:a16="http://schemas.microsoft.com/office/drawing/2014/main" id="{24AB5AC0-93FA-5A46-B5C9-8B1654E2D322}"/>
              </a:ext>
            </a:extLst>
          </p:cNvPr>
          <p:cNvSpPr txBox="1"/>
          <p:nvPr/>
        </p:nvSpPr>
        <p:spPr>
          <a:xfrm>
            <a:off x="889215" y="5703352"/>
            <a:ext cx="275292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accent1"/>
                </a:solidFill>
                <a:latin typeface="+mj-lt"/>
              </a:rPr>
              <a:t>Module 1: Introduction to EQIP</a:t>
            </a:r>
          </a:p>
        </p:txBody>
      </p:sp>
      <p:pic>
        <p:nvPicPr>
          <p:cNvPr id="62" name="Audio 61">
            <a:hlinkClick r:id="" action="ppaction://media"/>
            <a:extLst>
              <a:ext uri="{FF2B5EF4-FFF2-40B4-BE49-F238E27FC236}">
                <a16:creationId xmlns:a16="http://schemas.microsoft.com/office/drawing/2014/main" id="{01A850F8-599E-CB5A-52A6-134B9A62CA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4044136"/>
      </p:ext>
    </p:extLst>
  </p:cSld>
  <p:clrMapOvr>
    <a:masterClrMapping/>
  </p:clrMapOvr>
  <mc:AlternateContent xmlns:mc="http://schemas.openxmlformats.org/markup-compatibility/2006" xmlns:p14="http://schemas.microsoft.com/office/powerpoint/2010/main">
    <mc:Choice Requires="p14">
      <p:transition spd="slow" p14:dur="2000" advTm="15941"/>
    </mc:Choice>
    <mc:Fallback xmlns="">
      <p:transition spd="slow" advTm="1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416C-3585-27DF-9EDC-33DF52FFC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E3E97D-8885-4823-2191-4B06C13BFBAB}"/>
              </a:ext>
            </a:extLst>
          </p:cNvPr>
          <p:cNvSpPr>
            <a:spLocks noGrp="1"/>
          </p:cNvSpPr>
          <p:nvPr>
            <p:ph type="title"/>
          </p:nvPr>
        </p:nvSpPr>
        <p:spPr>
          <a:xfrm>
            <a:off x="980065" y="193356"/>
            <a:ext cx="10515600" cy="1325563"/>
          </a:xfrm>
        </p:spPr>
        <p:txBody>
          <a:bodyPr>
            <a:normAutofit/>
          </a:bodyPr>
          <a:lstStyle/>
          <a:p>
            <a:r>
              <a:rPr lang="en-US" b="1">
                <a:solidFill>
                  <a:srgbClr val="014699"/>
                </a:solidFill>
              </a:rPr>
              <a:t>Key Players in EQIP</a:t>
            </a:r>
          </a:p>
        </p:txBody>
      </p:sp>
      <p:cxnSp>
        <p:nvCxnSpPr>
          <p:cNvPr id="5" name="Straight Connector 4">
            <a:extLst>
              <a:ext uri="{FF2B5EF4-FFF2-40B4-BE49-F238E27FC236}">
                <a16:creationId xmlns:a16="http://schemas.microsoft.com/office/drawing/2014/main" id="{57B08E75-E18E-F0BE-F590-5C6FFF12B039}"/>
              </a:ext>
            </a:extLst>
          </p:cNvPr>
          <p:cNvCxnSpPr>
            <a:cxnSpLocks/>
          </p:cNvCxnSpPr>
          <p:nvPr/>
        </p:nvCxnSpPr>
        <p:spPr>
          <a:xfrm>
            <a:off x="6283778" y="1616464"/>
            <a:ext cx="0" cy="392073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D61410F-D22E-057A-3101-F5797A9E28B8}"/>
              </a:ext>
            </a:extLst>
          </p:cNvPr>
          <p:cNvGrpSpPr/>
          <p:nvPr/>
        </p:nvGrpSpPr>
        <p:grpSpPr>
          <a:xfrm>
            <a:off x="1642264" y="1387370"/>
            <a:ext cx="4467898" cy="1646889"/>
            <a:chOff x="162349" y="982874"/>
            <a:chExt cx="4467898" cy="1646889"/>
          </a:xfrm>
        </p:grpSpPr>
        <p:pic>
          <p:nvPicPr>
            <p:cNvPr id="11" name="Picture 10" descr="A picture containing drawing&#10;&#10;Description automatically generated">
              <a:extLst>
                <a:ext uri="{FF2B5EF4-FFF2-40B4-BE49-F238E27FC236}">
                  <a16:creationId xmlns:a16="http://schemas.microsoft.com/office/drawing/2014/main" id="{5F4EC06B-FE68-C167-2D22-B22E10078E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744242" y="982874"/>
              <a:ext cx="822960" cy="822960"/>
            </a:xfrm>
            <a:prstGeom prst="rect">
              <a:avLst/>
            </a:prstGeom>
          </p:spPr>
        </p:pic>
        <p:sp>
          <p:nvSpPr>
            <p:cNvPr id="8" name="Rectangle 7">
              <a:extLst>
                <a:ext uri="{FF2B5EF4-FFF2-40B4-BE49-F238E27FC236}">
                  <a16:creationId xmlns:a16="http://schemas.microsoft.com/office/drawing/2014/main" id="{2A0EE47C-779E-E3A9-CD5C-29511AA50BE7}"/>
                </a:ext>
              </a:extLst>
            </p:cNvPr>
            <p:cNvSpPr/>
            <p:nvPr/>
          </p:nvSpPr>
          <p:spPr>
            <a:xfrm>
              <a:off x="162349" y="1906488"/>
              <a:ext cx="4467898" cy="723275"/>
            </a:xfrm>
            <a:prstGeom prst="rect">
              <a:avLst/>
            </a:prstGeom>
          </p:spPr>
          <p:txBody>
            <a:bodyPr wrap="square">
              <a:spAutoFit/>
            </a:bodyPr>
            <a:lstStyle/>
            <a:p>
              <a:pPr algn="ctr" defTabSz="914400">
                <a:spcAft>
                  <a:spcPts val="600"/>
                </a:spcAft>
              </a:pPr>
              <a:r>
                <a:rPr lang="en-US" b="1" dirty="0">
                  <a:solidFill>
                    <a:srgbClr val="003889"/>
                  </a:solidFill>
                  <a:latin typeface="+mj-lt"/>
                </a:rPr>
                <a:t>“Lead Care Partner”</a:t>
              </a:r>
            </a:p>
            <a:p>
              <a:pPr algn="ctr" defTabSz="914400">
                <a:spcAft>
                  <a:spcPts val="600"/>
                </a:spcAft>
              </a:pPr>
              <a:endParaRPr lang="en-US" b="1" dirty="0">
                <a:solidFill>
                  <a:srgbClr val="003889"/>
                </a:solidFill>
                <a:latin typeface="+mj-lt"/>
              </a:endParaRPr>
            </a:p>
          </p:txBody>
        </p:sp>
      </p:grpSp>
      <p:sp>
        <p:nvSpPr>
          <p:cNvPr id="3" name="TextBox 2">
            <a:extLst>
              <a:ext uri="{FF2B5EF4-FFF2-40B4-BE49-F238E27FC236}">
                <a16:creationId xmlns:a16="http://schemas.microsoft.com/office/drawing/2014/main" id="{F6F9B48C-D10B-04F9-691F-8ED143A74806}"/>
              </a:ext>
            </a:extLst>
          </p:cNvPr>
          <p:cNvSpPr txBox="1"/>
          <p:nvPr/>
        </p:nvSpPr>
        <p:spPr>
          <a:xfrm>
            <a:off x="2296161" y="2873840"/>
            <a:ext cx="3160104" cy="2169825"/>
          </a:xfrm>
          <a:prstGeom prst="rect">
            <a:avLst/>
          </a:prstGeom>
          <a:noFill/>
        </p:spPr>
        <p:txBody>
          <a:bodyPr wrap="square" lIns="182880" tIns="0" rIns="182880" rtlCol="0">
            <a:spAutoFit/>
          </a:bodyPr>
          <a:lstStyle/>
          <a:p>
            <a:pPr marL="285750" indent="-285750" defTabSz="914400">
              <a:spcBef>
                <a:spcPts val="600"/>
              </a:spcBef>
              <a:buFont typeface="Arial" panose="020B0604020202020204" pitchFamily="34" charset="0"/>
              <a:buChar char="•"/>
            </a:pPr>
            <a:r>
              <a:rPr lang="en-US" sz="1600" b="1" dirty="0">
                <a:solidFill>
                  <a:srgbClr val="003889"/>
                </a:solidFill>
                <a:latin typeface="+mj-lt"/>
              </a:rPr>
              <a:t>Initiates the creation </a:t>
            </a:r>
            <a:r>
              <a:rPr lang="en-US" sz="1600" dirty="0">
                <a:solidFill>
                  <a:srgbClr val="003889"/>
                </a:solidFill>
                <a:latin typeface="+mj-lt"/>
              </a:rPr>
              <a:t>of an EQIP Entity </a:t>
            </a:r>
          </a:p>
          <a:p>
            <a:pPr marL="285750" indent="-285750">
              <a:spcBef>
                <a:spcPts val="600"/>
              </a:spcBef>
              <a:buFont typeface="Arial" panose="020B0604020202020204" pitchFamily="34" charset="0"/>
              <a:buChar char="•"/>
            </a:pPr>
            <a:r>
              <a:rPr lang="en-US" sz="1600" dirty="0">
                <a:solidFill>
                  <a:srgbClr val="003889"/>
                </a:solidFill>
                <a:latin typeface="+mj-lt"/>
              </a:rPr>
              <a:t>Has (EEP)</a:t>
            </a:r>
            <a:r>
              <a:rPr lang="en-US" sz="1600" b="1" dirty="0">
                <a:solidFill>
                  <a:srgbClr val="003889"/>
                </a:solidFill>
                <a:latin typeface="+mj-lt"/>
              </a:rPr>
              <a:t> access to the EQIP Entity Portal</a:t>
            </a:r>
          </a:p>
          <a:p>
            <a:pPr marL="285750" indent="-285750">
              <a:spcBef>
                <a:spcPts val="600"/>
              </a:spcBef>
              <a:buFont typeface="Arial" panose="020B0604020202020204" pitchFamily="34" charset="0"/>
              <a:buChar char="•"/>
            </a:pPr>
            <a:r>
              <a:rPr lang="en-US" sz="1600" b="1" dirty="0">
                <a:solidFill>
                  <a:srgbClr val="003889"/>
                </a:solidFill>
                <a:latin typeface="+mj-lt"/>
              </a:rPr>
              <a:t>Receive updates on the entity’s status </a:t>
            </a:r>
            <a:r>
              <a:rPr lang="en-US" sz="1600" dirty="0">
                <a:solidFill>
                  <a:srgbClr val="003889"/>
                </a:solidFill>
                <a:latin typeface="+mj-lt"/>
              </a:rPr>
              <a:t>throughout enrollment and the performance year </a:t>
            </a:r>
          </a:p>
        </p:txBody>
      </p:sp>
      <p:grpSp>
        <p:nvGrpSpPr>
          <p:cNvPr id="4" name="Group 3"/>
          <p:cNvGrpSpPr/>
          <p:nvPr/>
        </p:nvGrpSpPr>
        <p:grpSpPr>
          <a:xfrm>
            <a:off x="6542504" y="1387369"/>
            <a:ext cx="4525546" cy="4241905"/>
            <a:chOff x="154756" y="982874"/>
            <a:chExt cx="4646395" cy="4064774"/>
          </a:xfrm>
        </p:grpSpPr>
        <p:sp>
          <p:nvSpPr>
            <p:cNvPr id="9" name="TextBox 8"/>
            <p:cNvSpPr txBox="1"/>
            <p:nvPr/>
          </p:nvSpPr>
          <p:spPr>
            <a:xfrm>
              <a:off x="333252" y="2308437"/>
              <a:ext cx="4467899" cy="2739211"/>
            </a:xfrm>
            <a:prstGeom prst="rect">
              <a:avLst/>
            </a:prstGeom>
            <a:noFill/>
          </p:spPr>
          <p:txBody>
            <a:bodyPr wrap="square" lIns="182880" tIns="0" rIns="182880" rtlCol="0">
              <a:spAutoFit/>
            </a:bodyPr>
            <a:lstStyle/>
            <a:p>
              <a:pPr marL="285750" indent="-285750" defTabSz="914400">
                <a:spcBef>
                  <a:spcPts val="600"/>
                </a:spcBef>
                <a:buFont typeface="Arial" panose="020B0604020202020204" pitchFamily="34" charset="0"/>
                <a:buChar char="•"/>
              </a:pPr>
              <a:r>
                <a:rPr lang="en-US" sz="1600" b="1" dirty="0">
                  <a:solidFill>
                    <a:srgbClr val="003889"/>
                  </a:solidFill>
                  <a:latin typeface="+mj-lt"/>
                </a:rPr>
                <a:t>Triggers episodes </a:t>
              </a:r>
              <a:r>
                <a:rPr lang="en-US" sz="1600" dirty="0">
                  <a:solidFill>
                    <a:srgbClr val="003889"/>
                  </a:solidFill>
                  <a:latin typeface="+mj-lt"/>
                </a:rPr>
                <a:t>and </a:t>
              </a:r>
              <a:r>
                <a:rPr lang="en-US" sz="1600" b="1" dirty="0">
                  <a:solidFill>
                    <a:srgbClr val="003889"/>
                  </a:solidFill>
                  <a:latin typeface="+mj-lt"/>
                </a:rPr>
                <a:t>performs EQIP care interventions </a:t>
              </a:r>
            </a:p>
            <a:p>
              <a:pPr marL="285750" indent="-285750" defTabSz="914400">
                <a:spcBef>
                  <a:spcPts val="600"/>
                </a:spcBef>
                <a:buFont typeface="Arial" panose="020B0604020202020204" pitchFamily="34" charset="0"/>
                <a:buChar char="•"/>
              </a:pPr>
              <a:r>
                <a:rPr lang="en-US" sz="1600" dirty="0">
                  <a:solidFill>
                    <a:srgbClr val="003889"/>
                  </a:solidFill>
                  <a:latin typeface="+mj-lt"/>
                </a:rPr>
                <a:t>Signs a </a:t>
              </a:r>
              <a:r>
                <a:rPr lang="en-US" sz="1600" b="1" dirty="0">
                  <a:solidFill>
                    <a:srgbClr val="003889"/>
                  </a:solidFill>
                  <a:latin typeface="+mj-lt"/>
                </a:rPr>
                <a:t>Care Partner Arrangement </a:t>
              </a:r>
              <a:r>
                <a:rPr lang="en-US" sz="1600" dirty="0">
                  <a:solidFill>
                    <a:srgbClr val="003889"/>
                  </a:solidFill>
                  <a:latin typeface="+mj-lt"/>
                </a:rPr>
                <a:t>with the CRP Entity </a:t>
              </a:r>
            </a:p>
            <a:p>
              <a:pPr marL="285750" indent="-285750" defTabSz="914400">
                <a:spcBef>
                  <a:spcPts val="600"/>
                </a:spcBef>
                <a:buFont typeface="Arial" panose="020B0604020202020204" pitchFamily="34" charset="0"/>
                <a:buChar char="•"/>
              </a:pPr>
              <a:r>
                <a:rPr lang="en-US" sz="1600" dirty="0">
                  <a:solidFill>
                    <a:srgbClr val="003889"/>
                  </a:solidFill>
                  <a:latin typeface="+mj-lt"/>
                </a:rPr>
                <a:t>Receives normal fee-schedule payments from Medicare and a </a:t>
              </a:r>
              <a:r>
                <a:rPr lang="en-US" sz="1600" b="1" dirty="0">
                  <a:solidFill>
                    <a:srgbClr val="003889"/>
                  </a:solidFill>
                  <a:latin typeface="+mj-lt"/>
                </a:rPr>
                <a:t>potential “Incentive Payment” with the EQIP Entity</a:t>
              </a:r>
            </a:p>
            <a:p>
              <a:pPr marL="285750" indent="-285750" defTabSz="914400">
                <a:spcBef>
                  <a:spcPts val="600"/>
                </a:spcBef>
                <a:buFont typeface="Arial" panose="020B0604020202020204" pitchFamily="34" charset="0"/>
                <a:buChar char="•"/>
              </a:pPr>
              <a:r>
                <a:rPr lang="en-US" sz="1600" dirty="0">
                  <a:solidFill>
                    <a:srgbClr val="003889"/>
                  </a:solidFill>
                  <a:latin typeface="+mj-lt"/>
                </a:rPr>
                <a:t>Eligible to achieve </a:t>
              </a:r>
              <a:r>
                <a:rPr lang="en-US" sz="1600" b="1" dirty="0">
                  <a:solidFill>
                    <a:srgbClr val="003889"/>
                  </a:solidFill>
                  <a:latin typeface="+mj-lt"/>
                </a:rPr>
                <a:t>Quality Payment Program Status</a:t>
              </a:r>
              <a:r>
                <a:rPr lang="en-US" sz="1600" dirty="0">
                  <a:solidFill>
                    <a:srgbClr val="003889"/>
                  </a:solidFill>
                  <a:latin typeface="+mj-lt"/>
                </a:rPr>
                <a:t> and bonuses </a:t>
              </a:r>
            </a:p>
          </p:txBody>
        </p:sp>
        <p:pic>
          <p:nvPicPr>
            <p:cNvPr id="6" name="Picture 5" descr="A picture containing drawing&#10;&#10;Description automatically generated">
              <a:extLst>
                <a:ext uri="{FF2B5EF4-FFF2-40B4-BE49-F238E27FC236}">
                  <a16:creationId xmlns:a16="http://schemas.microsoft.com/office/drawing/2014/main" id="{A36E41A4-79D7-F64A-9688-B75A95DB9D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744242" y="982874"/>
              <a:ext cx="822960" cy="822960"/>
            </a:xfrm>
            <a:prstGeom prst="rect">
              <a:avLst/>
            </a:prstGeom>
          </p:spPr>
        </p:pic>
        <p:sp>
          <p:nvSpPr>
            <p:cNvPr id="7" name="Rectangle 6"/>
            <p:cNvSpPr/>
            <p:nvPr/>
          </p:nvSpPr>
          <p:spPr>
            <a:xfrm>
              <a:off x="154756" y="1735609"/>
              <a:ext cx="4467898" cy="1032236"/>
            </a:xfrm>
            <a:prstGeom prst="rect">
              <a:avLst/>
            </a:prstGeom>
          </p:spPr>
          <p:txBody>
            <a:bodyPr wrap="square">
              <a:spAutoFit/>
            </a:bodyPr>
            <a:lstStyle/>
            <a:p>
              <a:pPr algn="ctr" defTabSz="914400">
                <a:spcAft>
                  <a:spcPts val="600"/>
                </a:spcAft>
              </a:pPr>
              <a:r>
                <a:rPr lang="en-US" b="1" dirty="0">
                  <a:solidFill>
                    <a:srgbClr val="003889"/>
                  </a:solidFill>
                  <a:latin typeface="+mj-lt"/>
                </a:rPr>
                <a:t>“Care Partner” (practitioner)</a:t>
              </a:r>
            </a:p>
            <a:p>
              <a:pPr algn="ctr" defTabSz="914400">
                <a:spcAft>
                  <a:spcPts val="600"/>
                </a:spcAft>
              </a:pPr>
              <a:endParaRPr lang="en-US" b="1" dirty="0">
                <a:solidFill>
                  <a:srgbClr val="003889"/>
                </a:solidFill>
                <a:latin typeface="+mj-lt"/>
              </a:endParaRPr>
            </a:p>
            <a:p>
              <a:pPr algn="ctr" defTabSz="914400">
                <a:spcAft>
                  <a:spcPts val="600"/>
                </a:spcAft>
              </a:pPr>
              <a:endParaRPr lang="en-US" b="1" dirty="0">
                <a:solidFill>
                  <a:srgbClr val="003889"/>
                </a:solidFill>
                <a:latin typeface="+mj-lt"/>
              </a:endParaRPr>
            </a:p>
          </p:txBody>
        </p:sp>
      </p:grpSp>
      <p:pic>
        <p:nvPicPr>
          <p:cNvPr id="79" name="Audio 78">
            <a:hlinkClick r:id="" action="ppaction://media"/>
            <a:extLst>
              <a:ext uri="{FF2B5EF4-FFF2-40B4-BE49-F238E27FC236}">
                <a16:creationId xmlns:a16="http://schemas.microsoft.com/office/drawing/2014/main" id="{528D302D-2105-A4E8-6B26-04B28B4270D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8786975"/>
      </p:ext>
    </p:extLst>
  </p:cSld>
  <p:clrMapOvr>
    <a:masterClrMapping/>
  </p:clrMapOvr>
  <mc:AlternateContent xmlns:mc="http://schemas.openxmlformats.org/markup-compatibility/2006" xmlns:p14="http://schemas.microsoft.com/office/powerpoint/2010/main">
    <mc:Choice Requires="p14">
      <p:transition spd="slow" p14:dur="2000" advTm="76952"/>
    </mc:Choice>
    <mc:Fallback xmlns="">
      <p:transition spd="slow" advTm="7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065" y="193356"/>
            <a:ext cx="10515600" cy="1325563"/>
          </a:xfrm>
        </p:spPr>
        <p:txBody>
          <a:bodyPr>
            <a:normAutofit/>
          </a:bodyPr>
          <a:lstStyle/>
          <a:p>
            <a:r>
              <a:rPr lang="en-US" b="1">
                <a:solidFill>
                  <a:srgbClr val="014699"/>
                </a:solidFill>
              </a:rPr>
              <a:t>Key Players in EQIP</a:t>
            </a:r>
          </a:p>
        </p:txBody>
      </p:sp>
      <p:cxnSp>
        <p:nvCxnSpPr>
          <p:cNvPr id="5" name="Straight Connector 4"/>
          <p:cNvCxnSpPr>
            <a:cxnSpLocks/>
          </p:cNvCxnSpPr>
          <p:nvPr/>
        </p:nvCxnSpPr>
        <p:spPr>
          <a:xfrm>
            <a:off x="6283778" y="1616464"/>
            <a:ext cx="0" cy="392073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6578970" y="2210330"/>
            <a:ext cx="2954567" cy="2918649"/>
            <a:chOff x="2596586" y="1459186"/>
            <a:chExt cx="2954567" cy="2918649"/>
          </a:xfrm>
        </p:grpSpPr>
        <p:sp>
          <p:nvSpPr>
            <p:cNvPr id="14" name="TextBox 13"/>
            <p:cNvSpPr txBox="1"/>
            <p:nvPr/>
          </p:nvSpPr>
          <p:spPr>
            <a:xfrm>
              <a:off x="2596586" y="1961789"/>
              <a:ext cx="2954567" cy="2416046"/>
            </a:xfrm>
            <a:prstGeom prst="rect">
              <a:avLst/>
            </a:prstGeom>
            <a:noFill/>
          </p:spPr>
          <p:txBody>
            <a:bodyPr wrap="square" lIns="182880" tIns="0" rIns="182880" rtlCol="0">
              <a:spAutoFit/>
            </a:bodyPr>
            <a:lstStyle/>
            <a:p>
              <a:pPr marL="285750" indent="-285750" defTabSz="914400">
                <a:spcBef>
                  <a:spcPts val="600"/>
                </a:spcBef>
                <a:buFont typeface="Arial" panose="020B0604020202020204" pitchFamily="34" charset="0"/>
                <a:buChar char="•"/>
              </a:pPr>
              <a:r>
                <a:rPr lang="en-US" sz="1600" b="1">
                  <a:solidFill>
                    <a:srgbClr val="003889"/>
                  </a:solidFill>
                  <a:latin typeface="+mj-lt"/>
                </a:rPr>
                <a:t>Manages and monitors </a:t>
              </a:r>
              <a:r>
                <a:rPr lang="en-US" sz="1600">
                  <a:solidFill>
                    <a:srgbClr val="003889"/>
                  </a:solidFill>
                  <a:latin typeface="+mj-lt"/>
                </a:rPr>
                <a:t>the participation and performance of the entity </a:t>
              </a:r>
            </a:p>
            <a:p>
              <a:pPr marL="285750" indent="-285750" defTabSz="914400">
                <a:spcBef>
                  <a:spcPts val="600"/>
                </a:spcBef>
                <a:buFont typeface="Arial" panose="020B0604020202020204" pitchFamily="34" charset="0"/>
                <a:buChar char="•"/>
              </a:pPr>
              <a:r>
                <a:rPr lang="en-US" sz="1600">
                  <a:solidFill>
                    <a:srgbClr val="003889"/>
                  </a:solidFill>
                  <a:latin typeface="+mj-lt"/>
                </a:rPr>
                <a:t>Has</a:t>
              </a:r>
              <a:r>
                <a:rPr lang="en-US" sz="1600" b="1">
                  <a:solidFill>
                    <a:srgbClr val="003889"/>
                  </a:solidFill>
                  <a:latin typeface="+mj-lt"/>
                </a:rPr>
                <a:t> access to the EQIP Entity Portal </a:t>
              </a:r>
              <a:r>
                <a:rPr lang="en-US" sz="1600">
                  <a:solidFill>
                    <a:srgbClr val="003889"/>
                  </a:solidFill>
                  <a:latin typeface="+mj-lt"/>
                </a:rPr>
                <a:t>(EEP)</a:t>
              </a:r>
            </a:p>
            <a:p>
              <a:pPr marL="285750" indent="-285750" defTabSz="914400">
                <a:spcBef>
                  <a:spcPts val="600"/>
                </a:spcBef>
                <a:buFont typeface="Arial" panose="020B0604020202020204" pitchFamily="34" charset="0"/>
                <a:buChar char="•"/>
              </a:pPr>
              <a:r>
                <a:rPr lang="en-US" sz="1600">
                  <a:solidFill>
                    <a:srgbClr val="003889"/>
                  </a:solidFill>
                  <a:latin typeface="+mj-lt"/>
                </a:rPr>
                <a:t>Can</a:t>
              </a:r>
              <a:r>
                <a:rPr lang="en-US" sz="1600" b="1">
                  <a:solidFill>
                    <a:srgbClr val="003889"/>
                  </a:solidFill>
                  <a:latin typeface="+mj-lt"/>
                </a:rPr>
                <a:t> complete enrollment </a:t>
              </a:r>
              <a:r>
                <a:rPr lang="en-US" sz="1600">
                  <a:solidFill>
                    <a:srgbClr val="003889"/>
                  </a:solidFill>
                  <a:latin typeface="+mj-lt"/>
                </a:rPr>
                <a:t>for the entity </a:t>
              </a:r>
            </a:p>
          </p:txBody>
        </p:sp>
        <p:sp>
          <p:nvSpPr>
            <p:cNvPr id="16" name="Rectangle 15"/>
            <p:cNvSpPr/>
            <p:nvPr/>
          </p:nvSpPr>
          <p:spPr>
            <a:xfrm>
              <a:off x="2682074" y="1459186"/>
              <a:ext cx="2783592" cy="377147"/>
            </a:xfrm>
            <a:prstGeom prst="rect">
              <a:avLst/>
            </a:prstGeom>
          </p:spPr>
          <p:txBody>
            <a:bodyPr wrap="square">
              <a:spAutoFit/>
            </a:bodyPr>
            <a:lstStyle/>
            <a:p>
              <a:pPr algn="ctr" defTabSz="914400">
                <a:spcAft>
                  <a:spcPts val="600"/>
                </a:spcAft>
              </a:pPr>
              <a:r>
                <a:rPr lang="en-US" b="1">
                  <a:solidFill>
                    <a:srgbClr val="003889"/>
                  </a:solidFill>
                  <a:latin typeface="+mj-lt"/>
                </a:rPr>
                <a:t>“Administrative Proxy”</a:t>
              </a:r>
              <a:endParaRPr lang="en-US" b="1">
                <a:solidFill>
                  <a:srgbClr val="FF0000"/>
                </a:solidFill>
                <a:latin typeface="+mj-lt"/>
              </a:endParaRPr>
            </a:p>
          </p:txBody>
        </p:sp>
      </p:grpSp>
      <p:sp>
        <p:nvSpPr>
          <p:cNvPr id="19" name="TextBox 18"/>
          <p:cNvSpPr txBox="1"/>
          <p:nvPr/>
        </p:nvSpPr>
        <p:spPr>
          <a:xfrm>
            <a:off x="3027680" y="5731264"/>
            <a:ext cx="6420371" cy="1015663"/>
          </a:xfrm>
          <a:prstGeom prst="rect">
            <a:avLst/>
          </a:prstGeom>
          <a:solidFill>
            <a:schemeClr val="accent2">
              <a:lumMod val="20000"/>
              <a:lumOff val="80000"/>
            </a:schemeClr>
          </a:solidFill>
          <a:ln>
            <a:solidFill>
              <a:schemeClr val="accent1"/>
            </a:solidFill>
            <a:prstDash val="dash"/>
          </a:ln>
        </p:spPr>
        <p:txBody>
          <a:bodyPr wrap="square" rtlCol="0">
            <a:spAutoFit/>
          </a:bodyPr>
          <a:lstStyle/>
          <a:p>
            <a:pPr algn="ctr"/>
            <a:r>
              <a:rPr lang="en-US" sz="1600" b="1">
                <a:solidFill>
                  <a:srgbClr val="014699"/>
                </a:solidFill>
              </a:rPr>
              <a:t>Administrative Proxies </a:t>
            </a:r>
            <a:r>
              <a:rPr lang="en-US" sz="1600" b="1" baseline="30000">
                <a:solidFill>
                  <a:srgbClr val="014699"/>
                </a:solidFill>
              </a:rPr>
              <a:t>(*)</a:t>
            </a:r>
            <a:endParaRPr lang="en-US" sz="1600" b="1">
              <a:solidFill>
                <a:srgbClr val="014699"/>
              </a:solidFill>
            </a:endParaRPr>
          </a:p>
          <a:p>
            <a:r>
              <a:rPr lang="en-US" sz="1400" i="1">
                <a:solidFill>
                  <a:srgbClr val="014699"/>
                </a:solidFill>
              </a:rPr>
              <a:t>EQIP Entities can delegate management of their program administration.  This contractual arrangement, if any, will be determined between Administrative Proxy and Participant outside of Care Partner Arrangements</a:t>
            </a:r>
            <a:r>
              <a:rPr lang="en-US" sz="1600">
                <a:solidFill>
                  <a:srgbClr val="014699"/>
                </a:solidFill>
              </a:rPr>
              <a:t>.</a:t>
            </a:r>
          </a:p>
        </p:txBody>
      </p:sp>
      <p:pic>
        <p:nvPicPr>
          <p:cNvPr id="4" name="Graphic 3" descr="Clipboard with solid fill">
            <a:extLst>
              <a:ext uri="{FF2B5EF4-FFF2-40B4-BE49-F238E27FC236}">
                <a16:creationId xmlns:a16="http://schemas.microsoft.com/office/drawing/2014/main" id="{E6610641-B540-66DE-0B78-481CC05239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7033" y="1353312"/>
            <a:ext cx="822960" cy="822960"/>
          </a:xfrm>
          <a:prstGeom prst="rect">
            <a:avLst/>
          </a:prstGeom>
        </p:spPr>
      </p:pic>
      <p:grpSp>
        <p:nvGrpSpPr>
          <p:cNvPr id="3" name="Group 2">
            <a:extLst>
              <a:ext uri="{FF2B5EF4-FFF2-40B4-BE49-F238E27FC236}">
                <a16:creationId xmlns:a16="http://schemas.microsoft.com/office/drawing/2014/main" id="{C595ABBF-7C33-082F-C46D-D685F9F6DAD0}"/>
              </a:ext>
            </a:extLst>
          </p:cNvPr>
          <p:cNvGrpSpPr/>
          <p:nvPr/>
        </p:nvGrpSpPr>
        <p:grpSpPr>
          <a:xfrm>
            <a:off x="2474406" y="1352245"/>
            <a:ext cx="3320884" cy="3776734"/>
            <a:chOff x="2556907" y="636226"/>
            <a:chExt cx="3320884" cy="3776734"/>
          </a:xfrm>
        </p:grpSpPr>
        <p:sp>
          <p:nvSpPr>
            <p:cNvPr id="6" name="TextBox 5">
              <a:extLst>
                <a:ext uri="{FF2B5EF4-FFF2-40B4-BE49-F238E27FC236}">
                  <a16:creationId xmlns:a16="http://schemas.microsoft.com/office/drawing/2014/main" id="{9B94F01A-D901-2C3F-44EA-7BB67568DC7F}"/>
                </a:ext>
              </a:extLst>
            </p:cNvPr>
            <p:cNvSpPr txBox="1"/>
            <p:nvPr/>
          </p:nvSpPr>
          <p:spPr>
            <a:xfrm>
              <a:off x="2646411" y="2243135"/>
              <a:ext cx="3231380" cy="2169825"/>
            </a:xfrm>
            <a:prstGeom prst="rect">
              <a:avLst/>
            </a:prstGeom>
            <a:noFill/>
          </p:spPr>
          <p:txBody>
            <a:bodyPr wrap="square" lIns="182880" tIns="0" rIns="182880" rtlCol="0">
              <a:spAutoFit/>
            </a:bodyPr>
            <a:lstStyle/>
            <a:p>
              <a:pPr marL="285750" indent="-285750" defTabSz="914400">
                <a:spcBef>
                  <a:spcPts val="600"/>
                </a:spcBef>
                <a:buFont typeface="Arial" panose="020B0604020202020204" pitchFamily="34" charset="0"/>
                <a:buChar char="•"/>
              </a:pPr>
              <a:r>
                <a:rPr lang="en-US" sz="1600">
                  <a:solidFill>
                    <a:srgbClr val="003889"/>
                  </a:solidFill>
                  <a:latin typeface="+mj-lt"/>
                </a:rPr>
                <a:t>Consists of an </a:t>
              </a:r>
              <a:r>
                <a:rPr lang="en-US" sz="1600" b="1">
                  <a:solidFill>
                    <a:srgbClr val="003889"/>
                  </a:solidFill>
                  <a:latin typeface="+mj-lt"/>
                </a:rPr>
                <a:t>individual Care Partner</a:t>
              </a:r>
              <a:r>
                <a:rPr lang="en-US" sz="1600">
                  <a:solidFill>
                    <a:srgbClr val="003889"/>
                  </a:solidFill>
                  <a:latin typeface="+mj-lt"/>
                </a:rPr>
                <a:t> or </a:t>
              </a:r>
              <a:r>
                <a:rPr lang="en-US" sz="1600" b="1">
                  <a:solidFill>
                    <a:srgbClr val="003889"/>
                  </a:solidFill>
                  <a:latin typeface="+mj-lt"/>
                </a:rPr>
                <a:t>multiple Care Partners </a:t>
              </a:r>
            </a:p>
            <a:p>
              <a:pPr marL="285750" indent="-285750" defTabSz="914400">
                <a:spcBef>
                  <a:spcPts val="600"/>
                </a:spcBef>
                <a:buFont typeface="Arial" panose="020B0604020202020204" pitchFamily="34" charset="0"/>
                <a:buChar char="•"/>
              </a:pPr>
              <a:r>
                <a:rPr lang="en-US" sz="1600" b="1">
                  <a:solidFill>
                    <a:srgbClr val="003889"/>
                  </a:solidFill>
                  <a:latin typeface="+mj-lt"/>
                </a:rPr>
                <a:t>Performance evaluation </a:t>
              </a:r>
              <a:r>
                <a:rPr lang="en-US" sz="1600">
                  <a:solidFill>
                    <a:srgbClr val="003889"/>
                  </a:solidFill>
                  <a:latin typeface="+mj-lt"/>
                </a:rPr>
                <a:t>occurs at the EQIP entity level</a:t>
              </a:r>
            </a:p>
            <a:p>
              <a:pPr marL="285750" indent="-285750" defTabSz="914400">
                <a:spcBef>
                  <a:spcPts val="600"/>
                </a:spcBef>
                <a:buFont typeface="Arial" panose="020B0604020202020204" pitchFamily="34" charset="0"/>
                <a:buChar char="•"/>
              </a:pPr>
              <a:r>
                <a:rPr lang="en-US" sz="1600">
                  <a:solidFill>
                    <a:srgbClr val="003889"/>
                  </a:solidFill>
                  <a:latin typeface="+mj-lt"/>
                </a:rPr>
                <a:t>Receives </a:t>
              </a:r>
              <a:r>
                <a:rPr lang="en-US" sz="1600" b="1">
                  <a:solidFill>
                    <a:srgbClr val="003889"/>
                  </a:solidFill>
                  <a:latin typeface="+mj-lt"/>
                </a:rPr>
                <a:t>Incentive Payments </a:t>
              </a:r>
            </a:p>
          </p:txBody>
        </p:sp>
        <p:sp>
          <p:nvSpPr>
            <p:cNvPr id="7" name="Rectangle 6">
              <a:extLst>
                <a:ext uri="{FF2B5EF4-FFF2-40B4-BE49-F238E27FC236}">
                  <a16:creationId xmlns:a16="http://schemas.microsoft.com/office/drawing/2014/main" id="{2B5E2F9E-79B7-98E9-DFA7-6405965794BA}"/>
                </a:ext>
              </a:extLst>
            </p:cNvPr>
            <p:cNvSpPr/>
            <p:nvPr/>
          </p:nvSpPr>
          <p:spPr>
            <a:xfrm>
              <a:off x="2556907" y="1649269"/>
              <a:ext cx="2783592" cy="377147"/>
            </a:xfrm>
            <a:prstGeom prst="rect">
              <a:avLst/>
            </a:prstGeom>
          </p:spPr>
          <p:txBody>
            <a:bodyPr wrap="square">
              <a:spAutoFit/>
            </a:bodyPr>
            <a:lstStyle/>
            <a:p>
              <a:pPr algn="ctr" defTabSz="914400">
                <a:spcAft>
                  <a:spcPts val="600"/>
                </a:spcAft>
              </a:pPr>
              <a:r>
                <a:rPr lang="en-US" b="1">
                  <a:solidFill>
                    <a:srgbClr val="003889"/>
                  </a:solidFill>
                  <a:latin typeface="+mj-lt"/>
                </a:rPr>
                <a:t>“EQIP Entity”</a:t>
              </a:r>
              <a:endParaRPr lang="en-US" b="1">
                <a:solidFill>
                  <a:srgbClr val="FF0000"/>
                </a:solidFill>
                <a:latin typeface="+mj-lt"/>
              </a:endParaRPr>
            </a:p>
          </p:txBody>
        </p:sp>
        <p:pic>
          <p:nvPicPr>
            <p:cNvPr id="18" name="Picture 17" descr="A close up of a sign&#10;&#10;Description automatically generated">
              <a:extLst>
                <a:ext uri="{FF2B5EF4-FFF2-40B4-BE49-F238E27FC236}">
                  <a16:creationId xmlns:a16="http://schemas.microsoft.com/office/drawing/2014/main" id="{1CFC9619-95C0-2A30-0057-1567B302816A}"/>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66667" y1="35667" x2="66667" y2="35667"/>
                        </a14:backgroundRemoval>
                      </a14:imgEffect>
                    </a14:imgLayer>
                  </a14:imgProps>
                </a:ext>
              </a:extLst>
            </a:blip>
            <a:stretch>
              <a:fillRect/>
            </a:stretch>
          </p:blipFill>
          <p:spPr>
            <a:xfrm>
              <a:off x="3400063" y="636226"/>
              <a:ext cx="1097280" cy="1097280"/>
            </a:xfrm>
            <a:prstGeom prst="rect">
              <a:avLst/>
            </a:prstGeom>
          </p:spPr>
        </p:pic>
      </p:grpSp>
      <p:pic>
        <p:nvPicPr>
          <p:cNvPr id="34" name="Audio 33">
            <a:hlinkClick r:id="" action="ppaction://media"/>
            <a:extLst>
              <a:ext uri="{FF2B5EF4-FFF2-40B4-BE49-F238E27FC236}">
                <a16:creationId xmlns:a16="http://schemas.microsoft.com/office/drawing/2014/main" id="{C5083BE4-AA88-6CA8-6274-071C7815A6A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8032426"/>
      </p:ext>
    </p:extLst>
  </p:cSld>
  <p:clrMapOvr>
    <a:masterClrMapping/>
  </p:clrMapOvr>
  <mc:AlternateContent xmlns:mc="http://schemas.openxmlformats.org/markup-compatibility/2006" xmlns:p14="http://schemas.microsoft.com/office/powerpoint/2010/main">
    <mc:Choice Requires="p14">
      <p:transition spd="slow" p14:dur="2000" advTm="63386"/>
    </mc:Choice>
    <mc:Fallback xmlns="">
      <p:transition spd="slow" advTm="6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2DB9-47D1-5125-5BA0-30B48A64EA42}"/>
              </a:ext>
            </a:extLst>
          </p:cNvPr>
          <p:cNvSpPr>
            <a:spLocks noGrp="1"/>
          </p:cNvSpPr>
          <p:nvPr>
            <p:ph type="title"/>
          </p:nvPr>
        </p:nvSpPr>
        <p:spPr>
          <a:xfrm>
            <a:off x="989316" y="154185"/>
            <a:ext cx="10515600" cy="1325563"/>
          </a:xfrm>
        </p:spPr>
        <p:txBody>
          <a:bodyPr/>
          <a:lstStyle/>
          <a:p>
            <a:r>
              <a:rPr lang="en-US" b="1">
                <a:solidFill>
                  <a:srgbClr val="014699"/>
                </a:solidFill>
              </a:rPr>
              <a:t>Key Players in EQIP</a:t>
            </a:r>
          </a:p>
        </p:txBody>
      </p:sp>
      <p:grpSp>
        <p:nvGrpSpPr>
          <p:cNvPr id="4" name="Group 3"/>
          <p:cNvGrpSpPr/>
          <p:nvPr/>
        </p:nvGrpSpPr>
        <p:grpSpPr>
          <a:xfrm>
            <a:off x="838200" y="1745616"/>
            <a:ext cx="2699923" cy="3122088"/>
            <a:chOff x="11480193" y="1505846"/>
            <a:chExt cx="2176118" cy="3082495"/>
          </a:xfrm>
        </p:grpSpPr>
        <p:pic>
          <p:nvPicPr>
            <p:cNvPr id="6" name="Picture 5" descr="A close up of a sign&#10;&#10;Description automatically generated">
              <a:extLst>
                <a:ext uri="{FF2B5EF4-FFF2-40B4-BE49-F238E27FC236}">
                  <a16:creationId xmlns:a16="http://schemas.microsoft.com/office/drawing/2014/main" id="{6DA3CCB2-B93E-0A49-8D84-68320AB7D126}"/>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51667" y1="29333" x2="51667" y2="29333"/>
                        </a14:backgroundRemoval>
                      </a14:imgEffect>
                    </a14:imgLayer>
                  </a14:imgProps>
                </a:ext>
              </a:extLst>
            </a:blip>
            <a:stretch>
              <a:fillRect/>
            </a:stretch>
          </p:blipFill>
          <p:spPr>
            <a:xfrm>
              <a:off x="12050156" y="1505846"/>
              <a:ext cx="914400" cy="914400"/>
            </a:xfrm>
            <a:prstGeom prst="rect">
              <a:avLst/>
            </a:prstGeom>
          </p:spPr>
        </p:pic>
        <p:sp>
          <p:nvSpPr>
            <p:cNvPr id="5" name="TextBox 4"/>
            <p:cNvSpPr txBox="1"/>
            <p:nvPr/>
          </p:nvSpPr>
          <p:spPr>
            <a:xfrm>
              <a:off x="11601991" y="3008199"/>
              <a:ext cx="2054320" cy="1580142"/>
            </a:xfrm>
            <a:prstGeom prst="rect">
              <a:avLst/>
            </a:prstGeom>
            <a:noFill/>
          </p:spPr>
          <p:txBody>
            <a:bodyPr wrap="square" tIns="0" rtlCol="0">
              <a:spAutoFit/>
            </a:bodyPr>
            <a:lstStyle/>
            <a:p>
              <a:pPr marL="285750" indent="-285750" defTabSz="914400">
                <a:spcBef>
                  <a:spcPts val="600"/>
                </a:spcBef>
                <a:buFont typeface="Arial" panose="020B0604020202020204" pitchFamily="34" charset="0"/>
                <a:buChar char="•"/>
              </a:pPr>
              <a:r>
                <a:rPr lang="en-US" sz="1600">
                  <a:solidFill>
                    <a:srgbClr val="003889"/>
                  </a:solidFill>
                  <a:latin typeface="+mj-lt"/>
                </a:rPr>
                <a:t>Signs a </a:t>
              </a:r>
              <a:r>
                <a:rPr lang="en-US" sz="1600" b="1">
                  <a:solidFill>
                    <a:srgbClr val="003889"/>
                  </a:solidFill>
                  <a:latin typeface="+mj-lt"/>
                </a:rPr>
                <a:t>Care Partner Arrangement </a:t>
              </a:r>
              <a:r>
                <a:rPr lang="en-US" sz="1600">
                  <a:solidFill>
                    <a:srgbClr val="003889"/>
                  </a:solidFill>
                  <a:latin typeface="+mj-lt"/>
                </a:rPr>
                <a:t>with all Care Partners </a:t>
              </a:r>
            </a:p>
            <a:p>
              <a:pPr marL="285750" indent="-285750" defTabSz="914400">
                <a:spcBef>
                  <a:spcPts val="600"/>
                </a:spcBef>
                <a:buFont typeface="Arial" panose="020B0604020202020204" pitchFamily="34" charset="0"/>
                <a:buChar char="•"/>
              </a:pPr>
              <a:r>
                <a:rPr lang="en-US" sz="1600" b="1">
                  <a:solidFill>
                    <a:srgbClr val="003889"/>
                  </a:solidFill>
                  <a:latin typeface="+mj-lt"/>
                </a:rPr>
                <a:t>Pays incentive payments </a:t>
              </a:r>
              <a:r>
                <a:rPr lang="en-US" sz="1600">
                  <a:solidFill>
                    <a:srgbClr val="003889"/>
                  </a:solidFill>
                  <a:latin typeface="+mj-lt"/>
                </a:rPr>
                <a:t>or savings to EQIP entities</a:t>
              </a:r>
            </a:p>
          </p:txBody>
        </p:sp>
        <p:sp>
          <p:nvSpPr>
            <p:cNvPr id="15" name="Rectangle 14"/>
            <p:cNvSpPr/>
            <p:nvPr/>
          </p:nvSpPr>
          <p:spPr>
            <a:xfrm>
              <a:off x="11480193" y="2397041"/>
              <a:ext cx="2054326" cy="369332"/>
            </a:xfrm>
            <a:prstGeom prst="rect">
              <a:avLst/>
            </a:prstGeom>
          </p:spPr>
          <p:txBody>
            <a:bodyPr wrap="square">
              <a:spAutoFit/>
            </a:bodyPr>
            <a:lstStyle/>
            <a:p>
              <a:pPr algn="ctr" defTabSz="914400">
                <a:spcAft>
                  <a:spcPts val="600"/>
                </a:spcAft>
              </a:pPr>
              <a:r>
                <a:rPr lang="en-US" b="1">
                  <a:solidFill>
                    <a:srgbClr val="003889"/>
                  </a:solidFill>
                  <a:latin typeface="+mj-lt"/>
                </a:rPr>
                <a:t>“CRP Entity”</a:t>
              </a:r>
            </a:p>
          </p:txBody>
        </p:sp>
      </p:grpSp>
      <p:cxnSp>
        <p:nvCxnSpPr>
          <p:cNvPr id="12" name="Straight Connector 11"/>
          <p:cNvCxnSpPr>
            <a:cxnSpLocks/>
          </p:cNvCxnSpPr>
          <p:nvPr/>
        </p:nvCxnSpPr>
        <p:spPr>
          <a:xfrm>
            <a:off x="3819031" y="1654864"/>
            <a:ext cx="0" cy="464312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1028" name="Picture 4" descr="Free Maryland Cliparts, Download Free Clip Art, Free Clip Art on Clipart  Library"/>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3040" y="174818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93166" y="2533094"/>
            <a:ext cx="2582707" cy="369332"/>
          </a:xfrm>
          <a:prstGeom prst="rect">
            <a:avLst/>
          </a:prstGeom>
        </p:spPr>
        <p:txBody>
          <a:bodyPr wrap="square">
            <a:spAutoFit/>
          </a:bodyPr>
          <a:lstStyle/>
          <a:p>
            <a:pPr algn="ctr" defTabSz="914400">
              <a:spcAft>
                <a:spcPts val="600"/>
              </a:spcAft>
            </a:pPr>
            <a:r>
              <a:rPr lang="en-US" b="1">
                <a:solidFill>
                  <a:srgbClr val="003889"/>
                </a:solidFill>
                <a:latin typeface="+mj-lt"/>
              </a:rPr>
              <a:t>“HSCRC and CRISP” </a:t>
            </a:r>
          </a:p>
        </p:txBody>
      </p:sp>
      <p:sp>
        <p:nvSpPr>
          <p:cNvPr id="10" name="TextBox 9"/>
          <p:cNvSpPr txBox="1"/>
          <p:nvPr/>
        </p:nvSpPr>
        <p:spPr>
          <a:xfrm>
            <a:off x="4185388" y="3022334"/>
            <a:ext cx="3821224" cy="2662267"/>
          </a:xfrm>
          <a:prstGeom prst="rect">
            <a:avLst/>
          </a:prstGeom>
          <a:noFill/>
        </p:spPr>
        <p:txBody>
          <a:bodyPr wrap="square" lIns="182880" tIns="0" rtlCol="0">
            <a:spAutoFit/>
          </a:bodyPr>
          <a:lstStyle/>
          <a:p>
            <a:pPr marL="285750" indent="-285750" defTabSz="914400">
              <a:spcBef>
                <a:spcPts val="600"/>
              </a:spcBef>
              <a:buFont typeface="Arial" panose="020B0604020202020204" pitchFamily="34" charset="0"/>
              <a:buChar char="•"/>
            </a:pPr>
            <a:r>
              <a:rPr lang="en-US" sz="1600">
                <a:solidFill>
                  <a:srgbClr val="003889"/>
                </a:solidFill>
                <a:latin typeface="+mj-lt"/>
              </a:rPr>
              <a:t>Will calculate episodes, monitor performance and </a:t>
            </a:r>
            <a:r>
              <a:rPr lang="en-US" sz="1600" b="1">
                <a:solidFill>
                  <a:srgbClr val="003889"/>
                </a:solidFill>
                <a:latin typeface="+mj-lt"/>
              </a:rPr>
              <a:t>determine Incentive Payments </a:t>
            </a:r>
          </a:p>
          <a:p>
            <a:pPr marL="285750" indent="-285750" defTabSz="914400">
              <a:spcBef>
                <a:spcPts val="600"/>
              </a:spcBef>
              <a:buFont typeface="Arial" panose="020B0604020202020204" pitchFamily="34" charset="0"/>
              <a:buChar char="•"/>
            </a:pPr>
            <a:r>
              <a:rPr lang="en-US" sz="1600">
                <a:solidFill>
                  <a:srgbClr val="003889"/>
                </a:solidFill>
                <a:latin typeface="+mj-lt"/>
              </a:rPr>
              <a:t>Maintains reporting and monitoring requirements per the Participation Agreement and to </a:t>
            </a:r>
            <a:r>
              <a:rPr lang="en-US" sz="1600" b="1">
                <a:solidFill>
                  <a:srgbClr val="003889"/>
                </a:solidFill>
                <a:latin typeface="+mj-lt"/>
              </a:rPr>
              <a:t>support CRP Entity</a:t>
            </a:r>
          </a:p>
          <a:p>
            <a:pPr marL="285750" indent="-285750" defTabSz="914400">
              <a:spcBef>
                <a:spcPts val="600"/>
              </a:spcBef>
              <a:buFont typeface="Arial" panose="020B0604020202020204" pitchFamily="34" charset="0"/>
              <a:buChar char="•"/>
            </a:pPr>
            <a:r>
              <a:rPr lang="en-US" sz="1600">
                <a:solidFill>
                  <a:srgbClr val="003889"/>
                </a:solidFill>
                <a:latin typeface="+mj-lt"/>
              </a:rPr>
              <a:t>Will facilitate </a:t>
            </a:r>
            <a:r>
              <a:rPr lang="en-US" sz="1600" b="1">
                <a:solidFill>
                  <a:srgbClr val="003889"/>
                </a:solidFill>
                <a:latin typeface="+mj-lt"/>
              </a:rPr>
              <a:t>EQIP Entity and Care Partner Enrollment</a:t>
            </a:r>
            <a:r>
              <a:rPr lang="en-US" sz="1600">
                <a:solidFill>
                  <a:srgbClr val="003889"/>
                </a:solidFill>
                <a:latin typeface="+mj-lt"/>
              </a:rPr>
              <a:t>, Reporting and Learning Systems </a:t>
            </a:r>
          </a:p>
        </p:txBody>
      </p:sp>
      <p:cxnSp>
        <p:nvCxnSpPr>
          <p:cNvPr id="3" name="Straight Connector 2">
            <a:extLst>
              <a:ext uri="{FF2B5EF4-FFF2-40B4-BE49-F238E27FC236}">
                <a16:creationId xmlns:a16="http://schemas.microsoft.com/office/drawing/2014/main" id="{DC771CF1-A9E2-EA94-70BE-16992E9F65EE}"/>
              </a:ext>
            </a:extLst>
          </p:cNvPr>
          <p:cNvCxnSpPr>
            <a:cxnSpLocks/>
          </p:cNvCxnSpPr>
          <p:nvPr/>
        </p:nvCxnSpPr>
        <p:spPr>
          <a:xfrm>
            <a:off x="8258951" y="1654864"/>
            <a:ext cx="0" cy="464312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9" name="Graphic 8" descr="Cycle with people outline">
            <a:extLst>
              <a:ext uri="{FF2B5EF4-FFF2-40B4-BE49-F238E27FC236}">
                <a16:creationId xmlns:a16="http://schemas.microsoft.com/office/drawing/2014/main" id="{611BE51D-17D2-508D-5EBD-A6F64FA18F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07503" y="1672652"/>
            <a:ext cx="914400" cy="914400"/>
          </a:xfrm>
          <a:prstGeom prst="rect">
            <a:avLst/>
          </a:prstGeom>
        </p:spPr>
      </p:pic>
      <p:sp>
        <p:nvSpPr>
          <p:cNvPr id="11" name="Rectangle 10">
            <a:extLst>
              <a:ext uri="{FF2B5EF4-FFF2-40B4-BE49-F238E27FC236}">
                <a16:creationId xmlns:a16="http://schemas.microsoft.com/office/drawing/2014/main" id="{0C205A0D-AB6C-4752-8781-A33DC6FB1563}"/>
              </a:ext>
            </a:extLst>
          </p:cNvPr>
          <p:cNvSpPr/>
          <p:nvPr/>
        </p:nvSpPr>
        <p:spPr>
          <a:xfrm>
            <a:off x="8580154" y="2533094"/>
            <a:ext cx="2582707" cy="369332"/>
          </a:xfrm>
          <a:prstGeom prst="rect">
            <a:avLst/>
          </a:prstGeom>
        </p:spPr>
        <p:txBody>
          <a:bodyPr wrap="square">
            <a:spAutoFit/>
          </a:bodyPr>
          <a:lstStyle/>
          <a:p>
            <a:pPr algn="ctr" defTabSz="914400">
              <a:spcAft>
                <a:spcPts val="600"/>
              </a:spcAft>
            </a:pPr>
            <a:r>
              <a:rPr lang="en-US" b="1">
                <a:solidFill>
                  <a:srgbClr val="003889"/>
                </a:solidFill>
                <a:latin typeface="+mj-lt"/>
              </a:rPr>
              <a:t>“MedChi” </a:t>
            </a:r>
          </a:p>
        </p:txBody>
      </p:sp>
      <p:sp>
        <p:nvSpPr>
          <p:cNvPr id="13" name="TextBox 12">
            <a:extLst>
              <a:ext uri="{FF2B5EF4-FFF2-40B4-BE49-F238E27FC236}">
                <a16:creationId xmlns:a16="http://schemas.microsoft.com/office/drawing/2014/main" id="{69E29DB8-FEE1-5790-803A-7CFAFC2CB35A}"/>
              </a:ext>
            </a:extLst>
          </p:cNvPr>
          <p:cNvSpPr txBox="1"/>
          <p:nvPr/>
        </p:nvSpPr>
        <p:spPr>
          <a:xfrm>
            <a:off x="8690299" y="3022334"/>
            <a:ext cx="2548807" cy="2662267"/>
          </a:xfrm>
          <a:prstGeom prst="rect">
            <a:avLst/>
          </a:prstGeom>
          <a:noFill/>
        </p:spPr>
        <p:txBody>
          <a:bodyPr wrap="square" tIns="0" rtlCol="0">
            <a:spAutoFit/>
          </a:bodyPr>
          <a:lstStyle/>
          <a:p>
            <a:pPr marL="285750" indent="-285750" defTabSz="914400">
              <a:spcBef>
                <a:spcPts val="600"/>
              </a:spcBef>
              <a:buFont typeface="Arial" panose="020B0604020202020204" pitchFamily="34" charset="0"/>
              <a:buChar char="•"/>
            </a:pPr>
            <a:r>
              <a:rPr lang="en-US" sz="1600" b="1" dirty="0">
                <a:solidFill>
                  <a:srgbClr val="003889"/>
                </a:solidFill>
                <a:latin typeface="+mj-lt"/>
              </a:rPr>
              <a:t>Supports and  creates EQIP entities </a:t>
            </a:r>
            <a:r>
              <a:rPr lang="en-US" sz="1600" dirty="0">
                <a:solidFill>
                  <a:srgbClr val="003889"/>
                </a:solidFill>
                <a:latin typeface="+mj-lt"/>
              </a:rPr>
              <a:t>for growing practices </a:t>
            </a:r>
          </a:p>
          <a:p>
            <a:pPr marL="285750" indent="-285750" defTabSz="914400">
              <a:spcBef>
                <a:spcPts val="600"/>
              </a:spcBef>
              <a:buFont typeface="Arial" panose="020B0604020202020204" pitchFamily="34" charset="0"/>
              <a:buChar char="•"/>
            </a:pPr>
            <a:r>
              <a:rPr lang="en-US" sz="1600" b="1" dirty="0">
                <a:solidFill>
                  <a:srgbClr val="003889"/>
                </a:solidFill>
                <a:latin typeface="+mj-lt"/>
              </a:rPr>
              <a:t>Advocates for EQIP </a:t>
            </a:r>
            <a:r>
              <a:rPr lang="en-US" sz="1600" dirty="0">
                <a:solidFill>
                  <a:srgbClr val="003889"/>
                </a:solidFill>
                <a:latin typeface="+mj-lt"/>
              </a:rPr>
              <a:t>and its participants</a:t>
            </a:r>
          </a:p>
          <a:p>
            <a:pPr marL="285750" indent="-285750" defTabSz="914400">
              <a:spcBef>
                <a:spcPts val="600"/>
              </a:spcBef>
              <a:buFont typeface="Arial" panose="020B0604020202020204" pitchFamily="34" charset="0"/>
              <a:buChar char="•"/>
            </a:pPr>
            <a:r>
              <a:rPr lang="en-US" sz="1600" b="1" dirty="0">
                <a:solidFill>
                  <a:srgbClr val="003889"/>
                </a:solidFill>
                <a:latin typeface="+mj-lt"/>
              </a:rPr>
              <a:t>Assists with enrollment, education </a:t>
            </a:r>
            <a:r>
              <a:rPr lang="en-US" sz="1600" dirty="0">
                <a:solidFill>
                  <a:srgbClr val="003889"/>
                </a:solidFill>
                <a:latin typeface="+mj-lt"/>
              </a:rPr>
              <a:t>and outreach</a:t>
            </a:r>
          </a:p>
        </p:txBody>
      </p:sp>
      <p:pic>
        <p:nvPicPr>
          <p:cNvPr id="25" name="Audio 24">
            <a:hlinkClick r:id="" action="ppaction://media"/>
            <a:extLst>
              <a:ext uri="{FF2B5EF4-FFF2-40B4-BE49-F238E27FC236}">
                <a16:creationId xmlns:a16="http://schemas.microsoft.com/office/drawing/2014/main" id="{C0EB7486-1AFA-7D13-C331-0FD8AC85AB0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4967358"/>
      </p:ext>
    </p:extLst>
  </p:cSld>
  <p:clrMapOvr>
    <a:masterClrMapping/>
  </p:clrMapOvr>
  <mc:AlternateContent xmlns:mc="http://schemas.openxmlformats.org/markup-compatibility/2006" xmlns:p14="http://schemas.microsoft.com/office/powerpoint/2010/main">
    <mc:Choice Requires="p14">
      <p:transition spd="slow" p14:dur="2000" advTm="91303"/>
    </mc:Choice>
    <mc:Fallback xmlns="">
      <p:transition spd="slow" advTm="9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CA175-1E07-8EF8-5D53-D1C1C96DB141}"/>
              </a:ext>
            </a:extLst>
          </p:cNvPr>
          <p:cNvSpPr>
            <a:spLocks noGrp="1"/>
          </p:cNvSpPr>
          <p:nvPr>
            <p:ph type="title"/>
          </p:nvPr>
        </p:nvSpPr>
        <p:spPr>
          <a:xfrm>
            <a:off x="674077" y="385828"/>
            <a:ext cx="10515600" cy="1325563"/>
          </a:xfrm>
        </p:spPr>
        <p:txBody>
          <a:bodyPr>
            <a:noAutofit/>
          </a:bodyPr>
          <a:lstStyle/>
          <a:p>
            <a:r>
              <a:rPr lang="en-US" b="1">
                <a:solidFill>
                  <a:schemeClr val="accent1"/>
                </a:solidFill>
              </a:rPr>
              <a:t>Want to Learn More?</a:t>
            </a:r>
          </a:p>
        </p:txBody>
      </p:sp>
      <p:sp>
        <p:nvSpPr>
          <p:cNvPr id="3" name="Content Placeholder 2">
            <a:extLst>
              <a:ext uri="{FF2B5EF4-FFF2-40B4-BE49-F238E27FC236}">
                <a16:creationId xmlns:a16="http://schemas.microsoft.com/office/drawing/2014/main" id="{3B7C6457-4B81-A749-164A-77555C6A8AE3}"/>
              </a:ext>
            </a:extLst>
          </p:cNvPr>
          <p:cNvSpPr>
            <a:spLocks noGrp="1"/>
          </p:cNvSpPr>
          <p:nvPr>
            <p:ph idx="1"/>
          </p:nvPr>
        </p:nvSpPr>
        <p:spPr>
          <a:xfrm>
            <a:off x="674077" y="1574453"/>
            <a:ext cx="10515600" cy="1338505"/>
          </a:xfrm>
        </p:spPr>
        <p:txBody>
          <a:bodyPr vert="horz" lIns="91440" tIns="45720" rIns="91440" bIns="45720" rtlCol="0" anchor="t">
            <a:normAutofit/>
          </a:bodyPr>
          <a:lstStyle/>
          <a:p>
            <a:pPr marL="0" indent="0">
              <a:lnSpc>
                <a:spcPct val="150000"/>
              </a:lnSpc>
              <a:buNone/>
            </a:pPr>
            <a:r>
              <a:rPr lang="en-US" sz="2000" dirty="0">
                <a:solidFill>
                  <a:schemeClr val="accent1"/>
                </a:solidFill>
                <a:latin typeface="+mj-lt"/>
              </a:rPr>
              <a:t>Visit the full </a:t>
            </a:r>
            <a:r>
              <a:rPr lang="en-US" sz="2000" b="1" u="sng" dirty="0">
                <a:solidFill>
                  <a:schemeClr val="accent2"/>
                </a:solidFill>
                <a:latin typeface="+mj-lt"/>
                <a:hlinkClick r:id="rId5">
                  <a:extLst>
                    <a:ext uri="{A12FA001-AC4F-418D-AE19-62706E023703}">
                      <ahyp:hlinkClr xmlns:ahyp="http://schemas.microsoft.com/office/drawing/2018/hyperlinkcolor" val="tx"/>
                    </a:ext>
                  </a:extLst>
                </a:hlinkClick>
              </a:rPr>
              <a:t>EQIP Curriculum</a:t>
            </a:r>
            <a:r>
              <a:rPr lang="en-US" sz="2000" dirty="0">
                <a:solidFill>
                  <a:schemeClr val="accent2"/>
                </a:solidFill>
                <a:latin typeface="+mj-lt"/>
              </a:rPr>
              <a:t> </a:t>
            </a:r>
            <a:r>
              <a:rPr lang="en-US" sz="2000" dirty="0">
                <a:solidFill>
                  <a:schemeClr val="accent1"/>
                </a:solidFill>
                <a:latin typeface="+mj-lt"/>
              </a:rPr>
              <a:t>to explore comprehensive learning modules and deepen your understanding of Maryland’s Episode Quality Improvement Program (EQIP). </a:t>
            </a:r>
          </a:p>
          <a:p>
            <a:pPr>
              <a:lnSpc>
                <a:spcPct val="150000"/>
              </a:lnSpc>
            </a:pPr>
            <a:endParaRPr lang="en-US" sz="1400" dirty="0">
              <a:solidFill>
                <a:schemeClr val="accent1"/>
              </a:solidFill>
              <a:latin typeface="+mj-lt"/>
            </a:endParaRPr>
          </a:p>
          <a:p>
            <a:pPr>
              <a:lnSpc>
                <a:spcPct val="150000"/>
              </a:lnSpc>
            </a:pPr>
            <a:endParaRPr lang="en-US" sz="1400" dirty="0">
              <a:solidFill>
                <a:schemeClr val="accent1"/>
              </a:solidFill>
              <a:latin typeface="+mj-lt"/>
            </a:endParaRPr>
          </a:p>
        </p:txBody>
      </p:sp>
      <p:pic>
        <p:nvPicPr>
          <p:cNvPr id="22" name="Audio 21">
            <a:hlinkClick r:id="" action="ppaction://media"/>
            <a:extLst>
              <a:ext uri="{FF2B5EF4-FFF2-40B4-BE49-F238E27FC236}">
                <a16:creationId xmlns:a16="http://schemas.microsoft.com/office/drawing/2014/main" id="{6501726A-6D59-81A3-683F-04C6D6221E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8151774"/>
      </p:ext>
    </p:extLst>
  </p:cSld>
  <p:clrMapOvr>
    <a:masterClrMapping/>
  </p:clrMapOvr>
  <mc:AlternateContent xmlns:mc="http://schemas.openxmlformats.org/markup-compatibility/2006" xmlns:p14="http://schemas.microsoft.com/office/powerpoint/2010/main">
    <mc:Choice Requires="p14">
      <p:transition spd="slow" p14:dur="2000" advTm="11738"/>
    </mc:Choice>
    <mc:Fallback xmlns="">
      <p:transition spd="slow" advTm="1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C3932"/>
      </a:dk2>
      <a:lt2>
        <a:srgbClr val="FDF6EA"/>
      </a:lt2>
      <a:accent1>
        <a:srgbClr val="1A4A98"/>
      </a:accent1>
      <a:accent2>
        <a:srgbClr val="00B0F0"/>
      </a:accent2>
      <a:accent3>
        <a:srgbClr val="0070C0"/>
      </a:accent3>
      <a:accent4>
        <a:srgbClr val="002060"/>
      </a:accent4>
      <a:accent5>
        <a:srgbClr val="C4F6F6"/>
      </a:accent5>
      <a:accent6>
        <a:srgbClr val="141CBA"/>
      </a:accent6>
      <a:hlink>
        <a:srgbClr val="002060"/>
      </a:hlink>
      <a:folHlink>
        <a:srgbClr val="2B7CF3"/>
      </a:folHlink>
    </a:clrScheme>
    <a:fontScheme name="Custom 1">
      <a:majorFont>
        <a:latin typeface="Neue Haas Grotesk Text Pro"/>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867E34AE758746932470DCF8B17B6D" ma:contentTypeVersion="22" ma:contentTypeDescription="Create a new document." ma:contentTypeScope="" ma:versionID="c08f5cc1ac8baac1c928df777cba2f38">
  <xsd:schema xmlns:xsd="http://www.w3.org/2001/XMLSchema" xmlns:xs="http://www.w3.org/2001/XMLSchema" xmlns:p="http://schemas.microsoft.com/office/2006/metadata/properties" xmlns:ns1="http://schemas.microsoft.com/sharepoint/v3" xmlns:ns2="17f89e47-7d88-44b8-b02f-f9ffd650f5ad" xmlns:ns3="590118b5-ea22-46dd-8d6a-d7e95b39fd7c" targetNamespace="http://schemas.microsoft.com/office/2006/metadata/properties" ma:root="true" ma:fieldsID="4dd10f864a07675f84b4805961ff9453" ns1:_="" ns2:_="" ns3:_="">
    <xsd:import namespace="http://schemas.microsoft.com/sharepoint/v3"/>
    <xsd:import namespace="17f89e47-7d88-44b8-b02f-f9ffd650f5ad"/>
    <xsd:import namespace="590118b5-ea22-46dd-8d6a-d7e95b39fd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f89e47-7d88-44b8-b02f-f9ffd650f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960c3d4-f6e1-477f-9746-0af006e395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0118b5-ea22-46dd-8d6a-d7e95b39fd7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f39ed51-539f-4555-a178-3890462af2e1}" ma:internalName="TaxCatchAll" ma:showField="CatchAllData" ma:web="590118b5-ea22-46dd-8d6a-d7e95b39fd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90118b5-ea22-46dd-8d6a-d7e95b39fd7c" xsi:nil="true"/>
    <lcf76f155ced4ddcb4097134ff3c332f xmlns="17f89e47-7d88-44b8-b02f-f9ffd650f5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5268D0-041E-40A3-B8A8-71C531A08252}">
  <ds:schemaRefs>
    <ds:schemaRef ds:uri="17f89e47-7d88-44b8-b02f-f9ffd650f5ad"/>
    <ds:schemaRef ds:uri="590118b5-ea22-46dd-8d6a-d7e95b39f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E6F62A-B538-4565-BB2B-5B0A1097D898}">
  <ds:schemaRefs>
    <ds:schemaRef ds:uri="http://schemas.microsoft.com/sharepoint/v3/contenttype/forms"/>
  </ds:schemaRefs>
</ds:datastoreItem>
</file>

<file path=customXml/itemProps3.xml><?xml version="1.0" encoding="utf-8"?>
<ds:datastoreItem xmlns:ds="http://schemas.openxmlformats.org/officeDocument/2006/customXml" ds:itemID="{922D1F66-0DF9-4229-B6BC-C6BF587FA902}">
  <ds:schemaRefs>
    <ds:schemaRef ds:uri="17f89e47-7d88-44b8-b02f-f9ffd650f5ad"/>
    <ds:schemaRef ds:uri="590118b5-ea22-46dd-8d6a-d7e95b39fd7c"/>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TotalTime>
  <Words>1053</Words>
  <Application>Microsoft Office PowerPoint</Application>
  <PresentationFormat>Widescreen</PresentationFormat>
  <Paragraphs>57</Paragraphs>
  <Slides>5</Slides>
  <Notes>5</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Aptos</vt:lpstr>
      <vt:lpstr>Arial</vt:lpstr>
      <vt:lpstr>Neue Haas Grotesk Text Pro</vt:lpstr>
      <vt:lpstr>Office Theme</vt:lpstr>
      <vt:lpstr>Key Players</vt:lpstr>
      <vt:lpstr>Key Players in EQIP</vt:lpstr>
      <vt:lpstr>Key Players in EQIP</vt:lpstr>
      <vt:lpstr>Key Players in EQIP</vt:lpstr>
      <vt:lpstr>Want to 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Christal Forte</dc:creator>
  <cp:lastModifiedBy>Olivia Simon</cp:lastModifiedBy>
  <cp:revision>3</cp:revision>
  <dcterms:created xsi:type="dcterms:W3CDTF">2025-02-11T17:20:35Z</dcterms:created>
  <dcterms:modified xsi:type="dcterms:W3CDTF">2025-07-16T13:31:20Z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0x0101003A867E34AE758746932470DCF8B17B6D</vt:lpwstr>
  </property>
  <property fmtid="{D5CDD505-2E9C-101B-9397-08002B2CF9AE}" pid="3" name="MediaServiceImageTags">
    <vt:lpwstr/>
  </property>
</Properties>
</file>