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257" r:id="rId6"/>
    <p:sldId id="264"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5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01" autoAdjust="0"/>
  </p:normalViewPr>
  <p:slideViewPr>
    <p:cSldViewPr snapToGrid="0">
      <p:cViewPr varScale="1">
        <p:scale>
          <a:sx n="64" d="100"/>
          <a:sy n="64" d="100"/>
        </p:scale>
        <p:origin x="14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0D9C1-5D0C-4595-9329-4E5C47875F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EAF53CA-9E07-47C7-9067-A9CBFA32BFC7}">
      <dgm:prSet phldrT="[Text]" custT="1"/>
      <dgm:spPr/>
      <dgm:t>
        <a:bodyPr/>
        <a:lstStyle/>
        <a:p>
          <a:pPr>
            <a:buFont typeface="Arial" panose="020B0604020202020204" pitchFamily="34" charset="0"/>
            <a:buChar char="•"/>
          </a:pPr>
          <a:r>
            <a:rPr lang="en-US" sz="1800" b="1" dirty="0">
              <a:latin typeface="+mj-lt"/>
            </a:rPr>
            <a:t>Improve patient experience</a:t>
          </a:r>
          <a:endParaRPr lang="en-US" sz="1800" dirty="0">
            <a:latin typeface="+mj-lt"/>
          </a:endParaRPr>
        </a:p>
      </dgm:t>
    </dgm:pt>
    <dgm:pt modelId="{86F614AD-FDE2-4359-B907-CDD880114763}" type="parTrans" cxnId="{01667E51-610A-4520-939F-9E5DACCA2D14}">
      <dgm:prSet/>
      <dgm:spPr/>
      <dgm:t>
        <a:bodyPr/>
        <a:lstStyle/>
        <a:p>
          <a:endParaRPr lang="en-US"/>
        </a:p>
      </dgm:t>
    </dgm:pt>
    <dgm:pt modelId="{4D39D65A-8DCF-4B3E-BAF1-4088FF161936}" type="sibTrans" cxnId="{01667E51-610A-4520-939F-9E5DACCA2D14}">
      <dgm:prSet/>
      <dgm:spPr/>
      <dgm:t>
        <a:bodyPr/>
        <a:lstStyle/>
        <a:p>
          <a:endParaRPr lang="en-US"/>
        </a:p>
      </dgm:t>
    </dgm:pt>
    <dgm:pt modelId="{E0679FB2-2211-47C2-A7BE-95C65AD7E4EC}">
      <dgm:prSet phldrT="[Text]" custT="1"/>
      <dgm:spPr/>
      <dgm:t>
        <a:bodyPr/>
        <a:lstStyle/>
        <a:p>
          <a:pPr>
            <a:buFont typeface="Arial" panose="020B0604020202020204" pitchFamily="34" charset="0"/>
            <a:buChar char="•"/>
          </a:pPr>
          <a:r>
            <a:rPr lang="en-US" sz="1800" b="1" dirty="0">
              <a:latin typeface="+mj-lt"/>
            </a:rPr>
            <a:t>Promote health equity</a:t>
          </a:r>
          <a:endParaRPr lang="en-US" sz="1800" dirty="0">
            <a:latin typeface="+mj-lt"/>
          </a:endParaRPr>
        </a:p>
      </dgm:t>
    </dgm:pt>
    <dgm:pt modelId="{2308999C-F9BE-4652-8565-BF913F95D343}" type="parTrans" cxnId="{B3A3E6CC-9617-42AA-ACE6-7405BA189D58}">
      <dgm:prSet/>
      <dgm:spPr/>
      <dgm:t>
        <a:bodyPr/>
        <a:lstStyle/>
        <a:p>
          <a:endParaRPr lang="en-US"/>
        </a:p>
      </dgm:t>
    </dgm:pt>
    <dgm:pt modelId="{2358D218-B7F0-4593-9CFD-BA4FFD3CBA5E}" type="sibTrans" cxnId="{B3A3E6CC-9617-42AA-ACE6-7405BA189D58}">
      <dgm:prSet/>
      <dgm:spPr/>
      <dgm:t>
        <a:bodyPr/>
        <a:lstStyle/>
        <a:p>
          <a:endParaRPr lang="en-US"/>
        </a:p>
      </dgm:t>
    </dgm:pt>
    <dgm:pt modelId="{F8691591-9A9E-410B-B9C5-43D60A021A42}">
      <dgm:prSet phldrT="[Text]" custT="1"/>
      <dgm:spPr/>
      <dgm:t>
        <a:bodyPr/>
        <a:lstStyle/>
        <a:p>
          <a:pPr>
            <a:buFont typeface="Arial" panose="020B0604020202020204" pitchFamily="34" charset="0"/>
            <a:buChar char="•"/>
          </a:pPr>
          <a:r>
            <a:rPr lang="en-US" sz="1800" b="1" dirty="0">
              <a:latin typeface="+mj-lt"/>
            </a:rPr>
            <a:t>Enhance health outcomes</a:t>
          </a:r>
          <a:endParaRPr lang="en-US" sz="1800" dirty="0">
            <a:latin typeface="+mj-lt"/>
          </a:endParaRPr>
        </a:p>
      </dgm:t>
    </dgm:pt>
    <dgm:pt modelId="{53C3EC18-8F12-4831-A774-8175A937A74F}" type="parTrans" cxnId="{9D104BC9-15E9-40F5-AF8E-FA6AD45E46ED}">
      <dgm:prSet/>
      <dgm:spPr/>
      <dgm:t>
        <a:bodyPr/>
        <a:lstStyle/>
        <a:p>
          <a:endParaRPr lang="en-US"/>
        </a:p>
      </dgm:t>
    </dgm:pt>
    <dgm:pt modelId="{6766F631-437F-44AC-8AFF-EDAD3A37C2C9}" type="sibTrans" cxnId="{9D104BC9-15E9-40F5-AF8E-FA6AD45E46ED}">
      <dgm:prSet/>
      <dgm:spPr/>
      <dgm:t>
        <a:bodyPr/>
        <a:lstStyle/>
        <a:p>
          <a:endParaRPr lang="en-US"/>
        </a:p>
      </dgm:t>
    </dgm:pt>
    <dgm:pt modelId="{0BA50D06-3B49-494F-AEFF-DD864B5A2C29}">
      <dgm:prSet phldrT="[Text]" custT="1"/>
      <dgm:spPr/>
      <dgm:t>
        <a:bodyPr/>
        <a:lstStyle/>
        <a:p>
          <a:pPr>
            <a:buFont typeface="Arial" panose="020B0604020202020204" pitchFamily="34" charset="0"/>
            <a:buChar char="•"/>
          </a:pPr>
          <a:r>
            <a:rPr lang="en-US" sz="1800" b="1" dirty="0">
              <a:latin typeface="+mj-lt"/>
            </a:rPr>
            <a:t>Ensure cost-effective care</a:t>
          </a:r>
          <a:endParaRPr lang="en-US" sz="1800" dirty="0">
            <a:latin typeface="+mj-lt"/>
          </a:endParaRPr>
        </a:p>
      </dgm:t>
    </dgm:pt>
    <dgm:pt modelId="{278DE1A2-F896-46F7-B993-451CF8D28F92}" type="parTrans" cxnId="{93DC66B9-BDEB-4B4C-AAB0-044FD5333C10}">
      <dgm:prSet/>
      <dgm:spPr/>
      <dgm:t>
        <a:bodyPr/>
        <a:lstStyle/>
        <a:p>
          <a:endParaRPr lang="en-US"/>
        </a:p>
      </dgm:t>
    </dgm:pt>
    <dgm:pt modelId="{4A855E6C-DCEB-486B-9013-26565AE38FAC}" type="sibTrans" cxnId="{93DC66B9-BDEB-4B4C-AAB0-044FD5333C10}">
      <dgm:prSet/>
      <dgm:spPr/>
      <dgm:t>
        <a:bodyPr/>
        <a:lstStyle/>
        <a:p>
          <a:endParaRPr lang="en-US"/>
        </a:p>
      </dgm:t>
    </dgm:pt>
    <dgm:pt modelId="{0DD3CD35-999C-4729-9DED-4025454C2AB1}">
      <dgm:prSet phldrT="[Text]" custT="1"/>
      <dgm:spPr/>
      <dgm:t>
        <a:bodyPr/>
        <a:lstStyle/>
        <a:p>
          <a:pPr>
            <a:buFont typeface="Arial" panose="020B0604020202020204" pitchFamily="34" charset="0"/>
            <a:buChar char="•"/>
          </a:pPr>
          <a:r>
            <a:rPr lang="en-US" sz="1800" b="1" dirty="0">
              <a:latin typeface="+mj-lt"/>
            </a:rPr>
            <a:t>Support practitioners</a:t>
          </a:r>
          <a:endParaRPr lang="en-US" sz="1800" dirty="0">
            <a:latin typeface="+mj-lt"/>
          </a:endParaRPr>
        </a:p>
      </dgm:t>
    </dgm:pt>
    <dgm:pt modelId="{EA417104-09B6-4D80-81E1-F0FCFB8F7F6B}" type="parTrans" cxnId="{6445A6E4-2302-4B8B-BDF1-BB8F4816D542}">
      <dgm:prSet/>
      <dgm:spPr/>
      <dgm:t>
        <a:bodyPr/>
        <a:lstStyle/>
        <a:p>
          <a:endParaRPr lang="en-US"/>
        </a:p>
      </dgm:t>
    </dgm:pt>
    <dgm:pt modelId="{776B562F-F505-4861-8CA2-6FFF13B4575E}" type="sibTrans" cxnId="{6445A6E4-2302-4B8B-BDF1-BB8F4816D542}">
      <dgm:prSet/>
      <dgm:spPr/>
      <dgm:t>
        <a:bodyPr/>
        <a:lstStyle/>
        <a:p>
          <a:endParaRPr lang="en-US"/>
        </a:p>
      </dgm:t>
    </dgm:pt>
    <dgm:pt modelId="{83764FC7-D511-4162-8901-8CD54AA6851A}" type="pres">
      <dgm:prSet presAssocID="{81B0D9C1-5D0C-4595-9329-4E5C47875F89}" presName="Name0" presStyleCnt="0">
        <dgm:presLayoutVars>
          <dgm:chMax val="7"/>
          <dgm:chPref val="7"/>
          <dgm:dir/>
        </dgm:presLayoutVars>
      </dgm:prSet>
      <dgm:spPr/>
    </dgm:pt>
    <dgm:pt modelId="{B24C14E4-E7AC-4C53-BBE0-6C840F00F9F0}" type="pres">
      <dgm:prSet presAssocID="{81B0D9C1-5D0C-4595-9329-4E5C47875F89}" presName="Name1" presStyleCnt="0"/>
      <dgm:spPr/>
    </dgm:pt>
    <dgm:pt modelId="{876783D8-77B0-4649-A05A-6D4207A1CE1B}" type="pres">
      <dgm:prSet presAssocID="{81B0D9C1-5D0C-4595-9329-4E5C47875F89}" presName="cycle" presStyleCnt="0"/>
      <dgm:spPr/>
    </dgm:pt>
    <dgm:pt modelId="{CEE3E54D-BC24-4458-90BE-296A3E217600}" type="pres">
      <dgm:prSet presAssocID="{81B0D9C1-5D0C-4595-9329-4E5C47875F89}" presName="srcNode" presStyleLbl="node1" presStyleIdx="0" presStyleCnt="5"/>
      <dgm:spPr/>
    </dgm:pt>
    <dgm:pt modelId="{827D372F-2E36-4452-9856-E5291B065236}" type="pres">
      <dgm:prSet presAssocID="{81B0D9C1-5D0C-4595-9329-4E5C47875F89}" presName="conn" presStyleLbl="parChTrans1D2" presStyleIdx="0" presStyleCnt="1"/>
      <dgm:spPr/>
    </dgm:pt>
    <dgm:pt modelId="{E119344A-3CDA-4046-B884-0AEDD79C128B}" type="pres">
      <dgm:prSet presAssocID="{81B0D9C1-5D0C-4595-9329-4E5C47875F89}" presName="extraNode" presStyleLbl="node1" presStyleIdx="0" presStyleCnt="5"/>
      <dgm:spPr/>
    </dgm:pt>
    <dgm:pt modelId="{A16042BD-82C8-48C3-9EAC-D54A9D40288F}" type="pres">
      <dgm:prSet presAssocID="{81B0D9C1-5D0C-4595-9329-4E5C47875F89}" presName="dstNode" presStyleLbl="node1" presStyleIdx="0" presStyleCnt="5"/>
      <dgm:spPr/>
    </dgm:pt>
    <dgm:pt modelId="{7CB770C9-884C-4DBE-81B7-DF9D3B30F0B7}" type="pres">
      <dgm:prSet presAssocID="{EEAF53CA-9E07-47C7-9067-A9CBFA32BFC7}" presName="text_1" presStyleLbl="node1" presStyleIdx="0" presStyleCnt="5">
        <dgm:presLayoutVars>
          <dgm:bulletEnabled val="1"/>
        </dgm:presLayoutVars>
      </dgm:prSet>
      <dgm:spPr/>
    </dgm:pt>
    <dgm:pt modelId="{85323ECA-422C-4F21-8057-A4E7C6447A95}" type="pres">
      <dgm:prSet presAssocID="{EEAF53CA-9E07-47C7-9067-A9CBFA32BFC7}" presName="accent_1" presStyleCnt="0"/>
      <dgm:spPr/>
    </dgm:pt>
    <dgm:pt modelId="{F70529CB-1D52-4C6E-B09C-7037676398F5}" type="pres">
      <dgm:prSet presAssocID="{EEAF53CA-9E07-47C7-9067-A9CBFA32BFC7}" presName="accentRepeatNode" presStyleLbl="solidFgAcc1" presStyleIdx="0" presStyleCnt="5"/>
      <dgm:spPr/>
    </dgm:pt>
    <dgm:pt modelId="{1BEEF681-6392-421F-B8AD-A00F912B0FA0}" type="pres">
      <dgm:prSet presAssocID="{E0679FB2-2211-47C2-A7BE-95C65AD7E4EC}" presName="text_2" presStyleLbl="node1" presStyleIdx="1" presStyleCnt="5">
        <dgm:presLayoutVars>
          <dgm:bulletEnabled val="1"/>
        </dgm:presLayoutVars>
      </dgm:prSet>
      <dgm:spPr/>
    </dgm:pt>
    <dgm:pt modelId="{0A006CAC-093E-491A-A686-177706E37855}" type="pres">
      <dgm:prSet presAssocID="{E0679FB2-2211-47C2-A7BE-95C65AD7E4EC}" presName="accent_2" presStyleCnt="0"/>
      <dgm:spPr/>
    </dgm:pt>
    <dgm:pt modelId="{59B02DC1-E55A-4626-874B-7632EC16F7F5}" type="pres">
      <dgm:prSet presAssocID="{E0679FB2-2211-47C2-A7BE-95C65AD7E4EC}" presName="accentRepeatNode" presStyleLbl="solidFgAcc1" presStyleIdx="1" presStyleCnt="5"/>
      <dgm:spPr/>
    </dgm:pt>
    <dgm:pt modelId="{2FEE347E-C179-43BC-B95E-9EED6BD20E24}" type="pres">
      <dgm:prSet presAssocID="{F8691591-9A9E-410B-B9C5-43D60A021A42}" presName="text_3" presStyleLbl="node1" presStyleIdx="2" presStyleCnt="5">
        <dgm:presLayoutVars>
          <dgm:bulletEnabled val="1"/>
        </dgm:presLayoutVars>
      </dgm:prSet>
      <dgm:spPr/>
    </dgm:pt>
    <dgm:pt modelId="{6A8A1F3E-E045-4CED-AF04-36911979C025}" type="pres">
      <dgm:prSet presAssocID="{F8691591-9A9E-410B-B9C5-43D60A021A42}" presName="accent_3" presStyleCnt="0"/>
      <dgm:spPr/>
    </dgm:pt>
    <dgm:pt modelId="{3F0F6EC6-E500-4B70-8ACF-B77C880226BE}" type="pres">
      <dgm:prSet presAssocID="{F8691591-9A9E-410B-B9C5-43D60A021A42}" presName="accentRepeatNode" presStyleLbl="solidFgAcc1" presStyleIdx="2" presStyleCnt="5"/>
      <dgm:spPr/>
    </dgm:pt>
    <dgm:pt modelId="{ACB71A0A-4775-4FBA-BBB5-FDE14FF9336B}" type="pres">
      <dgm:prSet presAssocID="{0BA50D06-3B49-494F-AEFF-DD864B5A2C29}" presName="text_4" presStyleLbl="node1" presStyleIdx="3" presStyleCnt="5">
        <dgm:presLayoutVars>
          <dgm:bulletEnabled val="1"/>
        </dgm:presLayoutVars>
      </dgm:prSet>
      <dgm:spPr/>
    </dgm:pt>
    <dgm:pt modelId="{6B4E5902-90B9-465D-8417-4A5E8CB26A44}" type="pres">
      <dgm:prSet presAssocID="{0BA50D06-3B49-494F-AEFF-DD864B5A2C29}" presName="accent_4" presStyleCnt="0"/>
      <dgm:spPr/>
    </dgm:pt>
    <dgm:pt modelId="{921FDF86-FE45-4840-AA0E-303F1028121A}" type="pres">
      <dgm:prSet presAssocID="{0BA50D06-3B49-494F-AEFF-DD864B5A2C29}" presName="accentRepeatNode" presStyleLbl="solidFgAcc1" presStyleIdx="3" presStyleCnt="5"/>
      <dgm:spPr/>
    </dgm:pt>
    <dgm:pt modelId="{3E90B40B-EDE0-4412-91FD-7763632436E2}" type="pres">
      <dgm:prSet presAssocID="{0DD3CD35-999C-4729-9DED-4025454C2AB1}" presName="text_5" presStyleLbl="node1" presStyleIdx="4" presStyleCnt="5">
        <dgm:presLayoutVars>
          <dgm:bulletEnabled val="1"/>
        </dgm:presLayoutVars>
      </dgm:prSet>
      <dgm:spPr/>
    </dgm:pt>
    <dgm:pt modelId="{39776D75-D7D8-4C7F-861B-2EC860CB8EEC}" type="pres">
      <dgm:prSet presAssocID="{0DD3CD35-999C-4729-9DED-4025454C2AB1}" presName="accent_5" presStyleCnt="0"/>
      <dgm:spPr/>
    </dgm:pt>
    <dgm:pt modelId="{B9B59AB5-A48F-494F-A7BB-7ED66B7E6647}" type="pres">
      <dgm:prSet presAssocID="{0DD3CD35-999C-4729-9DED-4025454C2AB1}" presName="accentRepeatNode" presStyleLbl="solidFgAcc1" presStyleIdx="4" presStyleCnt="5"/>
      <dgm:spPr/>
    </dgm:pt>
  </dgm:ptLst>
  <dgm:cxnLst>
    <dgm:cxn modelId="{7F884401-43DC-483A-BFAA-AF500D231E2F}" type="presOf" srcId="{0DD3CD35-999C-4729-9DED-4025454C2AB1}" destId="{3E90B40B-EDE0-4412-91FD-7763632436E2}" srcOrd="0" destOrd="0" presId="urn:microsoft.com/office/officeart/2008/layout/VerticalCurvedList"/>
    <dgm:cxn modelId="{85D96129-15B8-40F7-BD15-D39B197CF66B}" type="presOf" srcId="{E0679FB2-2211-47C2-A7BE-95C65AD7E4EC}" destId="{1BEEF681-6392-421F-B8AD-A00F912B0FA0}" srcOrd="0" destOrd="0" presId="urn:microsoft.com/office/officeart/2008/layout/VerticalCurvedList"/>
    <dgm:cxn modelId="{01667E51-610A-4520-939F-9E5DACCA2D14}" srcId="{81B0D9C1-5D0C-4595-9329-4E5C47875F89}" destId="{EEAF53CA-9E07-47C7-9067-A9CBFA32BFC7}" srcOrd="0" destOrd="0" parTransId="{86F614AD-FDE2-4359-B907-CDD880114763}" sibTransId="{4D39D65A-8DCF-4B3E-BAF1-4088FF161936}"/>
    <dgm:cxn modelId="{E5767758-8935-4976-922D-839ECBEBE638}" type="presOf" srcId="{4D39D65A-8DCF-4B3E-BAF1-4088FF161936}" destId="{827D372F-2E36-4452-9856-E5291B065236}" srcOrd="0" destOrd="0" presId="urn:microsoft.com/office/officeart/2008/layout/VerticalCurvedList"/>
    <dgm:cxn modelId="{FD20B7AA-1B08-4D6D-A0D4-7C83E74A580B}" type="presOf" srcId="{F8691591-9A9E-410B-B9C5-43D60A021A42}" destId="{2FEE347E-C179-43BC-B95E-9EED6BD20E24}" srcOrd="0" destOrd="0" presId="urn:microsoft.com/office/officeart/2008/layout/VerticalCurvedList"/>
    <dgm:cxn modelId="{473F1EB8-2D55-4D7F-95EE-1BB4E554EF09}" type="presOf" srcId="{81B0D9C1-5D0C-4595-9329-4E5C47875F89}" destId="{83764FC7-D511-4162-8901-8CD54AA6851A}" srcOrd="0" destOrd="0" presId="urn:microsoft.com/office/officeart/2008/layout/VerticalCurvedList"/>
    <dgm:cxn modelId="{AD5F8AB8-C420-4DB0-AA4D-E5C976EFB129}" type="presOf" srcId="{0BA50D06-3B49-494F-AEFF-DD864B5A2C29}" destId="{ACB71A0A-4775-4FBA-BBB5-FDE14FF9336B}" srcOrd="0" destOrd="0" presId="urn:microsoft.com/office/officeart/2008/layout/VerticalCurvedList"/>
    <dgm:cxn modelId="{93DC66B9-BDEB-4B4C-AAB0-044FD5333C10}" srcId="{81B0D9C1-5D0C-4595-9329-4E5C47875F89}" destId="{0BA50D06-3B49-494F-AEFF-DD864B5A2C29}" srcOrd="3" destOrd="0" parTransId="{278DE1A2-F896-46F7-B993-451CF8D28F92}" sibTransId="{4A855E6C-DCEB-486B-9013-26565AE38FAC}"/>
    <dgm:cxn modelId="{346883C1-7378-4E04-9249-BF7E260C734C}" type="presOf" srcId="{EEAF53CA-9E07-47C7-9067-A9CBFA32BFC7}" destId="{7CB770C9-884C-4DBE-81B7-DF9D3B30F0B7}" srcOrd="0" destOrd="0" presId="urn:microsoft.com/office/officeart/2008/layout/VerticalCurvedList"/>
    <dgm:cxn modelId="{9D104BC9-15E9-40F5-AF8E-FA6AD45E46ED}" srcId="{81B0D9C1-5D0C-4595-9329-4E5C47875F89}" destId="{F8691591-9A9E-410B-B9C5-43D60A021A42}" srcOrd="2" destOrd="0" parTransId="{53C3EC18-8F12-4831-A774-8175A937A74F}" sibTransId="{6766F631-437F-44AC-8AFF-EDAD3A37C2C9}"/>
    <dgm:cxn modelId="{B3A3E6CC-9617-42AA-ACE6-7405BA189D58}" srcId="{81B0D9C1-5D0C-4595-9329-4E5C47875F89}" destId="{E0679FB2-2211-47C2-A7BE-95C65AD7E4EC}" srcOrd="1" destOrd="0" parTransId="{2308999C-F9BE-4652-8565-BF913F95D343}" sibTransId="{2358D218-B7F0-4593-9CFD-BA4FFD3CBA5E}"/>
    <dgm:cxn modelId="{6445A6E4-2302-4B8B-BDF1-BB8F4816D542}" srcId="{81B0D9C1-5D0C-4595-9329-4E5C47875F89}" destId="{0DD3CD35-999C-4729-9DED-4025454C2AB1}" srcOrd="4" destOrd="0" parTransId="{EA417104-09B6-4D80-81E1-F0FCFB8F7F6B}" sibTransId="{776B562F-F505-4861-8CA2-6FFF13B4575E}"/>
    <dgm:cxn modelId="{6AC53290-92C1-4D0B-B80B-333A227A2F60}" type="presParOf" srcId="{83764FC7-D511-4162-8901-8CD54AA6851A}" destId="{B24C14E4-E7AC-4C53-BBE0-6C840F00F9F0}" srcOrd="0" destOrd="0" presId="urn:microsoft.com/office/officeart/2008/layout/VerticalCurvedList"/>
    <dgm:cxn modelId="{6F1BF7D9-3F8E-4E7B-BF81-0749BDA7838F}" type="presParOf" srcId="{B24C14E4-E7AC-4C53-BBE0-6C840F00F9F0}" destId="{876783D8-77B0-4649-A05A-6D4207A1CE1B}" srcOrd="0" destOrd="0" presId="urn:microsoft.com/office/officeart/2008/layout/VerticalCurvedList"/>
    <dgm:cxn modelId="{6930C7AB-ED6D-47C1-B321-B1EC4112409E}" type="presParOf" srcId="{876783D8-77B0-4649-A05A-6D4207A1CE1B}" destId="{CEE3E54D-BC24-4458-90BE-296A3E217600}" srcOrd="0" destOrd="0" presId="urn:microsoft.com/office/officeart/2008/layout/VerticalCurvedList"/>
    <dgm:cxn modelId="{AD500F60-B70D-4FB3-8B50-1529292AC098}" type="presParOf" srcId="{876783D8-77B0-4649-A05A-6D4207A1CE1B}" destId="{827D372F-2E36-4452-9856-E5291B065236}" srcOrd="1" destOrd="0" presId="urn:microsoft.com/office/officeart/2008/layout/VerticalCurvedList"/>
    <dgm:cxn modelId="{8BA95285-A422-4E7C-A388-5178523BBC0A}" type="presParOf" srcId="{876783D8-77B0-4649-A05A-6D4207A1CE1B}" destId="{E119344A-3CDA-4046-B884-0AEDD79C128B}" srcOrd="2" destOrd="0" presId="urn:microsoft.com/office/officeart/2008/layout/VerticalCurvedList"/>
    <dgm:cxn modelId="{4ECFBA54-AAFB-4B82-8DE3-03A771C6F7C9}" type="presParOf" srcId="{876783D8-77B0-4649-A05A-6D4207A1CE1B}" destId="{A16042BD-82C8-48C3-9EAC-D54A9D40288F}" srcOrd="3" destOrd="0" presId="urn:microsoft.com/office/officeart/2008/layout/VerticalCurvedList"/>
    <dgm:cxn modelId="{F1994BC8-EE0D-4EA1-8C38-A291AC554D22}" type="presParOf" srcId="{B24C14E4-E7AC-4C53-BBE0-6C840F00F9F0}" destId="{7CB770C9-884C-4DBE-81B7-DF9D3B30F0B7}" srcOrd="1" destOrd="0" presId="urn:microsoft.com/office/officeart/2008/layout/VerticalCurvedList"/>
    <dgm:cxn modelId="{2E8B103D-E262-470C-B618-4866968B1A24}" type="presParOf" srcId="{B24C14E4-E7AC-4C53-BBE0-6C840F00F9F0}" destId="{85323ECA-422C-4F21-8057-A4E7C6447A95}" srcOrd="2" destOrd="0" presId="urn:microsoft.com/office/officeart/2008/layout/VerticalCurvedList"/>
    <dgm:cxn modelId="{B42CC7FF-7A96-4E27-A9A7-F117FF796BAC}" type="presParOf" srcId="{85323ECA-422C-4F21-8057-A4E7C6447A95}" destId="{F70529CB-1D52-4C6E-B09C-7037676398F5}" srcOrd="0" destOrd="0" presId="urn:microsoft.com/office/officeart/2008/layout/VerticalCurvedList"/>
    <dgm:cxn modelId="{1DA0AF26-3D00-4D73-98F9-589E0D25AB48}" type="presParOf" srcId="{B24C14E4-E7AC-4C53-BBE0-6C840F00F9F0}" destId="{1BEEF681-6392-421F-B8AD-A00F912B0FA0}" srcOrd="3" destOrd="0" presId="urn:microsoft.com/office/officeart/2008/layout/VerticalCurvedList"/>
    <dgm:cxn modelId="{8D73C96C-C791-4678-81C0-2B023F70CCA9}" type="presParOf" srcId="{B24C14E4-E7AC-4C53-BBE0-6C840F00F9F0}" destId="{0A006CAC-093E-491A-A686-177706E37855}" srcOrd="4" destOrd="0" presId="urn:microsoft.com/office/officeart/2008/layout/VerticalCurvedList"/>
    <dgm:cxn modelId="{5BEF210A-B122-40FA-A332-1C55202AAC64}" type="presParOf" srcId="{0A006CAC-093E-491A-A686-177706E37855}" destId="{59B02DC1-E55A-4626-874B-7632EC16F7F5}" srcOrd="0" destOrd="0" presId="urn:microsoft.com/office/officeart/2008/layout/VerticalCurvedList"/>
    <dgm:cxn modelId="{693CFFC2-245C-450D-A230-A8B28745861F}" type="presParOf" srcId="{B24C14E4-E7AC-4C53-BBE0-6C840F00F9F0}" destId="{2FEE347E-C179-43BC-B95E-9EED6BD20E24}" srcOrd="5" destOrd="0" presId="urn:microsoft.com/office/officeart/2008/layout/VerticalCurvedList"/>
    <dgm:cxn modelId="{31B55688-6F6B-4066-AA9D-F5F1E7016169}" type="presParOf" srcId="{B24C14E4-E7AC-4C53-BBE0-6C840F00F9F0}" destId="{6A8A1F3E-E045-4CED-AF04-36911979C025}" srcOrd="6" destOrd="0" presId="urn:microsoft.com/office/officeart/2008/layout/VerticalCurvedList"/>
    <dgm:cxn modelId="{30829DA1-5D24-4B86-A669-995979D173E2}" type="presParOf" srcId="{6A8A1F3E-E045-4CED-AF04-36911979C025}" destId="{3F0F6EC6-E500-4B70-8ACF-B77C880226BE}" srcOrd="0" destOrd="0" presId="urn:microsoft.com/office/officeart/2008/layout/VerticalCurvedList"/>
    <dgm:cxn modelId="{68E38BEF-30DB-4A60-AFCA-9D728D9FCD9D}" type="presParOf" srcId="{B24C14E4-E7AC-4C53-BBE0-6C840F00F9F0}" destId="{ACB71A0A-4775-4FBA-BBB5-FDE14FF9336B}" srcOrd="7" destOrd="0" presId="urn:microsoft.com/office/officeart/2008/layout/VerticalCurvedList"/>
    <dgm:cxn modelId="{E3F5AF42-6C23-477F-973B-18040184943F}" type="presParOf" srcId="{B24C14E4-E7AC-4C53-BBE0-6C840F00F9F0}" destId="{6B4E5902-90B9-465D-8417-4A5E8CB26A44}" srcOrd="8" destOrd="0" presId="urn:microsoft.com/office/officeart/2008/layout/VerticalCurvedList"/>
    <dgm:cxn modelId="{BE39C276-A1EF-420A-A761-54BA316EC446}" type="presParOf" srcId="{6B4E5902-90B9-465D-8417-4A5E8CB26A44}" destId="{921FDF86-FE45-4840-AA0E-303F1028121A}" srcOrd="0" destOrd="0" presId="urn:microsoft.com/office/officeart/2008/layout/VerticalCurvedList"/>
    <dgm:cxn modelId="{0FCAF097-59AB-414B-8BBD-7B41B2AD4619}" type="presParOf" srcId="{B24C14E4-E7AC-4C53-BBE0-6C840F00F9F0}" destId="{3E90B40B-EDE0-4412-91FD-7763632436E2}" srcOrd="9" destOrd="0" presId="urn:microsoft.com/office/officeart/2008/layout/VerticalCurvedList"/>
    <dgm:cxn modelId="{27D6A9C7-2F69-4E34-9445-8829F432483B}" type="presParOf" srcId="{B24C14E4-E7AC-4C53-BBE0-6C840F00F9F0}" destId="{39776D75-D7D8-4C7F-861B-2EC860CB8EEC}" srcOrd="10" destOrd="0" presId="urn:microsoft.com/office/officeart/2008/layout/VerticalCurvedList"/>
    <dgm:cxn modelId="{C0C6843B-AB6B-4013-9A7B-E05FFB4DFB88}" type="presParOf" srcId="{39776D75-D7D8-4C7F-861B-2EC860CB8EEC}" destId="{B9B59AB5-A48F-494F-A7BB-7ED66B7E6647}"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D372F-2E36-4452-9856-E5291B065236}">
      <dsp:nvSpPr>
        <dsp:cNvPr id="0" name=""/>
        <dsp:cNvSpPr/>
      </dsp:nvSpPr>
      <dsp:spPr>
        <a:xfrm>
          <a:off x="-4461769" y="-684254"/>
          <a:ext cx="5315336" cy="5315336"/>
        </a:xfrm>
        <a:prstGeom prst="blockArc">
          <a:avLst>
            <a:gd name="adj1" fmla="val 18900000"/>
            <a:gd name="adj2" fmla="val 2700000"/>
            <a:gd name="adj3" fmla="val 406"/>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B770C9-884C-4DBE-81B7-DF9D3B30F0B7}">
      <dsp:nvSpPr>
        <dsp:cNvPr id="0" name=""/>
        <dsp:cNvSpPr/>
      </dsp:nvSpPr>
      <dsp:spPr>
        <a:xfrm>
          <a:off x="373710" y="246597"/>
          <a:ext cx="4542030" cy="4935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5"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dirty="0">
              <a:latin typeface="+mj-lt"/>
            </a:rPr>
            <a:t>Improve patient experience</a:t>
          </a:r>
          <a:endParaRPr lang="en-US" sz="1800" kern="1200" dirty="0">
            <a:latin typeface="+mj-lt"/>
          </a:endParaRPr>
        </a:p>
      </dsp:txBody>
      <dsp:txXfrm>
        <a:off x="373710" y="246597"/>
        <a:ext cx="4542030" cy="493511"/>
      </dsp:txXfrm>
    </dsp:sp>
    <dsp:sp modelId="{F70529CB-1D52-4C6E-B09C-7037676398F5}">
      <dsp:nvSpPr>
        <dsp:cNvPr id="0" name=""/>
        <dsp:cNvSpPr/>
      </dsp:nvSpPr>
      <dsp:spPr>
        <a:xfrm>
          <a:off x="65266" y="184908"/>
          <a:ext cx="616889" cy="61688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EEF681-6392-421F-B8AD-A00F912B0FA0}">
      <dsp:nvSpPr>
        <dsp:cNvPr id="0" name=""/>
        <dsp:cNvSpPr/>
      </dsp:nvSpPr>
      <dsp:spPr>
        <a:xfrm>
          <a:off x="727346" y="986628"/>
          <a:ext cx="4188394" cy="4935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5"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dirty="0">
              <a:latin typeface="+mj-lt"/>
            </a:rPr>
            <a:t>Promote health equity</a:t>
          </a:r>
          <a:endParaRPr lang="en-US" sz="1800" kern="1200" dirty="0">
            <a:latin typeface="+mj-lt"/>
          </a:endParaRPr>
        </a:p>
      </dsp:txBody>
      <dsp:txXfrm>
        <a:off x="727346" y="986628"/>
        <a:ext cx="4188394" cy="493511"/>
      </dsp:txXfrm>
    </dsp:sp>
    <dsp:sp modelId="{59B02DC1-E55A-4626-874B-7632EC16F7F5}">
      <dsp:nvSpPr>
        <dsp:cNvPr id="0" name=""/>
        <dsp:cNvSpPr/>
      </dsp:nvSpPr>
      <dsp:spPr>
        <a:xfrm>
          <a:off x="418902" y="924939"/>
          <a:ext cx="616889" cy="61688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EE347E-C179-43BC-B95E-9EED6BD20E24}">
      <dsp:nvSpPr>
        <dsp:cNvPr id="0" name=""/>
        <dsp:cNvSpPr/>
      </dsp:nvSpPr>
      <dsp:spPr>
        <a:xfrm>
          <a:off x="835884" y="1726658"/>
          <a:ext cx="4079856" cy="4935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5"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dirty="0">
              <a:latin typeface="+mj-lt"/>
            </a:rPr>
            <a:t>Enhance health outcomes</a:t>
          </a:r>
          <a:endParaRPr lang="en-US" sz="1800" kern="1200" dirty="0">
            <a:latin typeface="+mj-lt"/>
          </a:endParaRPr>
        </a:p>
      </dsp:txBody>
      <dsp:txXfrm>
        <a:off x="835884" y="1726658"/>
        <a:ext cx="4079856" cy="493511"/>
      </dsp:txXfrm>
    </dsp:sp>
    <dsp:sp modelId="{3F0F6EC6-E500-4B70-8ACF-B77C880226BE}">
      <dsp:nvSpPr>
        <dsp:cNvPr id="0" name=""/>
        <dsp:cNvSpPr/>
      </dsp:nvSpPr>
      <dsp:spPr>
        <a:xfrm>
          <a:off x="527439" y="1664969"/>
          <a:ext cx="616889" cy="61688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B71A0A-4775-4FBA-BBB5-FDE14FF9336B}">
      <dsp:nvSpPr>
        <dsp:cNvPr id="0" name=""/>
        <dsp:cNvSpPr/>
      </dsp:nvSpPr>
      <dsp:spPr>
        <a:xfrm>
          <a:off x="727346" y="2466688"/>
          <a:ext cx="4188394" cy="4935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5"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dirty="0">
              <a:latin typeface="+mj-lt"/>
            </a:rPr>
            <a:t>Ensure cost-effective care</a:t>
          </a:r>
          <a:endParaRPr lang="en-US" sz="1800" kern="1200" dirty="0">
            <a:latin typeface="+mj-lt"/>
          </a:endParaRPr>
        </a:p>
      </dsp:txBody>
      <dsp:txXfrm>
        <a:off x="727346" y="2466688"/>
        <a:ext cx="4188394" cy="493511"/>
      </dsp:txXfrm>
    </dsp:sp>
    <dsp:sp modelId="{921FDF86-FE45-4840-AA0E-303F1028121A}">
      <dsp:nvSpPr>
        <dsp:cNvPr id="0" name=""/>
        <dsp:cNvSpPr/>
      </dsp:nvSpPr>
      <dsp:spPr>
        <a:xfrm>
          <a:off x="418902" y="2404999"/>
          <a:ext cx="616889" cy="61688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90B40B-EDE0-4412-91FD-7763632436E2}">
      <dsp:nvSpPr>
        <dsp:cNvPr id="0" name=""/>
        <dsp:cNvSpPr/>
      </dsp:nvSpPr>
      <dsp:spPr>
        <a:xfrm>
          <a:off x="373710" y="3206718"/>
          <a:ext cx="4542030" cy="4935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725"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kern="1200" dirty="0">
              <a:latin typeface="+mj-lt"/>
            </a:rPr>
            <a:t>Support practitioners</a:t>
          </a:r>
          <a:endParaRPr lang="en-US" sz="1800" kern="1200" dirty="0">
            <a:latin typeface="+mj-lt"/>
          </a:endParaRPr>
        </a:p>
      </dsp:txBody>
      <dsp:txXfrm>
        <a:off x="373710" y="3206718"/>
        <a:ext cx="4542030" cy="493511"/>
      </dsp:txXfrm>
    </dsp:sp>
    <dsp:sp modelId="{B9B59AB5-A48F-494F-A7BB-7ED66B7E6647}">
      <dsp:nvSpPr>
        <dsp:cNvPr id="0" name=""/>
        <dsp:cNvSpPr/>
      </dsp:nvSpPr>
      <dsp:spPr>
        <a:xfrm>
          <a:off x="65266" y="3145029"/>
          <a:ext cx="616889" cy="616889"/>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panose="020B0004020202020204" pitchFamily="34" charset="0"/>
              </a:rPr>
              <a:t>Welcome to the EQIP Curriculum! In this video, I will explain value-based care models and give you a better understanding of EQIP's role in value-based payment.</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b="0" dirty="0">
                <a:latin typeface="+mn-lt"/>
              </a:rPr>
              <a:t>Value-based care is a healthcare model that emphasizes quality of care, practitioner performance, and patient experience. Value-based care has several goals. The first is to improve patient experience by providing </a:t>
            </a:r>
            <a:r>
              <a:rPr lang="en-US" dirty="0"/>
              <a:t>patient-centered and timely care. The next is to promote health equity by reducing disparities and improving access to care for all patient populations. Another goal is to improve health outcomes for patients by emphasizing preventive medicine and better care management of chronic conditions. The next goal is to ensure cost-effective care by reducing unnecessary procedures and hospitalizations. The final goal to support healthcare workers’ well being through improved care coordination and collaboration.</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210988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 some of the key differences between traditional fee-for-service payment models and value-based care payment models. Traditional fee-for-service models reimburse practitioners based on the volume of services they provided. This means practitioners will get paid for the number of tests or procedures they complete. As a result, this model incentivizes practitioners to increase patient visits and services. This payment model offers less practitioner accountability for high quality care and patient outcomes. On the other hand, value-based care models reimburse practitioners based on the quality of care they provide to patients. This incentivizes practitioners to increase high quality, coordinated care while also decreasing costs of care. This payment model holds practitioners accountable for the care they provide to their patients.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104844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50000"/>
              </a:lnSpc>
              <a:spcAft>
                <a:spcPts val="800"/>
              </a:spcAft>
            </a:pPr>
            <a:r>
              <a:rPr lang="en-US" sz="1800" kern="0" dirty="0">
                <a:effectLst/>
                <a:latin typeface="Aptos" panose="020B0004020202020204" pitchFamily="34" charset="0"/>
                <a:ea typeface="Times New Roman" panose="02020603050405020304" pitchFamily="18" charset="0"/>
                <a:cs typeface="Segoe UI" panose="020B0502040204020203" pitchFamily="34" charset="0"/>
              </a:rPr>
              <a:t>There are three main outcomes that define better value than traditional fee-for-service models. The first outcome is better quality while costs remain the same. The second outcome would be keeping quality at the same level while decreasing costs. And the third and most ideal outcome is to increase quality and decrease costs. Maryland’s Episode Quality Improvement Program, EQIP, was designed to meet this third outcome.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167570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and how you can get involved in Value-based care in Maryland?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svg"/><Relationship Id="rId18" Type="http://schemas.openxmlformats.org/officeDocument/2006/relationships/image" Target="../media/image12.png"/><Relationship Id="rId3" Type="http://schemas.openxmlformats.org/officeDocument/2006/relationships/slideLayout" Target="../slideLayouts/slideLayout2.xml"/><Relationship Id="rId21" Type="http://schemas.openxmlformats.org/officeDocument/2006/relationships/hyperlink" Target="https://www.ama-assn.org/practice-management/payment-delivery-models/what-value-based-care" TargetMode="External"/><Relationship Id="rId7" Type="http://schemas.openxmlformats.org/officeDocument/2006/relationships/diagramQuickStyle" Target="../diagrams/quickStyle1.xml"/><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audio" Target="../media/media2.m4a"/><Relationship Id="rId16" Type="http://schemas.openxmlformats.org/officeDocument/2006/relationships/image" Target="../media/image10.png"/><Relationship Id="rId20" Type="http://schemas.openxmlformats.org/officeDocument/2006/relationships/hyperlink" Target="Centers%20for%20Medicare%20&amp;%20Medicaid%20Services.%20(2024).%20Value-Based%20Care.%20Www.cms.gov.%20https:/www.cms.gov/priorities/innovation/key-concepts/value-based-care" TargetMode="External"/><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5.svg"/><Relationship Id="rId5" Type="http://schemas.openxmlformats.org/officeDocument/2006/relationships/diagramData" Target="../diagrams/data1.xml"/><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3.svg"/><Relationship Id="rId4" Type="http://schemas.openxmlformats.org/officeDocument/2006/relationships/notesSlide" Target="../notesSlides/notesSlide2.xml"/><Relationship Id="rId9" Type="http://schemas.microsoft.com/office/2007/relationships/diagramDrawing" Target="../diagrams/drawing1.xml"/><Relationship Id="rId14" Type="http://schemas.openxmlformats.org/officeDocument/2006/relationships/image" Target="../media/image8.png"/><Relationship Id="rId2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cms.gov/priorities/innovation/key-concepts/value-based-care" TargetMode="External"/><Relationship Id="rId5" Type="http://schemas.openxmlformats.org/officeDocument/2006/relationships/hyperlink" Target="https://www.cms.gov/priorities/innovation/key-concepts/bundled-payments"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dirty="0">
                <a:solidFill>
                  <a:srgbClr val="014699"/>
                </a:solidFill>
              </a:rPr>
              <a:t>Value-Based Care</a:t>
            </a:r>
            <a:endParaRPr lang="en-US" b="1" dirty="0">
              <a:solidFill>
                <a:schemeClr val="accent1"/>
              </a:solidFill>
            </a:endParaRP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2752929" cy="307777"/>
          </a:xfrm>
          <a:prstGeom prst="rect">
            <a:avLst/>
          </a:prstGeom>
          <a:noFill/>
        </p:spPr>
        <p:txBody>
          <a:bodyPr wrap="square" rtlCol="0">
            <a:spAutoFit/>
          </a:bodyPr>
          <a:lstStyle/>
          <a:p>
            <a:r>
              <a:rPr lang="en-US" sz="1400" dirty="0">
                <a:solidFill>
                  <a:schemeClr val="accent1"/>
                </a:solidFill>
                <a:latin typeface="+mj-lt"/>
              </a:rPr>
              <a:t>Module 1: Introduction to EQIP</a:t>
            </a:r>
          </a:p>
        </p:txBody>
      </p:sp>
      <p:pic>
        <p:nvPicPr>
          <p:cNvPr id="14" name="Audio 13">
            <a:hlinkClick r:id="" action="ppaction://media"/>
            <a:extLst>
              <a:ext uri="{FF2B5EF4-FFF2-40B4-BE49-F238E27FC236}">
                <a16:creationId xmlns:a16="http://schemas.microsoft.com/office/drawing/2014/main" id="{759C740E-D37F-18C3-03A0-9164CF460F7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10222"/>
    </mc:Choice>
    <mc:Fallback xmlns="">
      <p:transition spd="slow" advTm="10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DB9-47D1-5125-5BA0-30B48A64EA42}"/>
              </a:ext>
            </a:extLst>
          </p:cNvPr>
          <p:cNvSpPr>
            <a:spLocks noGrp="1"/>
          </p:cNvSpPr>
          <p:nvPr>
            <p:ph type="title"/>
          </p:nvPr>
        </p:nvSpPr>
        <p:spPr>
          <a:xfrm>
            <a:off x="838200" y="357862"/>
            <a:ext cx="10515600" cy="1325563"/>
          </a:xfrm>
        </p:spPr>
        <p:txBody>
          <a:bodyPr/>
          <a:lstStyle/>
          <a:p>
            <a:r>
              <a:rPr lang="en-US" b="1" dirty="0">
                <a:solidFill>
                  <a:srgbClr val="014699"/>
                </a:solidFill>
                <a:latin typeface="Neue Haas Grotesk Text Pro"/>
                <a:cs typeface="Times New Roman"/>
              </a:rPr>
              <a:t>What is Value-Based Care?</a:t>
            </a:r>
            <a:endParaRPr lang="en-US" b="1" dirty="0">
              <a:solidFill>
                <a:schemeClr val="accent1"/>
              </a:solidFill>
            </a:endParaRPr>
          </a:p>
        </p:txBody>
      </p:sp>
      <p:sp>
        <p:nvSpPr>
          <p:cNvPr id="3" name="Content Placeholder 2">
            <a:extLst>
              <a:ext uri="{FF2B5EF4-FFF2-40B4-BE49-F238E27FC236}">
                <a16:creationId xmlns:a16="http://schemas.microsoft.com/office/drawing/2014/main" id="{0A076F10-B567-8C6D-C319-38A9AB7780FA}"/>
              </a:ext>
            </a:extLst>
          </p:cNvPr>
          <p:cNvSpPr>
            <a:spLocks noGrp="1"/>
          </p:cNvSpPr>
          <p:nvPr>
            <p:ph idx="1"/>
          </p:nvPr>
        </p:nvSpPr>
        <p:spPr>
          <a:xfrm>
            <a:off x="838200" y="1585609"/>
            <a:ext cx="10515600" cy="4359141"/>
          </a:xfrm>
        </p:spPr>
        <p:txBody>
          <a:bodyPr>
            <a:normAutofit/>
          </a:bodyPr>
          <a:lstStyle/>
          <a:p>
            <a:pPr marL="0" indent="0">
              <a:lnSpc>
                <a:spcPct val="100000"/>
              </a:lnSpc>
              <a:buNone/>
            </a:pPr>
            <a:r>
              <a:rPr lang="en-US" sz="2000" dirty="0">
                <a:solidFill>
                  <a:srgbClr val="014699"/>
                </a:solidFill>
                <a:latin typeface="Neue Haas Grotesk Text Pro"/>
              </a:rPr>
              <a:t>Value-based care (VBC) is a healthcare model that emphasizes quality of care, practitioner performance, and patient experience.</a:t>
            </a:r>
            <a:r>
              <a:rPr lang="en-US" sz="2000" baseline="30000" dirty="0">
                <a:solidFill>
                  <a:srgbClr val="014699"/>
                </a:solidFill>
                <a:latin typeface="Neue Haas Grotesk Text Pro"/>
              </a:rPr>
              <a:t>1</a:t>
            </a:r>
          </a:p>
        </p:txBody>
      </p:sp>
      <p:graphicFrame>
        <p:nvGraphicFramePr>
          <p:cNvPr id="4" name="Diagram 3">
            <a:extLst>
              <a:ext uri="{FF2B5EF4-FFF2-40B4-BE49-F238E27FC236}">
                <a16:creationId xmlns:a16="http://schemas.microsoft.com/office/drawing/2014/main" id="{8D6437EA-4F2C-AFE6-C746-27A01F90F55F}"/>
              </a:ext>
            </a:extLst>
          </p:cNvPr>
          <p:cNvGraphicFramePr/>
          <p:nvPr>
            <p:extLst>
              <p:ext uri="{D42A27DB-BD31-4B8C-83A1-F6EECF244321}">
                <p14:modId xmlns:p14="http://schemas.microsoft.com/office/powerpoint/2010/main" val="1829354920"/>
              </p:ext>
            </p:extLst>
          </p:nvPr>
        </p:nvGraphicFramePr>
        <p:xfrm>
          <a:off x="3304171" y="2498859"/>
          <a:ext cx="4969077" cy="3946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52B2575F-0B77-C117-EE08-2D476268DE8F}"/>
              </a:ext>
            </a:extLst>
          </p:cNvPr>
          <p:cNvSpPr txBox="1"/>
          <p:nvPr/>
        </p:nvSpPr>
        <p:spPr>
          <a:xfrm>
            <a:off x="968601" y="4005175"/>
            <a:ext cx="2417311" cy="461665"/>
          </a:xfrm>
          <a:prstGeom prst="rect">
            <a:avLst/>
          </a:prstGeom>
          <a:noFill/>
        </p:spPr>
        <p:txBody>
          <a:bodyPr wrap="square" rtlCol="0">
            <a:spAutoFit/>
          </a:bodyPr>
          <a:lstStyle/>
          <a:p>
            <a:r>
              <a:rPr lang="en-US" sz="2400" b="1" dirty="0">
                <a:solidFill>
                  <a:schemeClr val="accent1"/>
                </a:solidFill>
                <a:latin typeface="+mj-lt"/>
              </a:rPr>
              <a:t>Goals of VBC</a:t>
            </a:r>
            <a:r>
              <a:rPr lang="en-US" sz="2400" baseline="30000" dirty="0">
                <a:solidFill>
                  <a:schemeClr val="accent1"/>
                </a:solidFill>
                <a:latin typeface="+mj-lt"/>
              </a:rPr>
              <a:t>2</a:t>
            </a:r>
          </a:p>
        </p:txBody>
      </p:sp>
      <p:pic>
        <p:nvPicPr>
          <p:cNvPr id="12" name="Graphic 11" descr="Doctor female with solid fill">
            <a:extLst>
              <a:ext uri="{FF2B5EF4-FFF2-40B4-BE49-F238E27FC236}">
                <a16:creationId xmlns:a16="http://schemas.microsoft.com/office/drawing/2014/main" id="{3B12B215-AE5F-334B-50AC-D0C4C550EC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85912" y="5662075"/>
            <a:ext cx="561633" cy="561633"/>
          </a:xfrm>
          <a:prstGeom prst="rect">
            <a:avLst/>
          </a:prstGeom>
        </p:spPr>
      </p:pic>
      <p:pic>
        <p:nvPicPr>
          <p:cNvPr id="14" name="Graphic 13" descr="Money outline">
            <a:extLst>
              <a:ext uri="{FF2B5EF4-FFF2-40B4-BE49-F238E27FC236}">
                <a16:creationId xmlns:a16="http://schemas.microsoft.com/office/drawing/2014/main" id="{DA1BE2D5-9334-A08B-0FCC-3E2C132D056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82857" y="4951520"/>
            <a:ext cx="474225" cy="474225"/>
          </a:xfrm>
          <a:prstGeom prst="rect">
            <a:avLst/>
          </a:prstGeom>
        </p:spPr>
      </p:pic>
      <p:pic>
        <p:nvPicPr>
          <p:cNvPr id="16" name="Graphic 15" descr="Care with solid fill">
            <a:extLst>
              <a:ext uri="{FF2B5EF4-FFF2-40B4-BE49-F238E27FC236}">
                <a16:creationId xmlns:a16="http://schemas.microsoft.com/office/drawing/2014/main" id="{AF69650C-3C82-5E82-CF3A-21E587F5BE0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39153" y="3443543"/>
            <a:ext cx="561632" cy="561632"/>
          </a:xfrm>
          <a:prstGeom prst="rect">
            <a:avLst/>
          </a:prstGeom>
        </p:spPr>
      </p:pic>
      <p:pic>
        <p:nvPicPr>
          <p:cNvPr id="18" name="Graphic 17" descr="Medical with solid fill">
            <a:extLst>
              <a:ext uri="{FF2B5EF4-FFF2-40B4-BE49-F238E27FC236}">
                <a16:creationId xmlns:a16="http://schemas.microsoft.com/office/drawing/2014/main" id="{C3F7C2E7-59E5-951E-8AF5-E156EC7DB3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782857" y="4128444"/>
            <a:ext cx="694848" cy="694848"/>
          </a:xfrm>
          <a:prstGeom prst="rect">
            <a:avLst/>
          </a:prstGeom>
        </p:spPr>
      </p:pic>
      <p:pic>
        <p:nvPicPr>
          <p:cNvPr id="20" name="Graphic 19" descr="Smiling face with solid fill with solid fill">
            <a:extLst>
              <a:ext uri="{FF2B5EF4-FFF2-40B4-BE49-F238E27FC236}">
                <a16:creationId xmlns:a16="http://schemas.microsoft.com/office/drawing/2014/main" id="{963473B7-70B4-81D0-1514-CF830DB33F4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85912" y="2713208"/>
            <a:ext cx="561632" cy="561632"/>
          </a:xfrm>
          <a:prstGeom prst="rect">
            <a:avLst/>
          </a:prstGeom>
        </p:spPr>
      </p:pic>
      <p:sp>
        <p:nvSpPr>
          <p:cNvPr id="6" name="TextBox 5">
            <a:extLst>
              <a:ext uri="{FF2B5EF4-FFF2-40B4-BE49-F238E27FC236}">
                <a16:creationId xmlns:a16="http://schemas.microsoft.com/office/drawing/2014/main" id="{85BFD921-8658-0A29-313E-85032F519BD4}"/>
              </a:ext>
            </a:extLst>
          </p:cNvPr>
          <p:cNvSpPr txBox="1"/>
          <p:nvPr/>
        </p:nvSpPr>
        <p:spPr>
          <a:xfrm>
            <a:off x="5447489" y="6492875"/>
            <a:ext cx="6909881" cy="369332"/>
          </a:xfrm>
          <a:prstGeom prst="rect">
            <a:avLst/>
          </a:prstGeom>
          <a:noFill/>
        </p:spPr>
        <p:txBody>
          <a:bodyPr wrap="square" rtlCol="0">
            <a:spAutoFit/>
          </a:bodyPr>
          <a:lstStyle/>
          <a:p>
            <a:pPr marL="228600" indent="-228600">
              <a:buAutoNum type="arabicPeriod"/>
            </a:pPr>
            <a:r>
              <a:rPr lang="en-US" sz="900" b="0" i="0" dirty="0">
                <a:solidFill>
                  <a:schemeClr val="accent1"/>
                </a:solidFill>
                <a:effectLst/>
                <a:latin typeface="+mj-lt"/>
              </a:rPr>
              <a:t>Centers for Medicare &amp; Medicaid Services. (2024). </a:t>
            </a:r>
            <a:r>
              <a:rPr lang="en-US" sz="900" b="0" i="1" dirty="0">
                <a:solidFill>
                  <a:schemeClr val="accent1"/>
                </a:solidFill>
                <a:effectLst/>
                <a:latin typeface="+mj-lt"/>
              </a:rPr>
              <a:t>Value-Based Care</a:t>
            </a:r>
            <a:r>
              <a:rPr lang="en-US" sz="900" b="0" i="0" dirty="0">
                <a:solidFill>
                  <a:schemeClr val="accent1"/>
                </a:solidFill>
                <a:effectLst/>
                <a:latin typeface="+mj-lt"/>
              </a:rPr>
              <a:t>. Available </a:t>
            </a:r>
            <a:r>
              <a:rPr lang="en-US" sz="900" b="0" i="0" dirty="0">
                <a:solidFill>
                  <a:srgbClr val="59B5FF"/>
                </a:solidFill>
                <a:effectLst/>
                <a:latin typeface="+mj-lt"/>
                <a:hlinkClick r:id="rId20" action="ppaction://hlinkfile">
                  <a:extLst>
                    <a:ext uri="{A12FA001-AC4F-418D-AE19-62706E023703}">
                      <ahyp:hlinkClr xmlns:ahyp="http://schemas.microsoft.com/office/drawing/2018/hyperlinkcolor" val="tx"/>
                    </a:ext>
                  </a:extLst>
                </a:hlinkClick>
              </a:rPr>
              <a:t>here</a:t>
            </a:r>
            <a:endParaRPr lang="en-US" sz="900" b="0" i="0" dirty="0">
              <a:solidFill>
                <a:srgbClr val="59B5FF"/>
              </a:solidFill>
              <a:effectLst/>
              <a:latin typeface="+mj-lt"/>
            </a:endParaRPr>
          </a:p>
          <a:p>
            <a:pPr marL="228600" indent="-228600">
              <a:buAutoNum type="arabicPeriod"/>
            </a:pPr>
            <a:r>
              <a:rPr lang="en-US" sz="900" b="0" i="0" dirty="0">
                <a:solidFill>
                  <a:schemeClr val="accent1"/>
                </a:solidFill>
                <a:effectLst/>
                <a:latin typeface="+mj-lt"/>
              </a:rPr>
              <a:t>American Medical Association. (2024, May 17). </a:t>
            </a:r>
            <a:r>
              <a:rPr lang="en-US" sz="900" b="0" i="1" dirty="0">
                <a:solidFill>
                  <a:schemeClr val="accent1"/>
                </a:solidFill>
                <a:effectLst/>
                <a:latin typeface="+mj-lt"/>
              </a:rPr>
              <a:t>What is value-based care?</a:t>
            </a:r>
            <a:r>
              <a:rPr lang="en-US" sz="900" b="0" i="0" dirty="0">
                <a:solidFill>
                  <a:schemeClr val="accent1"/>
                </a:solidFill>
                <a:effectLst/>
                <a:latin typeface="+mj-lt"/>
              </a:rPr>
              <a:t> American Medical Association</a:t>
            </a:r>
            <a:r>
              <a:rPr lang="en-US" sz="900" b="0" i="0" dirty="0">
                <a:solidFill>
                  <a:srgbClr val="2C3E50"/>
                </a:solidFill>
                <a:effectLst/>
                <a:latin typeface="Calibri" panose="020F0502020204030204" pitchFamily="34" charset="0"/>
              </a:rPr>
              <a:t>. </a:t>
            </a:r>
            <a:r>
              <a:rPr lang="en-US" sz="900" b="0" i="0" dirty="0">
                <a:solidFill>
                  <a:schemeClr val="accent1"/>
                </a:solidFill>
                <a:effectLst/>
                <a:latin typeface="+mj-lt"/>
              </a:rPr>
              <a:t>Available</a:t>
            </a:r>
            <a:r>
              <a:rPr lang="en-US" sz="900" b="0" i="0" dirty="0">
                <a:solidFill>
                  <a:srgbClr val="2C3E50"/>
                </a:solidFill>
                <a:effectLst/>
                <a:latin typeface="+mj-lt"/>
              </a:rPr>
              <a:t> </a:t>
            </a:r>
            <a:r>
              <a:rPr lang="en-US" sz="900" b="0" i="0" dirty="0">
                <a:solidFill>
                  <a:srgbClr val="59B5FF"/>
                </a:solidFill>
                <a:effectLst/>
                <a:latin typeface="+mj-lt"/>
                <a:hlinkClick r:id="rId21">
                  <a:extLst>
                    <a:ext uri="{A12FA001-AC4F-418D-AE19-62706E023703}">
                      <ahyp:hlinkClr xmlns:ahyp="http://schemas.microsoft.com/office/drawing/2018/hyperlinkcolor" val="tx"/>
                    </a:ext>
                  </a:extLst>
                </a:hlinkClick>
              </a:rPr>
              <a:t>here</a:t>
            </a:r>
            <a:r>
              <a:rPr lang="en-US" sz="900" b="0" i="0" dirty="0">
                <a:solidFill>
                  <a:srgbClr val="2C3E50"/>
                </a:solidFill>
                <a:effectLst/>
                <a:latin typeface="+mj-lt"/>
              </a:rPr>
              <a:t> </a:t>
            </a:r>
            <a:endParaRPr lang="en-US" sz="900" dirty="0">
              <a:solidFill>
                <a:schemeClr val="accent2"/>
              </a:solidFill>
              <a:latin typeface="+mj-lt"/>
            </a:endParaRPr>
          </a:p>
        </p:txBody>
      </p:sp>
      <p:pic>
        <p:nvPicPr>
          <p:cNvPr id="34" name="Audio 33">
            <a:hlinkClick r:id="" action="ppaction://media"/>
            <a:extLst>
              <a:ext uri="{FF2B5EF4-FFF2-40B4-BE49-F238E27FC236}">
                <a16:creationId xmlns:a16="http://schemas.microsoft.com/office/drawing/2014/main" id="{068A10EE-E27E-11C4-17CF-0897900049AB}"/>
              </a:ext>
            </a:extLst>
          </p:cNvPr>
          <p:cNvPicPr>
            <a:picLocks noChangeAspect="1"/>
          </p:cNvPicPr>
          <p:nvPr>
            <a:audioFile r:link="rId2"/>
            <p:extLst>
              <p:ext uri="{DAA4B4D4-6D71-4841-9C94-3DE7FCFB9230}">
                <p14:media xmlns:p14="http://schemas.microsoft.com/office/powerpoint/2010/main" r:embed="rId1"/>
              </p:ext>
            </p:extLst>
          </p:nvPr>
        </p:nvPicPr>
        <p:blipFill>
          <a:blip r:embed="rId22"/>
          <a:srcRect l="-161075" t="-161075" r="-161075" b="-161075"/>
          <a:stretch>
            <a:fillRect/>
          </a:stretch>
        </p:blipFill>
        <p:spPr>
          <a:xfrm>
            <a:off x="10133584" y="4159504"/>
            <a:ext cx="2057400" cy="2057400"/>
          </a:xfrm>
          <a:prstGeom prst="ellipse">
            <a:avLst/>
          </a:prstGeom>
        </p:spPr>
      </p:pic>
    </p:spTree>
    <p:extLst>
      <p:ext uri="{BB962C8B-B14F-4D97-AF65-F5344CB8AC3E}">
        <p14:creationId xmlns:p14="http://schemas.microsoft.com/office/powerpoint/2010/main" val="1804967358"/>
      </p:ext>
    </p:extLst>
  </p:cSld>
  <p:clrMapOvr>
    <a:masterClrMapping/>
  </p:clrMapOvr>
  <mc:AlternateContent xmlns:mc="http://schemas.openxmlformats.org/markup-compatibility/2006" xmlns:p14="http://schemas.microsoft.com/office/powerpoint/2010/main">
    <mc:Choice Requires="p14">
      <p:transition spd="slow" p14:dur="2000" advTm="55112"/>
    </mc:Choice>
    <mc:Fallback xmlns="">
      <p:transition spd="slow" advTm="55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50A8-E0FF-E93B-4E4D-6C10CB8A3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8DBB90-492D-FB91-0E81-4D646D8E31EC}"/>
              </a:ext>
            </a:extLst>
          </p:cNvPr>
          <p:cNvSpPr>
            <a:spLocks noGrp="1"/>
          </p:cNvSpPr>
          <p:nvPr>
            <p:ph type="title"/>
          </p:nvPr>
        </p:nvSpPr>
        <p:spPr/>
        <p:txBody>
          <a:bodyPr/>
          <a:lstStyle/>
          <a:p>
            <a:r>
              <a:rPr lang="en-US" b="1" dirty="0">
                <a:solidFill>
                  <a:srgbClr val="014699"/>
                </a:solidFill>
                <a:latin typeface="Neue Haas Grotesk Text Pro"/>
                <a:cs typeface="Times New Roman"/>
              </a:rPr>
              <a:t>Fee-for-Service vs. Value-Based </a:t>
            </a:r>
            <a:br>
              <a:rPr lang="en-US" b="1" dirty="0">
                <a:solidFill>
                  <a:srgbClr val="014699"/>
                </a:solidFill>
                <a:latin typeface="Neue Haas Grotesk Text Pro"/>
                <a:cs typeface="Times New Roman"/>
              </a:rPr>
            </a:br>
            <a:r>
              <a:rPr lang="en-US" b="1" dirty="0">
                <a:solidFill>
                  <a:srgbClr val="014699"/>
                </a:solidFill>
                <a:latin typeface="Neue Haas Grotesk Text Pro"/>
                <a:cs typeface="Times New Roman"/>
              </a:rPr>
              <a:t>Care Payment Models</a:t>
            </a:r>
            <a:endParaRPr lang="en-US" b="1" dirty="0">
              <a:solidFill>
                <a:schemeClr val="accent1"/>
              </a:solidFill>
            </a:endParaRPr>
          </a:p>
        </p:txBody>
      </p:sp>
      <p:sp>
        <p:nvSpPr>
          <p:cNvPr id="3" name="Content Placeholder 2">
            <a:extLst>
              <a:ext uri="{FF2B5EF4-FFF2-40B4-BE49-F238E27FC236}">
                <a16:creationId xmlns:a16="http://schemas.microsoft.com/office/drawing/2014/main" id="{A11668D5-CDC3-075F-1BA7-4407837DEF75}"/>
              </a:ext>
            </a:extLst>
          </p:cNvPr>
          <p:cNvSpPr>
            <a:spLocks noGrp="1"/>
          </p:cNvSpPr>
          <p:nvPr>
            <p:ph idx="1"/>
          </p:nvPr>
        </p:nvSpPr>
        <p:spPr>
          <a:xfrm>
            <a:off x="838200" y="2274349"/>
            <a:ext cx="4871936" cy="5050579"/>
          </a:xfrm>
        </p:spPr>
        <p:txBody>
          <a:bodyPr>
            <a:noAutofit/>
          </a:bodyPr>
          <a:lstStyle/>
          <a:p>
            <a:pPr marL="0" indent="0">
              <a:lnSpc>
                <a:spcPct val="100000"/>
              </a:lnSpc>
              <a:buNone/>
            </a:pPr>
            <a:r>
              <a:rPr lang="en-US" sz="2000" b="1" u="sng" dirty="0">
                <a:solidFill>
                  <a:srgbClr val="014699"/>
                </a:solidFill>
                <a:latin typeface="Neue Haas Grotesk Text Pro"/>
              </a:rPr>
              <a:t>Traditional Fee-for-Service Models:</a:t>
            </a:r>
          </a:p>
          <a:p>
            <a:pPr>
              <a:lnSpc>
                <a:spcPct val="100000"/>
              </a:lnSpc>
            </a:pPr>
            <a:r>
              <a:rPr lang="en-US" sz="1800" dirty="0">
                <a:solidFill>
                  <a:srgbClr val="014699"/>
                </a:solidFill>
                <a:latin typeface="Neue Haas Grotesk Text Pro"/>
              </a:rPr>
              <a:t>Reimburses practitioners based on the volume of services provided.</a:t>
            </a:r>
            <a:r>
              <a:rPr lang="en-US" sz="1800" baseline="30000" dirty="0">
                <a:solidFill>
                  <a:srgbClr val="014699"/>
                </a:solidFill>
                <a:latin typeface="Neue Haas Grotesk Text Pro"/>
              </a:rPr>
              <a:t>1</a:t>
            </a:r>
          </a:p>
          <a:p>
            <a:pPr>
              <a:lnSpc>
                <a:spcPct val="100000"/>
              </a:lnSpc>
            </a:pPr>
            <a:r>
              <a:rPr lang="en-US" sz="1800" dirty="0">
                <a:solidFill>
                  <a:srgbClr val="014699"/>
                </a:solidFill>
                <a:latin typeface="Neue Haas Grotesk Text Pro"/>
              </a:rPr>
              <a:t>Incentivizes practitioners to increase patient visits and volume of services.</a:t>
            </a:r>
          </a:p>
          <a:p>
            <a:pPr>
              <a:lnSpc>
                <a:spcPct val="100000"/>
              </a:lnSpc>
            </a:pPr>
            <a:r>
              <a:rPr lang="en-US" sz="1800" dirty="0">
                <a:solidFill>
                  <a:srgbClr val="014699"/>
                </a:solidFill>
                <a:latin typeface="Neue Haas Grotesk Text Pro"/>
              </a:rPr>
              <a:t>Less practitioner accountability.</a:t>
            </a:r>
            <a:endParaRPr lang="en-US" sz="1800" b="1" u="sng" dirty="0">
              <a:solidFill>
                <a:schemeClr val="accent1"/>
              </a:solidFill>
              <a:latin typeface="Neue Haas Grotesk Text Pro"/>
            </a:endParaRPr>
          </a:p>
          <a:p>
            <a:pPr>
              <a:lnSpc>
                <a:spcPct val="100000"/>
              </a:lnSpc>
            </a:pPr>
            <a:endParaRPr lang="en-US" sz="1800" dirty="0">
              <a:solidFill>
                <a:srgbClr val="014699"/>
              </a:solidFill>
              <a:latin typeface="Neue Haas Grotesk Text Pro"/>
            </a:endParaRPr>
          </a:p>
          <a:p>
            <a:pPr marL="0" indent="0">
              <a:lnSpc>
                <a:spcPct val="100000"/>
              </a:lnSpc>
              <a:buNone/>
            </a:pPr>
            <a:endParaRPr lang="en-US" sz="1800" dirty="0">
              <a:solidFill>
                <a:schemeClr val="accent1"/>
              </a:solidFill>
              <a:latin typeface="Neue Haas Grotesk Text Pro"/>
            </a:endParaRPr>
          </a:p>
        </p:txBody>
      </p:sp>
      <p:sp>
        <p:nvSpPr>
          <p:cNvPr id="6" name="Content Placeholder 2">
            <a:extLst>
              <a:ext uri="{FF2B5EF4-FFF2-40B4-BE49-F238E27FC236}">
                <a16:creationId xmlns:a16="http://schemas.microsoft.com/office/drawing/2014/main" id="{80D5B251-4B90-3E5A-221F-28E667675847}"/>
              </a:ext>
            </a:extLst>
          </p:cNvPr>
          <p:cNvSpPr txBox="1">
            <a:spLocks/>
          </p:cNvSpPr>
          <p:nvPr/>
        </p:nvSpPr>
        <p:spPr>
          <a:xfrm>
            <a:off x="6095999" y="2274349"/>
            <a:ext cx="4954621" cy="5050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u="sng" dirty="0">
                <a:solidFill>
                  <a:srgbClr val="014699"/>
                </a:solidFill>
                <a:latin typeface="Neue Haas Grotesk Text Pro"/>
              </a:rPr>
              <a:t>Value-Based Care Models:</a:t>
            </a:r>
          </a:p>
          <a:p>
            <a:pPr>
              <a:lnSpc>
                <a:spcPct val="100000"/>
              </a:lnSpc>
            </a:pPr>
            <a:r>
              <a:rPr lang="en-US" sz="1800" dirty="0">
                <a:solidFill>
                  <a:srgbClr val="014699"/>
                </a:solidFill>
                <a:latin typeface="Neue Haas Grotesk Text Pro"/>
              </a:rPr>
              <a:t>Reimburses practitioners based on quality of care provided.</a:t>
            </a:r>
            <a:r>
              <a:rPr lang="en-US" sz="1800" baseline="30000" dirty="0">
                <a:solidFill>
                  <a:srgbClr val="014699"/>
                </a:solidFill>
                <a:latin typeface="Neue Haas Grotesk Text Pro"/>
              </a:rPr>
              <a:t>2</a:t>
            </a:r>
          </a:p>
          <a:p>
            <a:pPr>
              <a:lnSpc>
                <a:spcPct val="100000"/>
              </a:lnSpc>
            </a:pPr>
            <a:r>
              <a:rPr lang="en-US" sz="1800" dirty="0">
                <a:solidFill>
                  <a:srgbClr val="014699"/>
                </a:solidFill>
                <a:latin typeface="Neue Haas Grotesk Text Pro"/>
              </a:rPr>
              <a:t>Incentivizes practitioners to increase high quality, coordinated care, and decrease costs of care.</a:t>
            </a:r>
            <a:r>
              <a:rPr lang="en-US" sz="1800" baseline="30000" dirty="0">
                <a:solidFill>
                  <a:srgbClr val="014699"/>
                </a:solidFill>
                <a:latin typeface="Neue Haas Grotesk Text Pro"/>
              </a:rPr>
              <a:t> 2</a:t>
            </a:r>
          </a:p>
          <a:p>
            <a:pPr>
              <a:lnSpc>
                <a:spcPct val="100000"/>
              </a:lnSpc>
            </a:pPr>
            <a:r>
              <a:rPr lang="en-US" sz="1800" dirty="0">
                <a:solidFill>
                  <a:srgbClr val="014699"/>
                </a:solidFill>
                <a:latin typeface="Neue Haas Grotesk Text Pro"/>
              </a:rPr>
              <a:t>Holds practitioners accountable for the care they provide.</a:t>
            </a:r>
            <a:endParaRPr lang="en-US" sz="1800" baseline="30000" dirty="0">
              <a:solidFill>
                <a:srgbClr val="014699"/>
              </a:solidFill>
              <a:latin typeface="Neue Haas Grotesk Text Pro"/>
            </a:endParaRPr>
          </a:p>
          <a:p>
            <a:pPr marL="0" indent="0">
              <a:lnSpc>
                <a:spcPct val="100000"/>
              </a:lnSpc>
              <a:buFont typeface="Arial" panose="020B0604020202020204" pitchFamily="34" charset="0"/>
              <a:buNone/>
            </a:pPr>
            <a:endParaRPr lang="en-US" sz="1800" b="1" u="sng" dirty="0">
              <a:solidFill>
                <a:schemeClr val="accent1"/>
              </a:solidFill>
              <a:latin typeface="Neue Haas Grotesk Text Pro"/>
            </a:endParaRPr>
          </a:p>
          <a:p>
            <a:pPr>
              <a:lnSpc>
                <a:spcPct val="100000"/>
              </a:lnSpc>
            </a:pPr>
            <a:endParaRPr lang="en-US" sz="1800" dirty="0">
              <a:solidFill>
                <a:srgbClr val="014699"/>
              </a:solidFill>
              <a:latin typeface="Neue Haas Grotesk Text Pro"/>
            </a:endParaRPr>
          </a:p>
          <a:p>
            <a:pPr marL="0" indent="0">
              <a:lnSpc>
                <a:spcPct val="100000"/>
              </a:lnSpc>
              <a:buFont typeface="Arial" panose="020B0604020202020204" pitchFamily="34" charset="0"/>
              <a:buNone/>
            </a:pPr>
            <a:endParaRPr lang="en-US" sz="1800" dirty="0">
              <a:solidFill>
                <a:schemeClr val="accent1"/>
              </a:solidFill>
              <a:latin typeface="Neue Haas Grotesk Text Pro"/>
            </a:endParaRPr>
          </a:p>
        </p:txBody>
      </p:sp>
      <p:sp>
        <p:nvSpPr>
          <p:cNvPr id="8" name="TextBox 7">
            <a:extLst>
              <a:ext uri="{FF2B5EF4-FFF2-40B4-BE49-F238E27FC236}">
                <a16:creationId xmlns:a16="http://schemas.microsoft.com/office/drawing/2014/main" id="{7B394FB2-9FF1-2574-D680-B22CAFE638AA}"/>
              </a:ext>
            </a:extLst>
          </p:cNvPr>
          <p:cNvSpPr txBox="1"/>
          <p:nvPr/>
        </p:nvSpPr>
        <p:spPr>
          <a:xfrm>
            <a:off x="6276585" y="6289376"/>
            <a:ext cx="6909881" cy="507831"/>
          </a:xfrm>
          <a:prstGeom prst="rect">
            <a:avLst/>
          </a:prstGeom>
          <a:noFill/>
        </p:spPr>
        <p:txBody>
          <a:bodyPr wrap="square" rtlCol="0">
            <a:spAutoFit/>
          </a:bodyPr>
          <a:lstStyle/>
          <a:p>
            <a:pPr marL="228600" indent="-228600">
              <a:buAutoNum type="arabicPeriod"/>
            </a:pPr>
            <a:r>
              <a:rPr lang="en-US" sz="900" b="0" i="0" dirty="0">
                <a:solidFill>
                  <a:schemeClr val="accent1"/>
                </a:solidFill>
                <a:effectLst/>
                <a:latin typeface="+mj-lt"/>
              </a:rPr>
              <a:t>CMS. (2025). </a:t>
            </a:r>
            <a:r>
              <a:rPr lang="en-US" sz="900" b="0" i="1" dirty="0">
                <a:solidFill>
                  <a:schemeClr val="accent1"/>
                </a:solidFill>
                <a:effectLst/>
                <a:latin typeface="+mj-lt"/>
              </a:rPr>
              <a:t>Bundled Payments | CMS</a:t>
            </a:r>
            <a:r>
              <a:rPr lang="en-US" sz="900" b="0" i="0" dirty="0">
                <a:solidFill>
                  <a:schemeClr val="accent1"/>
                </a:solidFill>
                <a:effectLst/>
                <a:latin typeface="+mj-lt"/>
              </a:rPr>
              <a:t>. Available </a:t>
            </a:r>
            <a:r>
              <a:rPr lang="en-US" sz="900" b="0" i="0" dirty="0">
                <a:solidFill>
                  <a:srgbClr val="59B5FF"/>
                </a:solidFill>
                <a:effectLst/>
                <a:latin typeface="+mj-lt"/>
                <a:hlinkClick r:id="rId5">
                  <a:extLst>
                    <a:ext uri="{A12FA001-AC4F-418D-AE19-62706E023703}">
                      <ahyp:hlinkClr xmlns:ahyp="http://schemas.microsoft.com/office/drawing/2018/hyperlinkcolor" val="tx"/>
                    </a:ext>
                  </a:extLst>
                </a:hlinkClick>
              </a:rPr>
              <a:t>here</a:t>
            </a:r>
            <a:endParaRPr lang="en-US" sz="900" b="0" i="0" dirty="0">
              <a:solidFill>
                <a:srgbClr val="59B5FF"/>
              </a:solidFill>
              <a:effectLst/>
              <a:latin typeface="+mj-lt"/>
            </a:endParaRPr>
          </a:p>
          <a:p>
            <a:pPr marL="228600" indent="-228600">
              <a:buAutoNum type="arabicPeriod"/>
            </a:pPr>
            <a:r>
              <a:rPr lang="en-US" sz="900" b="0" i="0" dirty="0">
                <a:solidFill>
                  <a:schemeClr val="accent1"/>
                </a:solidFill>
                <a:effectLst/>
                <a:latin typeface="+mj-lt"/>
              </a:rPr>
              <a:t>Centers for Medicare &amp; Medicaid Services. (2023). </a:t>
            </a:r>
            <a:r>
              <a:rPr lang="en-US" sz="900" b="0" i="1" dirty="0">
                <a:solidFill>
                  <a:schemeClr val="accent1"/>
                </a:solidFill>
                <a:effectLst/>
                <a:latin typeface="+mj-lt"/>
              </a:rPr>
              <a:t>CMS’ Value-Based Programs | CMS</a:t>
            </a:r>
            <a:r>
              <a:rPr lang="en-US" sz="900" b="0" i="0" dirty="0">
                <a:solidFill>
                  <a:schemeClr val="accent1"/>
                </a:solidFill>
                <a:effectLst/>
                <a:latin typeface="+mj-lt"/>
              </a:rPr>
              <a:t>. Available </a:t>
            </a:r>
            <a:r>
              <a:rPr lang="en-US" sz="900" b="0" i="0" dirty="0">
                <a:solidFill>
                  <a:srgbClr val="59B5FF"/>
                </a:solidFill>
                <a:effectLst/>
                <a:latin typeface="+mj-lt"/>
                <a:hlinkClick r:id="rId6">
                  <a:extLst>
                    <a:ext uri="{A12FA001-AC4F-418D-AE19-62706E023703}">
                      <ahyp:hlinkClr xmlns:ahyp="http://schemas.microsoft.com/office/drawing/2018/hyperlinkcolor" val="tx"/>
                    </a:ext>
                  </a:extLst>
                </a:hlinkClick>
              </a:rPr>
              <a:t>here</a:t>
            </a:r>
            <a:endParaRPr lang="en-US" sz="900" b="0" i="0" dirty="0">
              <a:solidFill>
                <a:srgbClr val="59B5FF"/>
              </a:solidFill>
              <a:effectLst/>
              <a:latin typeface="+mj-lt"/>
            </a:endParaRPr>
          </a:p>
          <a:p>
            <a:pPr marL="228600" indent="-228600">
              <a:buAutoNum type="arabicPeriod"/>
            </a:pPr>
            <a:endParaRPr lang="en-US" sz="900" b="0" i="0" dirty="0">
              <a:solidFill>
                <a:schemeClr val="accent2"/>
              </a:solidFill>
              <a:effectLst/>
              <a:latin typeface="+mj-lt"/>
            </a:endParaRPr>
          </a:p>
        </p:txBody>
      </p:sp>
      <p:pic>
        <p:nvPicPr>
          <p:cNvPr id="14" name="Audio 13">
            <a:hlinkClick r:id="" action="ppaction://media"/>
            <a:extLst>
              <a:ext uri="{FF2B5EF4-FFF2-40B4-BE49-F238E27FC236}">
                <a16:creationId xmlns:a16="http://schemas.microsoft.com/office/drawing/2014/main" id="{1BAA9DAC-97C8-490C-720F-81C66F061113}"/>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225935"/>
            <a:ext cx="2057400" cy="2057400"/>
          </a:xfrm>
          <a:prstGeom prst="ellipse">
            <a:avLst/>
          </a:prstGeom>
        </p:spPr>
      </p:pic>
    </p:spTree>
    <p:extLst>
      <p:ext uri="{BB962C8B-B14F-4D97-AF65-F5344CB8AC3E}">
        <p14:creationId xmlns:p14="http://schemas.microsoft.com/office/powerpoint/2010/main" val="2915150501"/>
      </p:ext>
    </p:extLst>
  </p:cSld>
  <p:clrMapOvr>
    <a:masterClrMapping/>
  </p:clrMapOvr>
  <mc:AlternateContent xmlns:mc="http://schemas.openxmlformats.org/markup-compatibility/2006" xmlns:p14="http://schemas.microsoft.com/office/powerpoint/2010/main">
    <mc:Choice Requires="p14">
      <p:transition spd="slow" p14:dur="2000" advTm="55619"/>
    </mc:Choice>
    <mc:Fallback xmlns="">
      <p:transition spd="slow" advTm="55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EEBA-2AC3-29B3-682F-549B3D91E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AB195-6A85-FA67-A982-CBB32A8CBA00}"/>
              </a:ext>
            </a:extLst>
          </p:cNvPr>
          <p:cNvSpPr>
            <a:spLocks noGrp="1"/>
          </p:cNvSpPr>
          <p:nvPr>
            <p:ph type="title"/>
          </p:nvPr>
        </p:nvSpPr>
        <p:spPr>
          <a:xfrm>
            <a:off x="532437" y="330743"/>
            <a:ext cx="10515600" cy="1325563"/>
          </a:xfrm>
        </p:spPr>
        <p:txBody>
          <a:bodyPr/>
          <a:lstStyle/>
          <a:p>
            <a:r>
              <a:rPr lang="en-US" b="1" dirty="0">
                <a:solidFill>
                  <a:srgbClr val="014699"/>
                </a:solidFill>
                <a:latin typeface="Neue Haas Grotesk Text Pro"/>
                <a:cs typeface="Times New Roman"/>
              </a:rPr>
              <a:t>Moving Healthcare to VBC</a:t>
            </a:r>
            <a:endParaRPr lang="en-US" b="1" dirty="0">
              <a:solidFill>
                <a:schemeClr val="accent1"/>
              </a:solidFill>
            </a:endParaRPr>
          </a:p>
        </p:txBody>
      </p:sp>
      <p:sp>
        <p:nvSpPr>
          <p:cNvPr id="3" name="Content Placeholder 2">
            <a:extLst>
              <a:ext uri="{FF2B5EF4-FFF2-40B4-BE49-F238E27FC236}">
                <a16:creationId xmlns:a16="http://schemas.microsoft.com/office/drawing/2014/main" id="{59C481AC-6E73-B2EC-D328-BC3A3EB68A03}"/>
              </a:ext>
            </a:extLst>
          </p:cNvPr>
          <p:cNvSpPr>
            <a:spLocks noGrp="1"/>
          </p:cNvSpPr>
          <p:nvPr>
            <p:ph idx="1"/>
          </p:nvPr>
        </p:nvSpPr>
        <p:spPr>
          <a:xfrm>
            <a:off x="532437" y="1593412"/>
            <a:ext cx="10515600" cy="4351338"/>
          </a:xfrm>
        </p:spPr>
        <p:txBody>
          <a:bodyPr>
            <a:normAutofit/>
          </a:bodyPr>
          <a:lstStyle/>
          <a:p>
            <a:pPr marL="0" indent="0">
              <a:lnSpc>
                <a:spcPct val="100000"/>
              </a:lnSpc>
              <a:buNone/>
            </a:pPr>
            <a:r>
              <a:rPr lang="en-US" sz="2000" dirty="0">
                <a:solidFill>
                  <a:srgbClr val="014699"/>
                </a:solidFill>
                <a:latin typeface="Neue Haas Grotesk Text Pro"/>
              </a:rPr>
              <a:t>There are three outcomes that drive better value compared to traditional fee-for-service payment:</a:t>
            </a:r>
            <a:endParaRPr lang="en-US" sz="2000" dirty="0">
              <a:solidFill>
                <a:srgbClr val="000000"/>
              </a:solidFill>
              <a:latin typeface="Neue Haas Grotesk Text Pro"/>
            </a:endParaRPr>
          </a:p>
        </p:txBody>
      </p:sp>
      <p:sp>
        <p:nvSpPr>
          <p:cNvPr id="8" name="Arrow: Up 7">
            <a:extLst>
              <a:ext uri="{FF2B5EF4-FFF2-40B4-BE49-F238E27FC236}">
                <a16:creationId xmlns:a16="http://schemas.microsoft.com/office/drawing/2014/main" id="{7A1E30CE-C98F-ADC0-E200-7BB6FA5ADF96}"/>
              </a:ext>
            </a:extLst>
          </p:cNvPr>
          <p:cNvSpPr/>
          <p:nvPr/>
        </p:nvSpPr>
        <p:spPr>
          <a:xfrm>
            <a:off x="811042" y="3584307"/>
            <a:ext cx="1147864" cy="132556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quals 8">
            <a:extLst>
              <a:ext uri="{FF2B5EF4-FFF2-40B4-BE49-F238E27FC236}">
                <a16:creationId xmlns:a16="http://schemas.microsoft.com/office/drawing/2014/main" id="{9C8FE623-4978-446E-EC50-05874EB166FE}"/>
              </a:ext>
            </a:extLst>
          </p:cNvPr>
          <p:cNvSpPr/>
          <p:nvPr/>
        </p:nvSpPr>
        <p:spPr>
          <a:xfrm>
            <a:off x="2208381" y="3674461"/>
            <a:ext cx="1468875" cy="1235412"/>
          </a:xfrm>
          <a:prstGeom prst="mathEqual">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Equals 9">
            <a:extLst>
              <a:ext uri="{FF2B5EF4-FFF2-40B4-BE49-F238E27FC236}">
                <a16:creationId xmlns:a16="http://schemas.microsoft.com/office/drawing/2014/main" id="{7346BA1E-20CC-5105-6982-8EB0745978A3}"/>
              </a:ext>
            </a:extLst>
          </p:cNvPr>
          <p:cNvSpPr/>
          <p:nvPr/>
        </p:nvSpPr>
        <p:spPr>
          <a:xfrm>
            <a:off x="4603007" y="3674461"/>
            <a:ext cx="1468875" cy="1235412"/>
          </a:xfrm>
          <a:prstGeom prst="mathEqual">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Up 10">
            <a:extLst>
              <a:ext uri="{FF2B5EF4-FFF2-40B4-BE49-F238E27FC236}">
                <a16:creationId xmlns:a16="http://schemas.microsoft.com/office/drawing/2014/main" id="{E680AD2F-6B5E-CDE3-8016-A856E77495BE}"/>
              </a:ext>
            </a:extLst>
          </p:cNvPr>
          <p:cNvSpPr/>
          <p:nvPr/>
        </p:nvSpPr>
        <p:spPr>
          <a:xfrm rot="10800000">
            <a:off x="6337267" y="3674461"/>
            <a:ext cx="1147864" cy="132556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13A48998-7FBD-1265-784C-D0D3FEC501EC}"/>
              </a:ext>
            </a:extLst>
          </p:cNvPr>
          <p:cNvSpPr/>
          <p:nvPr/>
        </p:nvSpPr>
        <p:spPr>
          <a:xfrm>
            <a:off x="8776021" y="3584307"/>
            <a:ext cx="1147864" cy="132556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5E5E63B6-AE33-B1F1-BEE6-0D95800A547E}"/>
              </a:ext>
            </a:extLst>
          </p:cNvPr>
          <p:cNvSpPr/>
          <p:nvPr/>
        </p:nvSpPr>
        <p:spPr>
          <a:xfrm rot="10800000">
            <a:off x="10246824" y="3584307"/>
            <a:ext cx="1147864" cy="1325563"/>
          </a:xfrm>
          <a:prstGeom prst="upArrow">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3DC3719-D068-1C2B-E5C3-A48EEED9B0DF}"/>
              </a:ext>
            </a:extLst>
          </p:cNvPr>
          <p:cNvSpPr/>
          <p:nvPr/>
        </p:nvSpPr>
        <p:spPr>
          <a:xfrm>
            <a:off x="544749" y="3044764"/>
            <a:ext cx="3453319" cy="253891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7FC2F11-4B1F-E342-C658-02FCC2B65CC4}"/>
              </a:ext>
            </a:extLst>
          </p:cNvPr>
          <p:cNvSpPr/>
          <p:nvPr/>
        </p:nvSpPr>
        <p:spPr>
          <a:xfrm>
            <a:off x="4370658" y="3044763"/>
            <a:ext cx="3453319" cy="253891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2A26512-AA42-1D94-13D1-34271B869D9C}"/>
              </a:ext>
            </a:extLst>
          </p:cNvPr>
          <p:cNvSpPr/>
          <p:nvPr/>
        </p:nvSpPr>
        <p:spPr>
          <a:xfrm>
            <a:off x="8197225" y="2977628"/>
            <a:ext cx="3453319" cy="253891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892A6C6-B1C5-6A8F-1410-9BD57FBA9992}"/>
              </a:ext>
            </a:extLst>
          </p:cNvPr>
          <p:cNvSpPr txBox="1"/>
          <p:nvPr/>
        </p:nvSpPr>
        <p:spPr>
          <a:xfrm>
            <a:off x="2587758" y="5055947"/>
            <a:ext cx="710119" cy="369332"/>
          </a:xfrm>
          <a:prstGeom prst="rect">
            <a:avLst/>
          </a:prstGeom>
          <a:noFill/>
        </p:spPr>
        <p:txBody>
          <a:bodyPr wrap="square" rtlCol="0">
            <a:spAutoFit/>
          </a:bodyPr>
          <a:lstStyle/>
          <a:p>
            <a:r>
              <a:rPr lang="en-US" dirty="0">
                <a:solidFill>
                  <a:schemeClr val="accent1"/>
                </a:solidFill>
                <a:latin typeface="+mj-lt"/>
              </a:rPr>
              <a:t>Cost</a:t>
            </a:r>
          </a:p>
        </p:txBody>
      </p:sp>
      <p:sp>
        <p:nvSpPr>
          <p:cNvPr id="18" name="TextBox 17">
            <a:extLst>
              <a:ext uri="{FF2B5EF4-FFF2-40B4-BE49-F238E27FC236}">
                <a16:creationId xmlns:a16="http://schemas.microsoft.com/office/drawing/2014/main" id="{D3C19FA2-BEB8-E486-A86A-FFC7A9FE46F3}"/>
              </a:ext>
            </a:extLst>
          </p:cNvPr>
          <p:cNvSpPr txBox="1"/>
          <p:nvPr/>
        </p:nvSpPr>
        <p:spPr>
          <a:xfrm>
            <a:off x="6556138" y="5059861"/>
            <a:ext cx="710119" cy="369332"/>
          </a:xfrm>
          <a:prstGeom prst="rect">
            <a:avLst/>
          </a:prstGeom>
          <a:noFill/>
        </p:spPr>
        <p:txBody>
          <a:bodyPr wrap="square" rtlCol="0">
            <a:spAutoFit/>
          </a:bodyPr>
          <a:lstStyle/>
          <a:p>
            <a:r>
              <a:rPr lang="en-US" dirty="0">
                <a:solidFill>
                  <a:schemeClr val="accent1"/>
                </a:solidFill>
                <a:latin typeface="+mj-lt"/>
              </a:rPr>
              <a:t>Cost</a:t>
            </a:r>
          </a:p>
        </p:txBody>
      </p:sp>
      <p:sp>
        <p:nvSpPr>
          <p:cNvPr id="19" name="TextBox 18">
            <a:extLst>
              <a:ext uri="{FF2B5EF4-FFF2-40B4-BE49-F238E27FC236}">
                <a16:creationId xmlns:a16="http://schemas.microsoft.com/office/drawing/2014/main" id="{C10CC594-B1D2-026D-1D87-D0393E7F995C}"/>
              </a:ext>
            </a:extLst>
          </p:cNvPr>
          <p:cNvSpPr txBox="1"/>
          <p:nvPr/>
        </p:nvSpPr>
        <p:spPr>
          <a:xfrm>
            <a:off x="10461667" y="5055947"/>
            <a:ext cx="710119" cy="369332"/>
          </a:xfrm>
          <a:prstGeom prst="rect">
            <a:avLst/>
          </a:prstGeom>
          <a:noFill/>
        </p:spPr>
        <p:txBody>
          <a:bodyPr wrap="square" rtlCol="0">
            <a:spAutoFit/>
          </a:bodyPr>
          <a:lstStyle/>
          <a:p>
            <a:r>
              <a:rPr lang="en-US" dirty="0">
                <a:solidFill>
                  <a:schemeClr val="accent1"/>
                </a:solidFill>
                <a:latin typeface="+mj-lt"/>
              </a:rPr>
              <a:t>Cost</a:t>
            </a:r>
          </a:p>
        </p:txBody>
      </p:sp>
      <p:sp>
        <p:nvSpPr>
          <p:cNvPr id="20" name="TextBox 19">
            <a:extLst>
              <a:ext uri="{FF2B5EF4-FFF2-40B4-BE49-F238E27FC236}">
                <a16:creationId xmlns:a16="http://schemas.microsoft.com/office/drawing/2014/main" id="{D4079701-809A-3A72-5F44-73DB567E01BF}"/>
              </a:ext>
            </a:extLst>
          </p:cNvPr>
          <p:cNvSpPr txBox="1"/>
          <p:nvPr/>
        </p:nvSpPr>
        <p:spPr>
          <a:xfrm>
            <a:off x="887443" y="5055947"/>
            <a:ext cx="1000124" cy="369332"/>
          </a:xfrm>
          <a:prstGeom prst="rect">
            <a:avLst/>
          </a:prstGeom>
          <a:noFill/>
        </p:spPr>
        <p:txBody>
          <a:bodyPr wrap="square" rtlCol="0">
            <a:spAutoFit/>
          </a:bodyPr>
          <a:lstStyle/>
          <a:p>
            <a:r>
              <a:rPr lang="en-US" dirty="0">
                <a:solidFill>
                  <a:schemeClr val="accent1"/>
                </a:solidFill>
                <a:latin typeface="+mj-lt"/>
              </a:rPr>
              <a:t>Quality</a:t>
            </a:r>
          </a:p>
        </p:txBody>
      </p:sp>
      <p:sp>
        <p:nvSpPr>
          <p:cNvPr id="21" name="TextBox 20">
            <a:extLst>
              <a:ext uri="{FF2B5EF4-FFF2-40B4-BE49-F238E27FC236}">
                <a16:creationId xmlns:a16="http://schemas.microsoft.com/office/drawing/2014/main" id="{30416970-5422-591D-C24C-E09B195FC12D}"/>
              </a:ext>
            </a:extLst>
          </p:cNvPr>
          <p:cNvSpPr txBox="1"/>
          <p:nvPr/>
        </p:nvSpPr>
        <p:spPr>
          <a:xfrm>
            <a:off x="4837382" y="5055947"/>
            <a:ext cx="1000124" cy="369332"/>
          </a:xfrm>
          <a:prstGeom prst="rect">
            <a:avLst/>
          </a:prstGeom>
          <a:noFill/>
        </p:spPr>
        <p:txBody>
          <a:bodyPr wrap="square" rtlCol="0">
            <a:spAutoFit/>
          </a:bodyPr>
          <a:lstStyle/>
          <a:p>
            <a:r>
              <a:rPr lang="en-US" dirty="0">
                <a:solidFill>
                  <a:schemeClr val="accent1"/>
                </a:solidFill>
                <a:latin typeface="+mj-lt"/>
              </a:rPr>
              <a:t>Quality</a:t>
            </a:r>
          </a:p>
        </p:txBody>
      </p:sp>
      <p:sp>
        <p:nvSpPr>
          <p:cNvPr id="22" name="TextBox 21">
            <a:extLst>
              <a:ext uri="{FF2B5EF4-FFF2-40B4-BE49-F238E27FC236}">
                <a16:creationId xmlns:a16="http://schemas.microsoft.com/office/drawing/2014/main" id="{FC4579E7-0A3A-C1E9-E3CC-AFCFCC572C23}"/>
              </a:ext>
            </a:extLst>
          </p:cNvPr>
          <p:cNvSpPr txBox="1"/>
          <p:nvPr/>
        </p:nvSpPr>
        <p:spPr>
          <a:xfrm>
            <a:off x="8858708" y="5055947"/>
            <a:ext cx="1000124" cy="369332"/>
          </a:xfrm>
          <a:prstGeom prst="rect">
            <a:avLst/>
          </a:prstGeom>
          <a:noFill/>
        </p:spPr>
        <p:txBody>
          <a:bodyPr wrap="square" rtlCol="0">
            <a:spAutoFit/>
          </a:bodyPr>
          <a:lstStyle/>
          <a:p>
            <a:r>
              <a:rPr lang="en-US" dirty="0">
                <a:solidFill>
                  <a:schemeClr val="accent1"/>
                </a:solidFill>
                <a:latin typeface="+mj-lt"/>
              </a:rPr>
              <a:t>Quality</a:t>
            </a:r>
          </a:p>
        </p:txBody>
      </p:sp>
      <p:sp>
        <p:nvSpPr>
          <p:cNvPr id="23" name="TextBox 22">
            <a:extLst>
              <a:ext uri="{FF2B5EF4-FFF2-40B4-BE49-F238E27FC236}">
                <a16:creationId xmlns:a16="http://schemas.microsoft.com/office/drawing/2014/main" id="{B4A15F73-51B2-C090-6237-D512EA3ACE78}"/>
              </a:ext>
            </a:extLst>
          </p:cNvPr>
          <p:cNvSpPr txBox="1"/>
          <p:nvPr/>
        </p:nvSpPr>
        <p:spPr>
          <a:xfrm>
            <a:off x="490282" y="2690820"/>
            <a:ext cx="627789" cy="707886"/>
          </a:xfrm>
          <a:prstGeom prst="rect">
            <a:avLst/>
          </a:prstGeom>
          <a:solidFill>
            <a:schemeClr val="bg1"/>
          </a:solidFill>
        </p:spPr>
        <p:txBody>
          <a:bodyPr wrap="square" rtlCol="0">
            <a:spAutoFit/>
          </a:bodyPr>
          <a:lstStyle/>
          <a:p>
            <a:r>
              <a:rPr lang="en-US" sz="4000" dirty="0">
                <a:solidFill>
                  <a:schemeClr val="accent1"/>
                </a:solidFill>
                <a:latin typeface="+mj-lt"/>
              </a:rPr>
              <a:t>1.</a:t>
            </a:r>
          </a:p>
        </p:txBody>
      </p:sp>
      <p:sp>
        <p:nvSpPr>
          <p:cNvPr id="24" name="TextBox 23">
            <a:extLst>
              <a:ext uri="{FF2B5EF4-FFF2-40B4-BE49-F238E27FC236}">
                <a16:creationId xmlns:a16="http://schemas.microsoft.com/office/drawing/2014/main" id="{5E99B013-52B5-D32B-15A0-6071B9A60FAA}"/>
              </a:ext>
            </a:extLst>
          </p:cNvPr>
          <p:cNvSpPr txBox="1"/>
          <p:nvPr/>
        </p:nvSpPr>
        <p:spPr>
          <a:xfrm>
            <a:off x="4231784" y="2690820"/>
            <a:ext cx="627789" cy="707886"/>
          </a:xfrm>
          <a:prstGeom prst="rect">
            <a:avLst/>
          </a:prstGeom>
          <a:solidFill>
            <a:schemeClr val="bg1"/>
          </a:solidFill>
        </p:spPr>
        <p:txBody>
          <a:bodyPr wrap="square" rtlCol="0">
            <a:spAutoFit/>
          </a:bodyPr>
          <a:lstStyle/>
          <a:p>
            <a:r>
              <a:rPr lang="en-US" sz="4000" dirty="0">
                <a:solidFill>
                  <a:schemeClr val="accent1"/>
                </a:solidFill>
                <a:latin typeface="+mj-lt"/>
              </a:rPr>
              <a:t>2.</a:t>
            </a:r>
          </a:p>
        </p:txBody>
      </p:sp>
      <p:sp>
        <p:nvSpPr>
          <p:cNvPr id="25" name="TextBox 24">
            <a:extLst>
              <a:ext uri="{FF2B5EF4-FFF2-40B4-BE49-F238E27FC236}">
                <a16:creationId xmlns:a16="http://schemas.microsoft.com/office/drawing/2014/main" id="{F73AD122-31BD-0DD9-7EFA-DE4CEDE92911}"/>
              </a:ext>
            </a:extLst>
          </p:cNvPr>
          <p:cNvSpPr txBox="1"/>
          <p:nvPr/>
        </p:nvSpPr>
        <p:spPr>
          <a:xfrm>
            <a:off x="8103849" y="2690820"/>
            <a:ext cx="627789" cy="707886"/>
          </a:xfrm>
          <a:prstGeom prst="rect">
            <a:avLst/>
          </a:prstGeom>
          <a:solidFill>
            <a:schemeClr val="bg1"/>
          </a:solidFill>
        </p:spPr>
        <p:txBody>
          <a:bodyPr wrap="square" rtlCol="0">
            <a:spAutoFit/>
          </a:bodyPr>
          <a:lstStyle/>
          <a:p>
            <a:r>
              <a:rPr lang="en-US" sz="4000" dirty="0">
                <a:solidFill>
                  <a:schemeClr val="accent1"/>
                </a:solidFill>
                <a:latin typeface="+mj-lt"/>
              </a:rPr>
              <a:t>3.</a:t>
            </a:r>
          </a:p>
        </p:txBody>
      </p:sp>
      <p:sp>
        <p:nvSpPr>
          <p:cNvPr id="26" name="Star: 12 Points 25">
            <a:extLst>
              <a:ext uri="{FF2B5EF4-FFF2-40B4-BE49-F238E27FC236}">
                <a16:creationId xmlns:a16="http://schemas.microsoft.com/office/drawing/2014/main" id="{899518ED-756D-D929-2400-D486FFA1F8EF}"/>
              </a:ext>
            </a:extLst>
          </p:cNvPr>
          <p:cNvSpPr/>
          <p:nvPr/>
        </p:nvSpPr>
        <p:spPr>
          <a:xfrm>
            <a:off x="9524252" y="2382583"/>
            <a:ext cx="2451662" cy="1055647"/>
          </a:xfrm>
          <a:prstGeom prst="star12">
            <a:avLst/>
          </a:prstGeom>
          <a:solidFill>
            <a:srgbClr val="59B5FF"/>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j-lt"/>
              </a:rPr>
              <a:t>Best Case</a:t>
            </a:r>
          </a:p>
        </p:txBody>
      </p:sp>
      <p:pic>
        <p:nvPicPr>
          <p:cNvPr id="30" name="Audio 29">
            <a:hlinkClick r:id="" action="ppaction://media"/>
            <a:extLst>
              <a:ext uri="{FF2B5EF4-FFF2-40B4-BE49-F238E27FC236}">
                <a16:creationId xmlns:a16="http://schemas.microsoft.com/office/drawing/2014/main" id="{337877E0-FA53-520C-BB1C-C9286C30799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95359907"/>
      </p:ext>
    </p:extLst>
  </p:cSld>
  <p:clrMapOvr>
    <a:masterClrMapping/>
  </p:clrMapOvr>
  <mc:AlternateContent xmlns:mc="http://schemas.openxmlformats.org/markup-compatibility/2006" xmlns:p14="http://schemas.microsoft.com/office/powerpoint/2010/main">
    <mc:Choice Requires="p14">
      <p:transition spd="slow" p14:dur="2000" advTm="28765"/>
    </mc:Choice>
    <mc:Fallback xmlns="">
      <p:transition spd="slow" advTm="287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dirty="0">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711391"/>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6" name="Audio 5">
            <a:hlinkClick r:id="" action="ppaction://media"/>
            <a:extLst>
              <a:ext uri="{FF2B5EF4-FFF2-40B4-BE49-F238E27FC236}">
                <a16:creationId xmlns:a16="http://schemas.microsoft.com/office/drawing/2014/main" id="{6E7AB3C6-EA06-1567-2E26-29842033D57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5864"/>
    </mc:Choice>
    <mc:Fallback xmlns="">
      <p:transition spd="slow" advTm="15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13DA56-B9FB-4994-BC39-8985D03A2949}"/>
</file>

<file path=customXml/itemProps2.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3.xml><?xml version="1.0" encoding="utf-8"?>
<ds:datastoreItem xmlns:ds="http://schemas.openxmlformats.org/officeDocument/2006/customXml" ds:itemID="{922D1F66-0DF9-4229-B6BC-C6BF587FA902}">
  <ds:schemaRefs>
    <ds:schemaRef ds:uri="http://schemas.microsoft.com/office/2006/metadata/properties"/>
    <ds:schemaRef ds:uri="http://schemas.microsoft.com/office/infopath/2007/PartnerControls"/>
    <ds:schemaRef ds:uri="http://schemas.microsoft.com/sharepoint/v3"/>
    <ds:schemaRef ds:uri="590118b5-ea22-46dd-8d6a-d7e95b39fd7c"/>
    <ds:schemaRef ds:uri="17f89e47-7d88-44b8-b02f-f9ffd650f5ad"/>
  </ds:schemaRefs>
</ds:datastoreItem>
</file>

<file path=docProps/app.xml><?xml version="1.0" encoding="utf-8"?>
<Properties xmlns="http://schemas.openxmlformats.org/officeDocument/2006/extended-properties" xmlns:vt="http://schemas.openxmlformats.org/officeDocument/2006/docPropsVTypes">
  <TotalTime>506</TotalTime>
  <Words>651</Words>
  <Application>Microsoft Office PowerPoint</Application>
  <PresentationFormat>Widescreen</PresentationFormat>
  <Paragraphs>48</Paragraphs>
  <Slides>5</Slides>
  <Notes>5</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Arial</vt:lpstr>
      <vt:lpstr>Calibri</vt:lpstr>
      <vt:lpstr>Neue Haas Grotesk Text Pro</vt:lpstr>
      <vt:lpstr>Times New Roman</vt:lpstr>
      <vt:lpstr>Office Theme</vt:lpstr>
      <vt:lpstr>Value-Based Care</vt:lpstr>
      <vt:lpstr>What is Value-Based Care?</vt:lpstr>
      <vt:lpstr>Fee-for-Service vs. Value-Based  Care Payment Models</vt:lpstr>
      <vt:lpstr>Moving Healthcare to VBC</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36</cp:revision>
  <dcterms:created xsi:type="dcterms:W3CDTF">2025-02-11T17:20:35Z</dcterms:created>
  <dcterms:modified xsi:type="dcterms:W3CDTF">2025-07-16T13:11:18Z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