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56" r:id="rId5"/>
    <p:sldId id="257" r:id="rId6"/>
    <p:sldId id="258"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2948B-1B60-9FD6-4868-0D8B4E8D5F06}" v="219" dt="2025-02-24T15:17:19.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484" autoAdjust="0"/>
  </p:normalViewPr>
  <p:slideViewPr>
    <p:cSldViewPr snapToGrid="0">
      <p:cViewPr varScale="1">
        <p:scale>
          <a:sx n="69" d="100"/>
          <a:sy n="69" d="100"/>
        </p:scale>
        <p:origin x="123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FF30E-99D0-492C-B47E-88F417485251}" type="doc">
      <dgm:prSet loTypeId="urn:microsoft.com/office/officeart/2008/layout/VerticalCurvedList" loCatId="list" qsTypeId="urn:microsoft.com/office/officeart/2005/8/quickstyle/simple5" qsCatId="simple" csTypeId="urn:microsoft.com/office/officeart/2005/8/colors/accent0_1" csCatId="mainScheme" phldr="1"/>
      <dgm:spPr/>
    </dgm:pt>
    <dgm:pt modelId="{A2B83929-32F9-4BC2-8393-08859897DFDF}">
      <dgm:prSet phldrT="[Text]" custT="1"/>
      <dgm:spPr/>
      <dgm:t>
        <a:bodyPr/>
        <a:lstStyle/>
        <a:p>
          <a:pPr rtl="0"/>
          <a:r>
            <a:rPr lang="en-US" sz="1800" b="1" i="0" dirty="0">
              <a:solidFill>
                <a:schemeClr val="accent1"/>
              </a:solidFill>
              <a:latin typeface="+mj-lt"/>
            </a:rPr>
            <a:t>Increase Financial Accountability:</a:t>
          </a:r>
          <a:r>
            <a:rPr lang="en-US" sz="1800" b="0" i="0" dirty="0">
              <a:solidFill>
                <a:schemeClr val="accent1"/>
              </a:solidFill>
              <a:latin typeface="+mj-lt"/>
            </a:rPr>
            <a:t> </a:t>
          </a:r>
          <a:r>
            <a:rPr lang="en-US" sz="1600" b="0" i="0" dirty="0">
              <a:solidFill>
                <a:schemeClr val="accent1"/>
              </a:solidFill>
              <a:latin typeface="+mj-lt"/>
            </a:rPr>
            <a:t>Hold practitioners accountable for improving quality of care and reducing healthcare spending on Episodes of care.​</a:t>
          </a:r>
          <a:endParaRPr lang="en-US" sz="1600" b="0" i="0" u="sng" dirty="0">
            <a:solidFill>
              <a:schemeClr val="accent1"/>
            </a:solidFill>
            <a:latin typeface="+mj-lt"/>
            <a:cs typeface="Times New Roman" panose="02020603050405020304" pitchFamily="18" charset="0"/>
          </a:endParaRPr>
        </a:p>
      </dgm:t>
    </dgm:pt>
    <dgm:pt modelId="{C1123BB3-1C29-479C-8F37-A272A6CCB162}" type="parTrans" cxnId="{F76EA805-646B-403B-AFDB-33331C586F6E}">
      <dgm:prSet/>
      <dgm:spPr/>
      <dgm:t>
        <a:bodyPr/>
        <a:lstStyle/>
        <a:p>
          <a:endParaRPr lang="en-US"/>
        </a:p>
      </dgm:t>
    </dgm:pt>
    <dgm:pt modelId="{C5EF75DB-7A23-4316-9DBC-1F4EE445D5CE}" type="sibTrans" cxnId="{F76EA805-646B-403B-AFDB-33331C586F6E}">
      <dgm:prSet/>
      <dgm:spPr/>
      <dgm:t>
        <a:bodyPr/>
        <a:lstStyle/>
        <a:p>
          <a:endParaRPr lang="en-US"/>
        </a:p>
      </dgm:t>
    </dgm:pt>
    <dgm:pt modelId="{E4E1B0DF-CFA1-4CD4-916C-5504407E7054}">
      <dgm:prSet phldrT="[Text]" custT="1"/>
      <dgm:spPr/>
      <dgm:t>
        <a:bodyPr/>
        <a:lstStyle/>
        <a:p>
          <a:r>
            <a:rPr lang="en-US" sz="1800" b="1" i="0" dirty="0">
              <a:solidFill>
                <a:schemeClr val="accent1"/>
              </a:solidFill>
              <a:latin typeface="+mj-lt"/>
            </a:rPr>
            <a:t>Clinical Data </a:t>
          </a:r>
          <a:r>
            <a:rPr lang="en-US" sz="1600" b="1" i="0" dirty="0">
              <a:solidFill>
                <a:schemeClr val="accent1"/>
              </a:solidFill>
              <a:latin typeface="+mj-lt"/>
            </a:rPr>
            <a:t>Analysis and Feedback: </a:t>
          </a:r>
          <a:r>
            <a:rPr lang="en-US" sz="1600" b="0" i="0" dirty="0">
              <a:solidFill>
                <a:schemeClr val="accent1"/>
              </a:solidFill>
              <a:latin typeface="+mj-lt"/>
            </a:rPr>
            <a:t>Eliminate unnecessary or low-value care, shifting care to lower-cost settings when clinically appropriate, increasing care coordination, and fostering quality improvement.</a:t>
          </a:r>
          <a:endParaRPr lang="en-US" sz="1600" b="0" dirty="0">
            <a:solidFill>
              <a:schemeClr val="accent1"/>
            </a:solidFill>
            <a:latin typeface="+mj-lt"/>
          </a:endParaRPr>
        </a:p>
      </dgm:t>
    </dgm:pt>
    <dgm:pt modelId="{90288F19-D9C0-4FB1-A7C7-B97D7A92840B}" type="parTrans" cxnId="{293D8798-8A99-4338-8730-35856E51B2D8}">
      <dgm:prSet/>
      <dgm:spPr/>
      <dgm:t>
        <a:bodyPr/>
        <a:lstStyle/>
        <a:p>
          <a:endParaRPr lang="en-US"/>
        </a:p>
      </dgm:t>
    </dgm:pt>
    <dgm:pt modelId="{341B2264-E4EC-4EB1-B504-79AA38505380}" type="sibTrans" cxnId="{293D8798-8A99-4338-8730-35856E51B2D8}">
      <dgm:prSet/>
      <dgm:spPr/>
      <dgm:t>
        <a:bodyPr/>
        <a:lstStyle/>
        <a:p>
          <a:endParaRPr lang="en-US"/>
        </a:p>
      </dgm:t>
    </dgm:pt>
    <dgm:pt modelId="{4FF74929-F684-4399-8A06-DA4493B56F5A}">
      <dgm:prSet phldrT="[Text]" custT="1"/>
      <dgm:spPr/>
      <dgm:t>
        <a:bodyPr/>
        <a:lstStyle/>
        <a:p>
          <a:r>
            <a:rPr lang="en-US" sz="1800" b="1" i="0" dirty="0">
              <a:solidFill>
                <a:schemeClr val="accent1"/>
              </a:solidFill>
              <a:latin typeface="+mj-lt"/>
            </a:rPr>
            <a:t>Practitioner Engagement: </a:t>
          </a:r>
          <a:r>
            <a:rPr lang="en-US" sz="1600" b="0" i="0" dirty="0">
              <a:solidFill>
                <a:schemeClr val="accent1"/>
              </a:solidFill>
              <a:latin typeface="+mj-lt"/>
            </a:rPr>
            <a:t>Promote practitioner-led, value-based care reimbursement to drive innovation and deployment of new evidence-based knowledge.</a:t>
          </a:r>
          <a:endParaRPr lang="en-US" sz="1400" b="0" dirty="0">
            <a:solidFill>
              <a:schemeClr val="accent1"/>
            </a:solidFill>
            <a:latin typeface="+mj-lt"/>
          </a:endParaRPr>
        </a:p>
      </dgm:t>
    </dgm:pt>
    <dgm:pt modelId="{5C4CB85F-CF98-4B8B-86C9-1CDE457D9DCB}" type="parTrans" cxnId="{313CFAAA-A6D1-4849-AB64-203E93F4B604}">
      <dgm:prSet/>
      <dgm:spPr/>
      <dgm:t>
        <a:bodyPr/>
        <a:lstStyle/>
        <a:p>
          <a:endParaRPr lang="en-US"/>
        </a:p>
      </dgm:t>
    </dgm:pt>
    <dgm:pt modelId="{CF7F0FFC-8B19-47F1-A454-68DC2A952B27}" type="sibTrans" cxnId="{313CFAAA-A6D1-4849-AB64-203E93F4B604}">
      <dgm:prSet/>
      <dgm:spPr/>
      <dgm:t>
        <a:bodyPr/>
        <a:lstStyle/>
        <a:p>
          <a:endParaRPr lang="en-US"/>
        </a:p>
      </dgm:t>
    </dgm:pt>
    <dgm:pt modelId="{33B0D8DF-E3A7-41A7-80B8-DB8DFBA86745}">
      <dgm:prSet phldrT="[Text]" custT="1"/>
      <dgm:spPr/>
      <dgm:t>
        <a:bodyPr/>
        <a:lstStyle/>
        <a:p>
          <a:r>
            <a:rPr lang="en-US" sz="1800" b="1" i="0" dirty="0">
              <a:solidFill>
                <a:schemeClr val="accent1"/>
              </a:solidFill>
              <a:latin typeface="+mj-lt"/>
            </a:rPr>
            <a:t>Patient and Caregiver Engagement: </a:t>
          </a:r>
          <a:r>
            <a:rPr lang="en-US" sz="1600" b="0" i="0" dirty="0">
              <a:solidFill>
                <a:schemeClr val="accent1"/>
              </a:solidFill>
              <a:latin typeface="+mj-lt"/>
            </a:rPr>
            <a:t>Improve health outcomes and lower costs through patient education and ongoing communication during Episodes of care.​</a:t>
          </a:r>
          <a:endParaRPr lang="en-US" sz="1600" b="0" dirty="0">
            <a:solidFill>
              <a:schemeClr val="accent1"/>
            </a:solidFill>
            <a:latin typeface="+mj-lt"/>
          </a:endParaRPr>
        </a:p>
      </dgm:t>
    </dgm:pt>
    <dgm:pt modelId="{7882A675-12FD-4693-9F6C-4DE048B360A1}" type="parTrans" cxnId="{02F93E74-CAF5-432C-9428-D7BED51D8D15}">
      <dgm:prSet/>
      <dgm:spPr/>
      <dgm:t>
        <a:bodyPr/>
        <a:lstStyle/>
        <a:p>
          <a:endParaRPr lang="en-US"/>
        </a:p>
      </dgm:t>
    </dgm:pt>
    <dgm:pt modelId="{3BC31FF6-A181-4CA0-85C5-E807DD7BC171}" type="sibTrans" cxnId="{02F93E74-CAF5-432C-9428-D7BED51D8D15}">
      <dgm:prSet/>
      <dgm:spPr/>
      <dgm:t>
        <a:bodyPr/>
        <a:lstStyle/>
        <a:p>
          <a:endParaRPr lang="en-US"/>
        </a:p>
      </dgm:t>
    </dgm:pt>
    <dgm:pt modelId="{5264A854-F826-4F84-8F1C-A6404EC101E7}">
      <dgm:prSet phldrT="[Text]" custT="1"/>
      <dgm:spPr/>
      <dgm:t>
        <a:bodyPr/>
        <a:lstStyle/>
        <a:p>
          <a:r>
            <a:rPr lang="en-US" sz="1800" b="1" i="0" dirty="0">
              <a:solidFill>
                <a:schemeClr val="accent1"/>
              </a:solidFill>
              <a:latin typeface="+mj-lt"/>
            </a:rPr>
            <a:t>Care Redesign: </a:t>
          </a:r>
          <a:r>
            <a:rPr lang="en-US" sz="1600" b="0" i="0" dirty="0">
              <a:solidFill>
                <a:schemeClr val="accent1"/>
              </a:solidFill>
              <a:latin typeface="+mj-lt"/>
            </a:rPr>
            <a:t>Help practitioners align with value-based payment models and Maryland hospital Global Budget Revenues (GBRs).​</a:t>
          </a:r>
          <a:endParaRPr lang="en-US" sz="1400" b="0" dirty="0">
            <a:solidFill>
              <a:schemeClr val="accent1"/>
            </a:solidFill>
            <a:latin typeface="+mj-lt"/>
          </a:endParaRPr>
        </a:p>
      </dgm:t>
    </dgm:pt>
    <dgm:pt modelId="{D63030DC-E33A-4325-BBBA-5AEA92A5CF42}" type="sibTrans" cxnId="{18CC8CB5-147B-4813-BF0B-B70FD3A14A9D}">
      <dgm:prSet/>
      <dgm:spPr/>
      <dgm:t>
        <a:bodyPr/>
        <a:lstStyle/>
        <a:p>
          <a:endParaRPr lang="en-US"/>
        </a:p>
      </dgm:t>
    </dgm:pt>
    <dgm:pt modelId="{8685A200-C2BB-44BC-A619-DC09E5F98B8C}" type="parTrans" cxnId="{18CC8CB5-147B-4813-BF0B-B70FD3A14A9D}">
      <dgm:prSet/>
      <dgm:spPr/>
      <dgm:t>
        <a:bodyPr/>
        <a:lstStyle/>
        <a:p>
          <a:endParaRPr lang="en-US"/>
        </a:p>
      </dgm:t>
    </dgm:pt>
    <dgm:pt modelId="{21DB9142-0CD9-4310-8CB2-F08F1FAEA1B6}" type="pres">
      <dgm:prSet presAssocID="{5F0FF30E-99D0-492C-B47E-88F417485251}" presName="Name0" presStyleCnt="0">
        <dgm:presLayoutVars>
          <dgm:chMax val="7"/>
          <dgm:chPref val="7"/>
          <dgm:dir/>
        </dgm:presLayoutVars>
      </dgm:prSet>
      <dgm:spPr/>
    </dgm:pt>
    <dgm:pt modelId="{7C582D3D-2959-436F-BBF5-4D193C8695FF}" type="pres">
      <dgm:prSet presAssocID="{5F0FF30E-99D0-492C-B47E-88F417485251}" presName="Name1" presStyleCnt="0"/>
      <dgm:spPr/>
    </dgm:pt>
    <dgm:pt modelId="{5D42C532-C598-419E-8406-043AA54D1D27}" type="pres">
      <dgm:prSet presAssocID="{5F0FF30E-99D0-492C-B47E-88F417485251}" presName="cycle" presStyleCnt="0"/>
      <dgm:spPr/>
    </dgm:pt>
    <dgm:pt modelId="{5B0F9EEF-688A-4089-8A7F-34EA2E86292F}" type="pres">
      <dgm:prSet presAssocID="{5F0FF30E-99D0-492C-B47E-88F417485251}" presName="srcNode" presStyleLbl="node1" presStyleIdx="0" presStyleCnt="5"/>
      <dgm:spPr/>
    </dgm:pt>
    <dgm:pt modelId="{D80DE19E-ECC1-4377-97CD-3E91FAD8A4D1}" type="pres">
      <dgm:prSet presAssocID="{5F0FF30E-99D0-492C-B47E-88F417485251}" presName="conn" presStyleLbl="parChTrans1D2" presStyleIdx="0" presStyleCnt="1"/>
      <dgm:spPr/>
    </dgm:pt>
    <dgm:pt modelId="{44DE7FA9-32D1-4728-AC57-E84C89CF2502}" type="pres">
      <dgm:prSet presAssocID="{5F0FF30E-99D0-492C-B47E-88F417485251}" presName="extraNode" presStyleLbl="node1" presStyleIdx="0" presStyleCnt="5"/>
      <dgm:spPr/>
    </dgm:pt>
    <dgm:pt modelId="{5471068D-832B-4093-98FD-CCC7F6FC3016}" type="pres">
      <dgm:prSet presAssocID="{5F0FF30E-99D0-492C-B47E-88F417485251}" presName="dstNode" presStyleLbl="node1" presStyleIdx="0" presStyleCnt="5"/>
      <dgm:spPr/>
    </dgm:pt>
    <dgm:pt modelId="{2B3521F6-768C-4401-A875-B7664D360EE0}" type="pres">
      <dgm:prSet presAssocID="{A2B83929-32F9-4BC2-8393-08859897DFDF}" presName="text_1" presStyleLbl="node1" presStyleIdx="0" presStyleCnt="5" custScaleY="137270">
        <dgm:presLayoutVars>
          <dgm:bulletEnabled val="1"/>
        </dgm:presLayoutVars>
      </dgm:prSet>
      <dgm:spPr/>
    </dgm:pt>
    <dgm:pt modelId="{C9029D16-ADAD-49DC-9FDA-24DD687D5E2B}" type="pres">
      <dgm:prSet presAssocID="{A2B83929-32F9-4BC2-8393-08859897DFDF}" presName="accent_1" presStyleCnt="0"/>
      <dgm:spPr/>
    </dgm:pt>
    <dgm:pt modelId="{F2F11C8B-76BC-4A26-83CA-5FCB2BADEB32}" type="pres">
      <dgm:prSet presAssocID="{A2B83929-32F9-4BC2-8393-08859897DFDF}" presName="accentRepeatNode" presStyleLbl="solidFgAcc1" presStyleIdx="0" presStyleCnt="5"/>
      <dgm:spPr/>
    </dgm:pt>
    <dgm:pt modelId="{94709A9B-C53D-4109-B83E-5772DB0F1404}" type="pres">
      <dgm:prSet presAssocID="{5264A854-F826-4F84-8F1C-A6404EC101E7}" presName="text_2" presStyleLbl="node1" presStyleIdx="1" presStyleCnt="5">
        <dgm:presLayoutVars>
          <dgm:bulletEnabled val="1"/>
        </dgm:presLayoutVars>
      </dgm:prSet>
      <dgm:spPr/>
    </dgm:pt>
    <dgm:pt modelId="{50096E5B-A623-4085-BDEB-4BF57C4657F8}" type="pres">
      <dgm:prSet presAssocID="{5264A854-F826-4F84-8F1C-A6404EC101E7}" presName="accent_2" presStyleCnt="0"/>
      <dgm:spPr/>
    </dgm:pt>
    <dgm:pt modelId="{EBAA0A21-2FA4-4543-B080-517797223977}" type="pres">
      <dgm:prSet presAssocID="{5264A854-F826-4F84-8F1C-A6404EC101E7}" presName="accentRepeatNode" presStyleLbl="solidFgAcc1" presStyleIdx="1" presStyleCnt="5"/>
      <dgm:spPr/>
    </dgm:pt>
    <dgm:pt modelId="{4BADEE1D-4721-4479-9715-7692DC8E1D48}" type="pres">
      <dgm:prSet presAssocID="{E4E1B0DF-CFA1-4CD4-916C-5504407E7054}" presName="text_3" presStyleLbl="node1" presStyleIdx="2" presStyleCnt="5" custScaleY="123592">
        <dgm:presLayoutVars>
          <dgm:bulletEnabled val="1"/>
        </dgm:presLayoutVars>
      </dgm:prSet>
      <dgm:spPr/>
    </dgm:pt>
    <dgm:pt modelId="{C8A0D400-58CF-4EA5-89AB-FE759EBBBDF6}" type="pres">
      <dgm:prSet presAssocID="{E4E1B0DF-CFA1-4CD4-916C-5504407E7054}" presName="accent_3" presStyleCnt="0"/>
      <dgm:spPr/>
    </dgm:pt>
    <dgm:pt modelId="{81B8132D-E063-47D5-B668-1C5898437006}" type="pres">
      <dgm:prSet presAssocID="{E4E1B0DF-CFA1-4CD4-916C-5504407E7054}" presName="accentRepeatNode" presStyleLbl="solidFgAcc1" presStyleIdx="2" presStyleCnt="5"/>
      <dgm:spPr/>
    </dgm:pt>
    <dgm:pt modelId="{17359EFD-D203-4F1A-BDC8-57639A44F2CE}" type="pres">
      <dgm:prSet presAssocID="{4FF74929-F684-4399-8A06-DA4493B56F5A}" presName="text_4" presStyleLbl="node1" presStyleIdx="3" presStyleCnt="5">
        <dgm:presLayoutVars>
          <dgm:bulletEnabled val="1"/>
        </dgm:presLayoutVars>
      </dgm:prSet>
      <dgm:spPr/>
    </dgm:pt>
    <dgm:pt modelId="{E88C356C-7818-41CE-9185-E97E238DB295}" type="pres">
      <dgm:prSet presAssocID="{4FF74929-F684-4399-8A06-DA4493B56F5A}" presName="accent_4" presStyleCnt="0"/>
      <dgm:spPr/>
    </dgm:pt>
    <dgm:pt modelId="{0C0F4C0C-1643-424B-A0B9-1615F6D55D18}" type="pres">
      <dgm:prSet presAssocID="{4FF74929-F684-4399-8A06-DA4493B56F5A}" presName="accentRepeatNode" presStyleLbl="solidFgAcc1" presStyleIdx="3" presStyleCnt="5"/>
      <dgm:spPr/>
    </dgm:pt>
    <dgm:pt modelId="{2B04314C-C388-4BC3-9C7F-98ACCCA1F1F4}" type="pres">
      <dgm:prSet presAssocID="{33B0D8DF-E3A7-41A7-80B8-DB8DFBA86745}" presName="text_5" presStyleLbl="node1" presStyleIdx="4" presStyleCnt="5">
        <dgm:presLayoutVars>
          <dgm:bulletEnabled val="1"/>
        </dgm:presLayoutVars>
      </dgm:prSet>
      <dgm:spPr/>
    </dgm:pt>
    <dgm:pt modelId="{CD8CAE9F-194F-4D55-BC3A-68D352A766B0}" type="pres">
      <dgm:prSet presAssocID="{33B0D8DF-E3A7-41A7-80B8-DB8DFBA86745}" presName="accent_5" presStyleCnt="0"/>
      <dgm:spPr/>
    </dgm:pt>
    <dgm:pt modelId="{DA9DCDDF-9DB4-443D-86A9-BD0B7ADAF058}" type="pres">
      <dgm:prSet presAssocID="{33B0D8DF-E3A7-41A7-80B8-DB8DFBA86745}" presName="accentRepeatNode" presStyleLbl="solidFgAcc1" presStyleIdx="4" presStyleCnt="5"/>
      <dgm:spPr/>
    </dgm:pt>
  </dgm:ptLst>
  <dgm:cxnLst>
    <dgm:cxn modelId="{AAA7D001-52C9-4525-AF30-3060AD0F7F2B}" type="presOf" srcId="{A2B83929-32F9-4BC2-8393-08859897DFDF}" destId="{2B3521F6-768C-4401-A875-B7664D360EE0}" srcOrd="0" destOrd="0" presId="urn:microsoft.com/office/officeart/2008/layout/VerticalCurvedList"/>
    <dgm:cxn modelId="{F76EA805-646B-403B-AFDB-33331C586F6E}" srcId="{5F0FF30E-99D0-492C-B47E-88F417485251}" destId="{A2B83929-32F9-4BC2-8393-08859897DFDF}" srcOrd="0" destOrd="0" parTransId="{C1123BB3-1C29-479C-8F37-A272A6CCB162}" sibTransId="{C5EF75DB-7A23-4316-9DBC-1F4EE445D5CE}"/>
    <dgm:cxn modelId="{A66B5F61-EBB7-4C88-BA71-8CC3F76676C4}" type="presOf" srcId="{5264A854-F826-4F84-8F1C-A6404EC101E7}" destId="{94709A9B-C53D-4109-B83E-5772DB0F1404}" srcOrd="0" destOrd="0" presId="urn:microsoft.com/office/officeart/2008/layout/VerticalCurvedList"/>
    <dgm:cxn modelId="{ED28BD4A-638F-4F7E-A917-F4D17F64EEC5}" type="presOf" srcId="{4FF74929-F684-4399-8A06-DA4493B56F5A}" destId="{17359EFD-D203-4F1A-BDC8-57639A44F2CE}" srcOrd="0" destOrd="0" presId="urn:microsoft.com/office/officeart/2008/layout/VerticalCurvedList"/>
    <dgm:cxn modelId="{02F93E74-CAF5-432C-9428-D7BED51D8D15}" srcId="{5F0FF30E-99D0-492C-B47E-88F417485251}" destId="{33B0D8DF-E3A7-41A7-80B8-DB8DFBA86745}" srcOrd="4" destOrd="0" parTransId="{7882A675-12FD-4693-9F6C-4DE048B360A1}" sibTransId="{3BC31FF6-A181-4CA0-85C5-E807DD7BC171}"/>
    <dgm:cxn modelId="{293D8798-8A99-4338-8730-35856E51B2D8}" srcId="{5F0FF30E-99D0-492C-B47E-88F417485251}" destId="{E4E1B0DF-CFA1-4CD4-916C-5504407E7054}" srcOrd="2" destOrd="0" parTransId="{90288F19-D9C0-4FB1-A7C7-B97D7A92840B}" sibTransId="{341B2264-E4EC-4EB1-B504-79AA38505380}"/>
    <dgm:cxn modelId="{4A88519E-CC71-4376-9571-0DE543A8DFB7}" type="presOf" srcId="{33B0D8DF-E3A7-41A7-80B8-DB8DFBA86745}" destId="{2B04314C-C388-4BC3-9C7F-98ACCCA1F1F4}" srcOrd="0" destOrd="0" presId="urn:microsoft.com/office/officeart/2008/layout/VerticalCurvedList"/>
    <dgm:cxn modelId="{313CFAAA-A6D1-4849-AB64-203E93F4B604}" srcId="{5F0FF30E-99D0-492C-B47E-88F417485251}" destId="{4FF74929-F684-4399-8A06-DA4493B56F5A}" srcOrd="3" destOrd="0" parTransId="{5C4CB85F-CF98-4B8B-86C9-1CDE457D9DCB}" sibTransId="{CF7F0FFC-8B19-47F1-A454-68DC2A952B27}"/>
    <dgm:cxn modelId="{7BF63CB3-2D1E-4DBD-B611-C46A11B7AF1A}" type="presOf" srcId="{E4E1B0DF-CFA1-4CD4-916C-5504407E7054}" destId="{4BADEE1D-4721-4479-9715-7692DC8E1D48}" srcOrd="0" destOrd="0" presId="urn:microsoft.com/office/officeart/2008/layout/VerticalCurvedList"/>
    <dgm:cxn modelId="{18CC8CB5-147B-4813-BF0B-B70FD3A14A9D}" srcId="{5F0FF30E-99D0-492C-B47E-88F417485251}" destId="{5264A854-F826-4F84-8F1C-A6404EC101E7}" srcOrd="1" destOrd="0" parTransId="{8685A200-C2BB-44BC-A619-DC09E5F98B8C}" sibTransId="{D63030DC-E33A-4325-BBBA-5AEA92A5CF42}"/>
    <dgm:cxn modelId="{5F7FD0B9-DECE-4E61-8371-1004CFD96813}" type="presOf" srcId="{C5EF75DB-7A23-4316-9DBC-1F4EE445D5CE}" destId="{D80DE19E-ECC1-4377-97CD-3E91FAD8A4D1}" srcOrd="0" destOrd="0" presId="urn:microsoft.com/office/officeart/2008/layout/VerticalCurvedList"/>
    <dgm:cxn modelId="{144E3CF0-44EF-4905-9288-8ADFF4575DEE}" type="presOf" srcId="{5F0FF30E-99D0-492C-B47E-88F417485251}" destId="{21DB9142-0CD9-4310-8CB2-F08F1FAEA1B6}" srcOrd="0" destOrd="0" presId="urn:microsoft.com/office/officeart/2008/layout/VerticalCurvedList"/>
    <dgm:cxn modelId="{A448DC84-1AF3-483F-89C8-7B618536825A}" type="presParOf" srcId="{21DB9142-0CD9-4310-8CB2-F08F1FAEA1B6}" destId="{7C582D3D-2959-436F-BBF5-4D193C8695FF}" srcOrd="0" destOrd="0" presId="urn:microsoft.com/office/officeart/2008/layout/VerticalCurvedList"/>
    <dgm:cxn modelId="{3A82E19F-B847-458D-8569-A4BC27293B7C}" type="presParOf" srcId="{7C582D3D-2959-436F-BBF5-4D193C8695FF}" destId="{5D42C532-C598-419E-8406-043AA54D1D27}" srcOrd="0" destOrd="0" presId="urn:microsoft.com/office/officeart/2008/layout/VerticalCurvedList"/>
    <dgm:cxn modelId="{26FCB01E-438F-45AA-BCDA-18AA55E3A382}" type="presParOf" srcId="{5D42C532-C598-419E-8406-043AA54D1D27}" destId="{5B0F9EEF-688A-4089-8A7F-34EA2E86292F}" srcOrd="0" destOrd="0" presId="urn:microsoft.com/office/officeart/2008/layout/VerticalCurvedList"/>
    <dgm:cxn modelId="{6EA1D4E8-25A7-494C-B546-EAA787A9888E}" type="presParOf" srcId="{5D42C532-C598-419E-8406-043AA54D1D27}" destId="{D80DE19E-ECC1-4377-97CD-3E91FAD8A4D1}" srcOrd="1" destOrd="0" presId="urn:microsoft.com/office/officeart/2008/layout/VerticalCurvedList"/>
    <dgm:cxn modelId="{5769411C-D72D-45BA-A7D0-2383EB35775E}" type="presParOf" srcId="{5D42C532-C598-419E-8406-043AA54D1D27}" destId="{44DE7FA9-32D1-4728-AC57-E84C89CF2502}" srcOrd="2" destOrd="0" presId="urn:microsoft.com/office/officeart/2008/layout/VerticalCurvedList"/>
    <dgm:cxn modelId="{E5E608B9-444D-4B55-9BA4-B22DE03C0B28}" type="presParOf" srcId="{5D42C532-C598-419E-8406-043AA54D1D27}" destId="{5471068D-832B-4093-98FD-CCC7F6FC3016}" srcOrd="3" destOrd="0" presId="urn:microsoft.com/office/officeart/2008/layout/VerticalCurvedList"/>
    <dgm:cxn modelId="{F75FF1A7-C0A4-47F5-883F-F33897103308}" type="presParOf" srcId="{7C582D3D-2959-436F-BBF5-4D193C8695FF}" destId="{2B3521F6-768C-4401-A875-B7664D360EE0}" srcOrd="1" destOrd="0" presId="urn:microsoft.com/office/officeart/2008/layout/VerticalCurvedList"/>
    <dgm:cxn modelId="{6D9A9358-2CBA-4CC9-A566-946895B67FC0}" type="presParOf" srcId="{7C582D3D-2959-436F-BBF5-4D193C8695FF}" destId="{C9029D16-ADAD-49DC-9FDA-24DD687D5E2B}" srcOrd="2" destOrd="0" presId="urn:microsoft.com/office/officeart/2008/layout/VerticalCurvedList"/>
    <dgm:cxn modelId="{E74102EB-92DB-4E27-9D36-4BFB8AD439EE}" type="presParOf" srcId="{C9029D16-ADAD-49DC-9FDA-24DD687D5E2B}" destId="{F2F11C8B-76BC-4A26-83CA-5FCB2BADEB32}" srcOrd="0" destOrd="0" presId="urn:microsoft.com/office/officeart/2008/layout/VerticalCurvedList"/>
    <dgm:cxn modelId="{7DE233F2-8D3E-4B80-A822-B789DB84F87D}" type="presParOf" srcId="{7C582D3D-2959-436F-BBF5-4D193C8695FF}" destId="{94709A9B-C53D-4109-B83E-5772DB0F1404}" srcOrd="3" destOrd="0" presId="urn:microsoft.com/office/officeart/2008/layout/VerticalCurvedList"/>
    <dgm:cxn modelId="{909B2685-2676-4ABB-9F3C-6182D11A2E9A}" type="presParOf" srcId="{7C582D3D-2959-436F-BBF5-4D193C8695FF}" destId="{50096E5B-A623-4085-BDEB-4BF57C4657F8}" srcOrd="4" destOrd="0" presId="urn:microsoft.com/office/officeart/2008/layout/VerticalCurvedList"/>
    <dgm:cxn modelId="{7A209642-85A9-41D7-A35E-AF19DFE761F9}" type="presParOf" srcId="{50096E5B-A623-4085-BDEB-4BF57C4657F8}" destId="{EBAA0A21-2FA4-4543-B080-517797223977}" srcOrd="0" destOrd="0" presId="urn:microsoft.com/office/officeart/2008/layout/VerticalCurvedList"/>
    <dgm:cxn modelId="{5E5D7EF2-CEDE-43A9-8F14-F5D1766CCBE5}" type="presParOf" srcId="{7C582D3D-2959-436F-BBF5-4D193C8695FF}" destId="{4BADEE1D-4721-4479-9715-7692DC8E1D48}" srcOrd="5" destOrd="0" presId="urn:microsoft.com/office/officeart/2008/layout/VerticalCurvedList"/>
    <dgm:cxn modelId="{DAA1E597-EC19-41D1-A42F-4F42F839C486}" type="presParOf" srcId="{7C582D3D-2959-436F-BBF5-4D193C8695FF}" destId="{C8A0D400-58CF-4EA5-89AB-FE759EBBBDF6}" srcOrd="6" destOrd="0" presId="urn:microsoft.com/office/officeart/2008/layout/VerticalCurvedList"/>
    <dgm:cxn modelId="{63E7830F-15E8-4FFB-81DB-B6AFBAC14449}" type="presParOf" srcId="{C8A0D400-58CF-4EA5-89AB-FE759EBBBDF6}" destId="{81B8132D-E063-47D5-B668-1C5898437006}" srcOrd="0" destOrd="0" presId="urn:microsoft.com/office/officeart/2008/layout/VerticalCurvedList"/>
    <dgm:cxn modelId="{A16B2F3D-7962-407D-B415-95E1357D7435}" type="presParOf" srcId="{7C582D3D-2959-436F-BBF5-4D193C8695FF}" destId="{17359EFD-D203-4F1A-BDC8-57639A44F2CE}" srcOrd="7" destOrd="0" presId="urn:microsoft.com/office/officeart/2008/layout/VerticalCurvedList"/>
    <dgm:cxn modelId="{DCC05E13-D52D-4EDA-B70D-CC12A8CA65A0}" type="presParOf" srcId="{7C582D3D-2959-436F-BBF5-4D193C8695FF}" destId="{E88C356C-7818-41CE-9185-E97E238DB295}" srcOrd="8" destOrd="0" presId="urn:microsoft.com/office/officeart/2008/layout/VerticalCurvedList"/>
    <dgm:cxn modelId="{D7C6F80E-A6A3-4869-B7D4-40A249A1C642}" type="presParOf" srcId="{E88C356C-7818-41CE-9185-E97E238DB295}" destId="{0C0F4C0C-1643-424B-A0B9-1615F6D55D18}" srcOrd="0" destOrd="0" presId="urn:microsoft.com/office/officeart/2008/layout/VerticalCurvedList"/>
    <dgm:cxn modelId="{2131347E-0265-48E3-AB34-A5AB2573E38F}" type="presParOf" srcId="{7C582D3D-2959-436F-BBF5-4D193C8695FF}" destId="{2B04314C-C388-4BC3-9C7F-98ACCCA1F1F4}" srcOrd="9" destOrd="0" presId="urn:microsoft.com/office/officeart/2008/layout/VerticalCurvedList"/>
    <dgm:cxn modelId="{BEDA8D6A-785E-435D-925A-B50F3FC98FB6}" type="presParOf" srcId="{7C582D3D-2959-436F-BBF5-4D193C8695FF}" destId="{CD8CAE9F-194F-4D55-BC3A-68D352A766B0}" srcOrd="10" destOrd="0" presId="urn:microsoft.com/office/officeart/2008/layout/VerticalCurvedList"/>
    <dgm:cxn modelId="{CA095208-49A1-43CB-98DC-262A34F9FC8C}" type="presParOf" srcId="{CD8CAE9F-194F-4D55-BC3A-68D352A766B0}" destId="{DA9DCDDF-9DB4-443D-86A9-BD0B7ADAF058}"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F65D2A-957C-449A-BEFA-B85AEBAB3523}" type="doc">
      <dgm:prSet loTypeId="urn:microsoft.com/office/officeart/2009/3/layout/StepUpProcess" loCatId="process" qsTypeId="urn:microsoft.com/office/officeart/2005/8/quickstyle/simple1" qsCatId="simple" csTypeId="urn:microsoft.com/office/officeart/2005/8/colors/accent2_2" csCatId="accent2" phldr="1"/>
      <dgm:spPr/>
      <dgm:t>
        <a:bodyPr/>
        <a:lstStyle/>
        <a:p>
          <a:endParaRPr lang="en-US"/>
        </a:p>
      </dgm:t>
    </dgm:pt>
    <dgm:pt modelId="{6243FC00-1F25-4AAE-8F7D-44EFFBB45E6E}">
      <dgm:prSet phldrT="[Text]" custT="1"/>
      <dgm:spPr/>
      <dgm:t>
        <a:bodyPr/>
        <a:lstStyle/>
        <a:p>
          <a:pPr>
            <a:buNone/>
          </a:pPr>
          <a:r>
            <a:rPr lang="en-US" sz="1400" b="1" i="0" dirty="0">
              <a:solidFill>
                <a:schemeClr val="accent1"/>
              </a:solidFill>
              <a:latin typeface="+mj-lt"/>
            </a:rPr>
            <a:t>CMS Vetting, Auditing, and Contracting</a:t>
          </a:r>
          <a:endParaRPr lang="en-US" sz="1400" dirty="0">
            <a:solidFill>
              <a:schemeClr val="accent1"/>
            </a:solidFill>
            <a:latin typeface="+mj-lt"/>
          </a:endParaRPr>
        </a:p>
      </dgm:t>
    </dgm:pt>
    <dgm:pt modelId="{CF62D338-9666-4AB8-82D6-A61DC99E714D}" type="parTrans" cxnId="{7FCC23F0-13CC-418E-ABDD-F3EF8A3A4F66}">
      <dgm:prSet/>
      <dgm:spPr/>
      <dgm:t>
        <a:bodyPr/>
        <a:lstStyle/>
        <a:p>
          <a:endParaRPr lang="en-US"/>
        </a:p>
      </dgm:t>
    </dgm:pt>
    <dgm:pt modelId="{106E0EE7-E77C-44D6-A28D-F8DF204ACA3B}" type="sibTrans" cxnId="{7FCC23F0-13CC-418E-ABDD-F3EF8A3A4F66}">
      <dgm:prSet/>
      <dgm:spPr/>
      <dgm:t>
        <a:bodyPr/>
        <a:lstStyle/>
        <a:p>
          <a:endParaRPr lang="en-US"/>
        </a:p>
      </dgm:t>
    </dgm:pt>
    <dgm:pt modelId="{C7A8114F-BB05-46C0-B63B-FAA468A054B9}">
      <dgm:prSet custT="1"/>
      <dgm:spPr/>
      <dgm:t>
        <a:bodyPr/>
        <a:lstStyle/>
        <a:p>
          <a:r>
            <a:rPr lang="en-US" sz="1400" b="1" dirty="0">
              <a:solidFill>
                <a:schemeClr val="accent1"/>
              </a:solidFill>
              <a:latin typeface="+mj-lt"/>
              <a:cs typeface="Times New Roman" panose="02020603050405020304" pitchFamily="18" charset="0"/>
            </a:rPr>
            <a:t>Incentive Payment</a:t>
          </a:r>
        </a:p>
      </dgm:t>
    </dgm:pt>
    <dgm:pt modelId="{42766BC7-C065-4DEE-9A08-73E0E8001CDE}" type="parTrans" cxnId="{B7B1789D-0F66-41F9-8717-701BAC610492}">
      <dgm:prSet/>
      <dgm:spPr/>
      <dgm:t>
        <a:bodyPr/>
        <a:lstStyle/>
        <a:p>
          <a:endParaRPr lang="en-US"/>
        </a:p>
      </dgm:t>
    </dgm:pt>
    <dgm:pt modelId="{CB8FD7C1-CF6D-4684-8C73-D12650EA26F3}" type="sibTrans" cxnId="{B7B1789D-0F66-41F9-8717-701BAC610492}">
      <dgm:prSet/>
      <dgm:spPr/>
      <dgm:t>
        <a:bodyPr/>
        <a:lstStyle/>
        <a:p>
          <a:endParaRPr lang="en-US"/>
        </a:p>
      </dgm:t>
    </dgm:pt>
    <dgm:pt modelId="{7B7CCF17-550E-4A7C-9714-1B64E4575671}">
      <dgm:prSet custT="1"/>
      <dgm:spPr/>
      <dgm:t>
        <a:bodyPr/>
        <a:lstStyle/>
        <a:p>
          <a:r>
            <a:rPr lang="en-US" sz="1300" b="0" i="0" dirty="0">
              <a:solidFill>
                <a:schemeClr val="accent1"/>
              </a:solidFill>
              <a:latin typeface="+mj-lt"/>
            </a:rPr>
            <a:t>Performance year </a:t>
          </a:r>
          <a:r>
            <a:rPr lang="en-US" sz="1300" b="1" i="0" dirty="0">
              <a:solidFill>
                <a:schemeClr val="accent1"/>
              </a:solidFill>
              <a:latin typeface="+mj-lt"/>
            </a:rPr>
            <a:t>Episode costs are compared to the Target Price </a:t>
          </a:r>
          <a:r>
            <a:rPr lang="en-US" sz="1300" b="0" i="0" dirty="0">
              <a:solidFill>
                <a:schemeClr val="accent1"/>
              </a:solidFill>
              <a:latin typeface="+mj-lt"/>
            </a:rPr>
            <a:t>and savings are aggregated. </a:t>
          </a:r>
          <a:endParaRPr lang="en-US" sz="1300" dirty="0">
            <a:latin typeface="+mj-lt"/>
          </a:endParaRPr>
        </a:p>
      </dgm:t>
    </dgm:pt>
    <dgm:pt modelId="{2467AF9B-E20F-425D-9D74-45E6A5B2233D}" type="parTrans" cxnId="{9BB944A4-849E-4C11-8311-0DA05BF8A117}">
      <dgm:prSet/>
      <dgm:spPr/>
      <dgm:t>
        <a:bodyPr/>
        <a:lstStyle/>
        <a:p>
          <a:endParaRPr lang="en-US"/>
        </a:p>
      </dgm:t>
    </dgm:pt>
    <dgm:pt modelId="{93476BB5-7899-43FC-AEBF-5DEF1438E3FA}" type="sibTrans" cxnId="{9BB944A4-849E-4C11-8311-0DA05BF8A117}">
      <dgm:prSet/>
      <dgm:spPr/>
      <dgm:t>
        <a:bodyPr/>
        <a:lstStyle/>
        <a:p>
          <a:endParaRPr lang="en-US"/>
        </a:p>
      </dgm:t>
    </dgm:pt>
    <dgm:pt modelId="{8B6FD923-8C74-4003-8996-A04193C1EFC9}">
      <dgm:prSet custT="1"/>
      <dgm:spPr/>
      <dgm:t>
        <a:bodyPr/>
        <a:lstStyle/>
        <a:p>
          <a:r>
            <a:rPr lang="en-US" sz="1300" b="0" i="0" dirty="0">
              <a:solidFill>
                <a:schemeClr val="accent1"/>
              </a:solidFill>
              <a:latin typeface="+mj-lt"/>
            </a:rPr>
            <a:t>EQIP rewards successful Entities with a </a:t>
          </a:r>
          <a:r>
            <a:rPr lang="en-US" sz="1300" b="1" i="0" dirty="0">
              <a:solidFill>
                <a:schemeClr val="accent1"/>
              </a:solidFill>
              <a:latin typeface="+mj-lt"/>
            </a:rPr>
            <a:t>portion of their total savings</a:t>
          </a:r>
          <a:r>
            <a:rPr lang="en-US" sz="1300" b="0" i="0" dirty="0">
              <a:solidFill>
                <a:schemeClr val="accent1"/>
              </a:solidFill>
              <a:latin typeface="+mj-lt"/>
            </a:rPr>
            <a:t> across all selected episodes during the Performance Year</a:t>
          </a:r>
          <a:r>
            <a:rPr lang="en-US" sz="1400" b="0" i="0" dirty="0">
              <a:solidFill>
                <a:schemeClr val="accent1"/>
              </a:solidFill>
              <a:latin typeface="+mj-lt"/>
            </a:rPr>
            <a:t>. </a:t>
          </a:r>
          <a:endParaRPr lang="en-US" sz="1400" dirty="0">
            <a:solidFill>
              <a:schemeClr val="accent1"/>
            </a:solidFill>
            <a:latin typeface="+mj-lt"/>
            <a:cs typeface="Times New Roman" panose="02020603050405020304" pitchFamily="18" charset="0"/>
          </a:endParaRPr>
        </a:p>
      </dgm:t>
    </dgm:pt>
    <dgm:pt modelId="{069A5A95-EAB3-44C9-A386-AD539D0C149A}" type="parTrans" cxnId="{9443D508-88D4-4AB9-B16F-AF3AAEA510EF}">
      <dgm:prSet/>
      <dgm:spPr/>
      <dgm:t>
        <a:bodyPr/>
        <a:lstStyle/>
        <a:p>
          <a:endParaRPr lang="en-US"/>
        </a:p>
      </dgm:t>
    </dgm:pt>
    <dgm:pt modelId="{C4E126FD-0BB3-4513-9A35-B3ACBA0966B7}" type="sibTrans" cxnId="{9443D508-88D4-4AB9-B16F-AF3AAEA510EF}">
      <dgm:prSet/>
      <dgm:spPr/>
      <dgm:t>
        <a:bodyPr/>
        <a:lstStyle/>
        <a:p>
          <a:endParaRPr lang="en-US"/>
        </a:p>
      </dgm:t>
    </dgm:pt>
    <dgm:pt modelId="{FA91F7C5-33B3-4E88-92D2-0782E6C46915}">
      <dgm:prSet phldrT="[Text]" custT="1"/>
      <dgm:spPr/>
      <dgm:t>
        <a:bodyPr/>
        <a:lstStyle/>
        <a:p>
          <a:r>
            <a:rPr lang="en-US" sz="1300" dirty="0">
              <a:solidFill>
                <a:schemeClr val="accent1"/>
              </a:solidFill>
              <a:latin typeface="+mj-lt"/>
              <a:cs typeface="Times New Roman" panose="02020603050405020304" pitchFamily="18" charset="0"/>
            </a:rPr>
            <a:t>Practitioners decide to enroll in EQIP during </a:t>
          </a:r>
          <a:r>
            <a:rPr lang="en-US" sz="1300" b="1" dirty="0">
              <a:solidFill>
                <a:schemeClr val="accent1"/>
              </a:solidFill>
              <a:latin typeface="+mj-lt"/>
              <a:cs typeface="Times New Roman" panose="02020603050405020304" pitchFamily="18" charset="0"/>
            </a:rPr>
            <a:t>July through August</a:t>
          </a:r>
          <a:r>
            <a:rPr lang="en-US" sz="1300" dirty="0">
              <a:solidFill>
                <a:schemeClr val="accent1"/>
              </a:solidFill>
              <a:latin typeface="+mj-lt"/>
              <a:cs typeface="Times New Roman" panose="02020603050405020304" pitchFamily="18" charset="0"/>
            </a:rPr>
            <a:t> of each year.</a:t>
          </a:r>
          <a:endParaRPr lang="en-US" sz="1300" dirty="0">
            <a:solidFill>
              <a:schemeClr val="accent1"/>
            </a:solidFill>
            <a:latin typeface="+mj-lt"/>
          </a:endParaRPr>
        </a:p>
      </dgm:t>
    </dgm:pt>
    <dgm:pt modelId="{4CFE78F2-69E8-48B9-8D72-B87346E57189}" type="sibTrans" cxnId="{8946A977-06BF-42FC-8F3F-F7ED198130C0}">
      <dgm:prSet/>
      <dgm:spPr/>
      <dgm:t>
        <a:bodyPr/>
        <a:lstStyle/>
        <a:p>
          <a:endParaRPr lang="en-US"/>
        </a:p>
      </dgm:t>
    </dgm:pt>
    <dgm:pt modelId="{117936B3-7EFF-4101-A86E-1B713D9587C4}" type="parTrans" cxnId="{8946A977-06BF-42FC-8F3F-F7ED198130C0}">
      <dgm:prSet/>
      <dgm:spPr/>
      <dgm:t>
        <a:bodyPr/>
        <a:lstStyle/>
        <a:p>
          <a:endParaRPr lang="en-US"/>
        </a:p>
      </dgm:t>
    </dgm:pt>
    <dgm:pt modelId="{31A98D9B-9AF6-4B37-9F58-AEF4AEF6CB1E}">
      <dgm:prSet phldrT="[Text]" custT="1"/>
      <dgm:spPr/>
      <dgm:t>
        <a:bodyPr/>
        <a:lstStyle/>
        <a:p>
          <a:r>
            <a:rPr lang="en-US" sz="1400" b="1" dirty="0">
              <a:solidFill>
                <a:schemeClr val="accent1"/>
              </a:solidFill>
              <a:latin typeface="+mj-lt"/>
              <a:cs typeface="Times New Roman" panose="02020603050405020304" pitchFamily="18" charset="0"/>
            </a:rPr>
            <a:t>Annual Enrollment Opportunity</a:t>
          </a:r>
          <a:endParaRPr lang="en-US" sz="1400" dirty="0">
            <a:solidFill>
              <a:schemeClr val="accent1"/>
            </a:solidFill>
            <a:latin typeface="+mj-lt"/>
          </a:endParaRPr>
        </a:p>
      </dgm:t>
    </dgm:pt>
    <dgm:pt modelId="{19D479C1-3D8C-4792-9C85-A932E812879C}" type="sibTrans" cxnId="{D48CAE91-63BC-439F-9262-AB095307D4BC}">
      <dgm:prSet/>
      <dgm:spPr/>
      <dgm:t>
        <a:bodyPr/>
        <a:lstStyle/>
        <a:p>
          <a:endParaRPr lang="en-US"/>
        </a:p>
      </dgm:t>
    </dgm:pt>
    <dgm:pt modelId="{8ADF4B79-9209-4476-AFDA-C11D77A773BB}" type="parTrans" cxnId="{D48CAE91-63BC-439F-9262-AB095307D4BC}">
      <dgm:prSet/>
      <dgm:spPr/>
      <dgm:t>
        <a:bodyPr/>
        <a:lstStyle/>
        <a:p>
          <a:endParaRPr lang="en-US"/>
        </a:p>
      </dgm:t>
    </dgm:pt>
    <dgm:pt modelId="{7AF2B6AC-D82F-4974-845B-3CA8D3676EBB}">
      <dgm:prSet phldrT="[Text]" custT="1"/>
      <dgm:spPr/>
      <dgm:t>
        <a:bodyPr/>
        <a:lstStyle/>
        <a:p>
          <a:r>
            <a:rPr lang="en-US" sz="1300" dirty="0">
              <a:solidFill>
                <a:schemeClr val="accent1"/>
              </a:solidFill>
              <a:latin typeface="+mj-lt"/>
              <a:cs typeface="Times New Roman" panose="02020603050405020304" pitchFamily="18" charset="0"/>
            </a:rPr>
            <a:t>One or more practitioners enroll in an </a:t>
          </a:r>
          <a:r>
            <a:rPr lang="en-US" sz="1300" b="1" dirty="0">
              <a:solidFill>
                <a:schemeClr val="accent1"/>
              </a:solidFill>
              <a:latin typeface="+mj-lt"/>
              <a:cs typeface="Times New Roman" panose="02020603050405020304" pitchFamily="18" charset="0"/>
            </a:rPr>
            <a:t>EQIP Entity</a:t>
          </a:r>
          <a:r>
            <a:rPr lang="en-US" sz="1300" dirty="0">
              <a:solidFill>
                <a:schemeClr val="accent1"/>
              </a:solidFill>
              <a:latin typeface="+mj-lt"/>
              <a:cs typeface="Times New Roman" panose="02020603050405020304" pitchFamily="18" charset="0"/>
            </a:rPr>
            <a:t>.</a:t>
          </a:r>
          <a:endParaRPr lang="en-US" sz="1300" dirty="0">
            <a:solidFill>
              <a:schemeClr val="accent1"/>
            </a:solidFill>
            <a:latin typeface="+mj-lt"/>
          </a:endParaRPr>
        </a:p>
      </dgm:t>
    </dgm:pt>
    <dgm:pt modelId="{5732E446-BBAF-4AEB-901E-FC40C7453648}" type="parTrans" cxnId="{F0BD5D3E-93C9-4AB6-B9A1-A3F4E34E8834}">
      <dgm:prSet/>
      <dgm:spPr/>
      <dgm:t>
        <a:bodyPr/>
        <a:lstStyle/>
        <a:p>
          <a:endParaRPr lang="en-US"/>
        </a:p>
      </dgm:t>
    </dgm:pt>
    <dgm:pt modelId="{8B00BC59-1674-41C4-9B74-065A71DE71DF}" type="sibTrans" cxnId="{F0BD5D3E-93C9-4AB6-B9A1-A3F4E34E8834}">
      <dgm:prSet/>
      <dgm:spPr/>
      <dgm:t>
        <a:bodyPr/>
        <a:lstStyle/>
        <a:p>
          <a:endParaRPr lang="en-US"/>
        </a:p>
      </dgm:t>
    </dgm:pt>
    <dgm:pt modelId="{83830BF8-F606-4151-81FC-E7357E5FBDCD}">
      <dgm:prSet phldrT="[Text]" custScaleX="117443" custT="1" custLinFactNeighborX="7608"/>
      <dgm:spPr/>
      <dgm:t>
        <a:bodyPr/>
        <a:lstStyle/>
        <a:p>
          <a:r>
            <a:rPr lang="en-US" sz="1300" dirty="0">
              <a:solidFill>
                <a:schemeClr val="accent1"/>
              </a:solidFill>
              <a:latin typeface="+mj-lt"/>
              <a:cs typeface="Times New Roman" panose="02020603050405020304" pitchFamily="18" charset="0"/>
            </a:rPr>
            <a:t>EQIP Entities select specific </a:t>
          </a:r>
          <a:r>
            <a:rPr lang="en-US" sz="1300" b="1" dirty="0">
              <a:solidFill>
                <a:schemeClr val="accent1"/>
              </a:solidFill>
              <a:latin typeface="+mj-lt"/>
              <a:cs typeface="Times New Roman" panose="02020603050405020304" pitchFamily="18" charset="0"/>
            </a:rPr>
            <a:t>Clinical Episodes and Interventions </a:t>
          </a:r>
          <a:r>
            <a:rPr lang="en-US" sz="1300" dirty="0">
              <a:solidFill>
                <a:schemeClr val="accent1"/>
              </a:solidFill>
              <a:latin typeface="+mj-lt"/>
              <a:cs typeface="Times New Roman" panose="02020603050405020304" pitchFamily="18" charset="0"/>
            </a:rPr>
            <a:t>to participate in.</a:t>
          </a:r>
          <a:endParaRPr lang="en-US" sz="1300" dirty="0">
            <a:solidFill>
              <a:schemeClr val="accent1"/>
            </a:solidFill>
            <a:latin typeface="+mj-lt"/>
          </a:endParaRPr>
        </a:p>
      </dgm:t>
    </dgm:pt>
    <dgm:pt modelId="{54B2B5AC-3AB7-4144-8128-2C86B793381C}" type="parTrans" cxnId="{91C4C9D2-428A-4F74-A958-9468E04114F6}">
      <dgm:prSet/>
      <dgm:spPr/>
      <dgm:t>
        <a:bodyPr/>
        <a:lstStyle/>
        <a:p>
          <a:endParaRPr lang="en-US"/>
        </a:p>
      </dgm:t>
    </dgm:pt>
    <dgm:pt modelId="{E277098A-6B7B-4E2C-A7EC-3E66ECE92E61}" type="sibTrans" cxnId="{91C4C9D2-428A-4F74-A958-9468E04114F6}">
      <dgm:prSet/>
      <dgm:spPr/>
      <dgm:t>
        <a:bodyPr/>
        <a:lstStyle/>
        <a:p>
          <a:endParaRPr lang="en-US"/>
        </a:p>
      </dgm:t>
    </dgm:pt>
    <dgm:pt modelId="{B9A7E1B3-11AF-4E13-BF70-4BB10770894B}">
      <dgm:prSet phldrT="[Text]" custT="1"/>
      <dgm:spPr/>
      <dgm:t>
        <a:bodyPr/>
        <a:lstStyle/>
        <a:p>
          <a:pPr>
            <a:buNone/>
          </a:pPr>
          <a:r>
            <a:rPr lang="en-US" sz="1400" b="1" dirty="0">
              <a:solidFill>
                <a:schemeClr val="accent1"/>
              </a:solidFill>
              <a:latin typeface="+mj-lt"/>
              <a:cs typeface="Times New Roman" panose="02020603050405020304" pitchFamily="18" charset="0"/>
            </a:rPr>
            <a:t>Performance Evaluation</a:t>
          </a:r>
          <a:endParaRPr lang="en-US" sz="1400" dirty="0">
            <a:solidFill>
              <a:schemeClr val="accent1"/>
            </a:solidFill>
            <a:latin typeface="+mj-lt"/>
          </a:endParaRPr>
        </a:p>
      </dgm:t>
    </dgm:pt>
    <dgm:pt modelId="{DA18C57A-CC5B-4863-B071-33BE72A06A63}" type="parTrans" cxnId="{B1DD678A-5B46-4533-8361-6185082AE87C}">
      <dgm:prSet/>
      <dgm:spPr/>
      <dgm:t>
        <a:bodyPr/>
        <a:lstStyle/>
        <a:p>
          <a:endParaRPr lang="en-US"/>
        </a:p>
      </dgm:t>
    </dgm:pt>
    <dgm:pt modelId="{090F5214-593C-4654-BA77-848B5CE2DCA5}" type="sibTrans" cxnId="{B1DD678A-5B46-4533-8361-6185082AE87C}">
      <dgm:prSet/>
      <dgm:spPr/>
      <dgm:t>
        <a:bodyPr/>
        <a:lstStyle/>
        <a:p>
          <a:endParaRPr lang="en-US"/>
        </a:p>
      </dgm:t>
    </dgm:pt>
    <dgm:pt modelId="{A2D24BCF-614E-4567-8E24-E9F004828C84}">
      <dgm:prSet phldrT="[Text]" custT="1"/>
      <dgm:spPr/>
      <dgm:t>
        <a:bodyPr/>
        <a:lstStyle/>
        <a:p>
          <a:pPr>
            <a:buFont typeface="Arial" panose="020B0604020202020204" pitchFamily="34" charset="0"/>
            <a:buChar char="•"/>
          </a:pPr>
          <a:r>
            <a:rPr lang="en-US" sz="1300" b="0" i="0" dirty="0">
              <a:solidFill>
                <a:schemeClr val="accent1"/>
              </a:solidFill>
              <a:latin typeface="+mj-lt"/>
            </a:rPr>
            <a:t>After the initial enrollment period, </a:t>
          </a:r>
          <a:r>
            <a:rPr lang="en-US" sz="1300" b="1" i="0" dirty="0">
              <a:solidFill>
                <a:schemeClr val="accent1"/>
              </a:solidFill>
              <a:latin typeface="+mj-lt"/>
            </a:rPr>
            <a:t>CMS vetting and eligibility auditing</a:t>
          </a:r>
          <a:r>
            <a:rPr lang="en-US" sz="1300" b="0" i="0" dirty="0">
              <a:solidFill>
                <a:schemeClr val="accent1"/>
              </a:solidFill>
              <a:latin typeface="+mj-lt"/>
            </a:rPr>
            <a:t> will take place. Care Partners must sign and return </a:t>
          </a:r>
          <a:r>
            <a:rPr lang="en-US" sz="1300" b="1" i="0" dirty="0">
              <a:solidFill>
                <a:schemeClr val="accent1"/>
              </a:solidFill>
              <a:latin typeface="+mj-lt"/>
            </a:rPr>
            <a:t>Care Partner Arrangements </a:t>
          </a:r>
          <a:r>
            <a:rPr lang="en-US" sz="1300" b="0" i="0" dirty="0">
              <a:solidFill>
                <a:schemeClr val="accent1"/>
              </a:solidFill>
              <a:latin typeface="+mj-lt"/>
            </a:rPr>
            <a:t>(contracts) to confirm enrollment.</a:t>
          </a:r>
          <a:endParaRPr lang="en-US" sz="1300" dirty="0">
            <a:solidFill>
              <a:schemeClr val="accent1"/>
            </a:solidFill>
            <a:latin typeface="+mj-lt"/>
          </a:endParaRPr>
        </a:p>
      </dgm:t>
    </dgm:pt>
    <dgm:pt modelId="{BAC4D741-C383-458A-BB1C-5C9BF946BDD4}" type="parTrans" cxnId="{6BAB0AC3-0E85-4D73-8ED0-CFC4B8430952}">
      <dgm:prSet/>
      <dgm:spPr/>
      <dgm:t>
        <a:bodyPr/>
        <a:lstStyle/>
        <a:p>
          <a:endParaRPr lang="en-US"/>
        </a:p>
      </dgm:t>
    </dgm:pt>
    <dgm:pt modelId="{642F827A-D2B8-4C72-87CA-0AC7D603F8E5}" type="sibTrans" cxnId="{6BAB0AC3-0E85-4D73-8ED0-CFC4B8430952}">
      <dgm:prSet/>
      <dgm:spPr/>
      <dgm:t>
        <a:bodyPr/>
        <a:lstStyle/>
        <a:p>
          <a:endParaRPr lang="en-US"/>
        </a:p>
      </dgm:t>
    </dgm:pt>
    <dgm:pt modelId="{F1E74F7F-5278-40A3-BE7E-CE84EBCE852B}">
      <dgm:prSet phldrT="[Text]" custT="1"/>
      <dgm:spPr/>
      <dgm:t>
        <a:bodyPr/>
        <a:lstStyle/>
        <a:p>
          <a:pPr>
            <a:buNone/>
          </a:pPr>
          <a:r>
            <a:rPr lang="en-US" sz="1400" b="1" dirty="0">
              <a:solidFill>
                <a:schemeClr val="accent1"/>
              </a:solidFill>
              <a:latin typeface="+mj-lt"/>
            </a:rPr>
            <a:t>New Performance Year Begins</a:t>
          </a:r>
        </a:p>
      </dgm:t>
    </dgm:pt>
    <dgm:pt modelId="{36FF39B5-9C02-4E2B-B09D-C6C5EA4B910B}" type="parTrans" cxnId="{4286F419-9466-4805-A427-F9D19124DB38}">
      <dgm:prSet/>
      <dgm:spPr/>
      <dgm:t>
        <a:bodyPr/>
        <a:lstStyle/>
        <a:p>
          <a:endParaRPr lang="en-US"/>
        </a:p>
      </dgm:t>
    </dgm:pt>
    <dgm:pt modelId="{3977D601-5C50-49D6-B266-BDE03FD6897D}" type="sibTrans" cxnId="{4286F419-9466-4805-A427-F9D19124DB38}">
      <dgm:prSet/>
      <dgm:spPr/>
      <dgm:t>
        <a:bodyPr/>
        <a:lstStyle/>
        <a:p>
          <a:endParaRPr lang="en-US"/>
        </a:p>
      </dgm:t>
    </dgm:pt>
    <dgm:pt modelId="{0BAB6C71-A54A-4A4F-B596-C50827985BF8}">
      <dgm:prSet phldrT="[Text]" custT="1"/>
      <dgm:spPr/>
      <dgm:t>
        <a:bodyPr/>
        <a:lstStyle/>
        <a:p>
          <a:pPr>
            <a:buFont typeface="Arial" panose="020B0604020202020204" pitchFamily="34" charset="0"/>
            <a:buChar char="•"/>
          </a:pPr>
          <a:r>
            <a:rPr lang="en-US" sz="1300" b="0" i="0" dirty="0">
              <a:solidFill>
                <a:schemeClr val="accent1"/>
              </a:solidFill>
              <a:latin typeface="+mj-lt"/>
            </a:rPr>
            <a:t>Clinical Episodes selected by the EQIP Entity will trigger (begin) when a Care Partner </a:t>
          </a:r>
          <a:r>
            <a:rPr lang="en-US" sz="1300" b="1" i="0" dirty="0">
              <a:solidFill>
                <a:schemeClr val="accent1"/>
              </a:solidFill>
              <a:latin typeface="+mj-lt"/>
            </a:rPr>
            <a:t>submits a claim through a qualifying primary ICD-10-CM code, CPT code, or HCPCS code</a:t>
          </a:r>
          <a:r>
            <a:rPr lang="en-US" sz="1300" b="0" i="0" dirty="0">
              <a:solidFill>
                <a:schemeClr val="accent1"/>
              </a:solidFill>
              <a:latin typeface="+mj-lt"/>
            </a:rPr>
            <a:t> on Medicare patients.</a:t>
          </a:r>
          <a:endParaRPr lang="en-US" sz="1300" dirty="0">
            <a:solidFill>
              <a:schemeClr val="accent1"/>
            </a:solidFill>
            <a:latin typeface="+mj-lt"/>
          </a:endParaRPr>
        </a:p>
      </dgm:t>
    </dgm:pt>
    <dgm:pt modelId="{82FF3ADA-8674-4BDD-B5D9-4BD41D62FACE}" type="parTrans" cxnId="{A8F09F16-F288-4645-8A43-2E98AC973856}">
      <dgm:prSet/>
      <dgm:spPr/>
      <dgm:t>
        <a:bodyPr/>
        <a:lstStyle/>
        <a:p>
          <a:endParaRPr lang="en-US"/>
        </a:p>
      </dgm:t>
    </dgm:pt>
    <dgm:pt modelId="{B0D3B15D-23F4-491D-B8B1-EA8AC3574CAF}" type="sibTrans" cxnId="{A8F09F16-F288-4645-8A43-2E98AC973856}">
      <dgm:prSet/>
      <dgm:spPr/>
      <dgm:t>
        <a:bodyPr/>
        <a:lstStyle/>
        <a:p>
          <a:endParaRPr lang="en-US"/>
        </a:p>
      </dgm:t>
    </dgm:pt>
    <dgm:pt modelId="{6D71ABDD-9FE5-4A16-A620-ACC21F1776DF}">
      <dgm:prSet phldrT="[Text]" custT="1"/>
      <dgm:spPr/>
      <dgm:t>
        <a:bodyPr/>
        <a:lstStyle/>
        <a:p>
          <a:pPr>
            <a:buFont typeface="Arial" panose="020B0604020202020204" pitchFamily="34" charset="0"/>
            <a:buChar char="•"/>
          </a:pPr>
          <a:r>
            <a:rPr lang="en-US" sz="1300" b="0" i="0" dirty="0">
              <a:solidFill>
                <a:schemeClr val="accent1"/>
              </a:solidFill>
              <a:latin typeface="+mj-lt"/>
            </a:rPr>
            <a:t>EQIP Entities are assigned a </a:t>
          </a:r>
          <a:r>
            <a:rPr lang="en-US" sz="1300" b="1" i="0" dirty="0">
              <a:solidFill>
                <a:schemeClr val="accent1"/>
              </a:solidFill>
              <a:latin typeface="+mj-lt"/>
            </a:rPr>
            <a:t>unique Target Price</a:t>
          </a:r>
          <a:r>
            <a:rPr lang="en-US" sz="1300" b="0" i="0" dirty="0">
              <a:solidFill>
                <a:schemeClr val="accent1"/>
              </a:solidFill>
              <a:latin typeface="+mj-lt"/>
            </a:rPr>
            <a:t> per Episode it has selected.</a:t>
          </a:r>
          <a:endParaRPr lang="en-US" sz="1300" dirty="0">
            <a:solidFill>
              <a:schemeClr val="accent1"/>
            </a:solidFill>
            <a:latin typeface="+mj-lt"/>
          </a:endParaRPr>
        </a:p>
      </dgm:t>
    </dgm:pt>
    <dgm:pt modelId="{BAE615FC-7CC1-48ED-BF4E-A35017C0A4EF}" type="parTrans" cxnId="{73812198-F22B-4E69-A304-DF37907033D8}">
      <dgm:prSet/>
      <dgm:spPr/>
      <dgm:t>
        <a:bodyPr/>
        <a:lstStyle/>
        <a:p>
          <a:endParaRPr lang="en-US"/>
        </a:p>
      </dgm:t>
    </dgm:pt>
    <dgm:pt modelId="{E286CDB2-9AA6-4307-B309-E573D81500A8}" type="sibTrans" cxnId="{73812198-F22B-4E69-A304-DF37907033D8}">
      <dgm:prSet/>
      <dgm:spPr/>
      <dgm:t>
        <a:bodyPr/>
        <a:lstStyle/>
        <a:p>
          <a:endParaRPr lang="en-US"/>
        </a:p>
      </dgm:t>
    </dgm:pt>
    <dgm:pt modelId="{9D198306-254B-42F0-9E06-C91B08110BF1}">
      <dgm:prSet custT="1"/>
      <dgm:spPr/>
      <dgm:t>
        <a:bodyPr/>
        <a:lstStyle/>
        <a:p>
          <a:r>
            <a:rPr lang="en-US" sz="1300" b="0" i="0" dirty="0">
              <a:solidFill>
                <a:schemeClr val="accent1"/>
              </a:solidFill>
              <a:latin typeface="+mj-lt"/>
            </a:rPr>
            <a:t>EQIP uses </a:t>
          </a:r>
          <a:r>
            <a:rPr lang="en-US" sz="1300" b="1" i="0" dirty="0">
              <a:solidFill>
                <a:schemeClr val="accent1"/>
              </a:solidFill>
              <a:latin typeface="+mj-lt"/>
            </a:rPr>
            <a:t>claims data </a:t>
          </a:r>
          <a:r>
            <a:rPr lang="en-US" sz="1300" b="0" i="0" dirty="0">
              <a:solidFill>
                <a:schemeClr val="accent1"/>
              </a:solidFill>
              <a:latin typeface="+mj-lt"/>
            </a:rPr>
            <a:t>to assess cost and quality performance</a:t>
          </a:r>
          <a:r>
            <a:rPr lang="en-US" sz="1300" b="0" i="0" dirty="0">
              <a:latin typeface="+mj-lt"/>
            </a:rPr>
            <a:t>.</a:t>
          </a:r>
          <a:endParaRPr lang="en-US" sz="1300" dirty="0">
            <a:latin typeface="+mj-lt"/>
          </a:endParaRPr>
        </a:p>
      </dgm:t>
    </dgm:pt>
    <dgm:pt modelId="{8185E70B-A825-46AF-A204-1472C02D1156}" type="parTrans" cxnId="{759FDECA-BD78-4405-B1F8-C4A228BE88F1}">
      <dgm:prSet/>
      <dgm:spPr/>
      <dgm:t>
        <a:bodyPr/>
        <a:lstStyle/>
        <a:p>
          <a:endParaRPr lang="en-US"/>
        </a:p>
      </dgm:t>
    </dgm:pt>
    <dgm:pt modelId="{C7F228CA-0A61-4233-B060-A5D62F2D1F52}" type="sibTrans" cxnId="{759FDECA-BD78-4405-B1F8-C4A228BE88F1}">
      <dgm:prSet/>
      <dgm:spPr/>
      <dgm:t>
        <a:bodyPr/>
        <a:lstStyle/>
        <a:p>
          <a:endParaRPr lang="en-US"/>
        </a:p>
      </dgm:t>
    </dgm:pt>
    <dgm:pt modelId="{3033E99A-2FC5-4639-BCAA-9D3BB6450F6A}" type="pres">
      <dgm:prSet presAssocID="{E9F65D2A-957C-449A-BEFA-B85AEBAB3523}" presName="rootnode" presStyleCnt="0">
        <dgm:presLayoutVars>
          <dgm:chMax/>
          <dgm:chPref/>
          <dgm:dir/>
          <dgm:animLvl val="lvl"/>
        </dgm:presLayoutVars>
      </dgm:prSet>
      <dgm:spPr/>
    </dgm:pt>
    <dgm:pt modelId="{0C3CE971-23EE-48CA-99BA-C3EB6C7BBA52}" type="pres">
      <dgm:prSet presAssocID="{31A98D9B-9AF6-4B37-9F58-AEF4AEF6CB1E}" presName="composite" presStyleCnt="0"/>
      <dgm:spPr/>
    </dgm:pt>
    <dgm:pt modelId="{F832C718-191E-473D-929E-D417345D3416}" type="pres">
      <dgm:prSet presAssocID="{31A98D9B-9AF6-4B37-9F58-AEF4AEF6CB1E}" presName="LShape" presStyleLbl="alignNode1" presStyleIdx="0" presStyleCnt="9"/>
      <dgm:spPr/>
    </dgm:pt>
    <dgm:pt modelId="{78F4C70A-4C14-44F2-8F9E-AFFB766ED680}" type="pres">
      <dgm:prSet presAssocID="{31A98D9B-9AF6-4B37-9F58-AEF4AEF6CB1E}" presName="ParentText" presStyleLbl="revTx" presStyleIdx="0" presStyleCnt="5">
        <dgm:presLayoutVars>
          <dgm:chMax val="0"/>
          <dgm:chPref val="0"/>
          <dgm:bulletEnabled val="1"/>
        </dgm:presLayoutVars>
      </dgm:prSet>
      <dgm:spPr/>
    </dgm:pt>
    <dgm:pt modelId="{682E6EA4-CE7A-41EC-9D7C-EA8B71F89898}" type="pres">
      <dgm:prSet presAssocID="{31A98D9B-9AF6-4B37-9F58-AEF4AEF6CB1E}" presName="Triangle" presStyleLbl="alignNode1" presStyleIdx="1" presStyleCnt="9"/>
      <dgm:spPr/>
    </dgm:pt>
    <dgm:pt modelId="{5F71359B-387B-4244-ADA2-C627B138A5DE}" type="pres">
      <dgm:prSet presAssocID="{19D479C1-3D8C-4792-9C85-A932E812879C}" presName="sibTrans" presStyleCnt="0"/>
      <dgm:spPr/>
    </dgm:pt>
    <dgm:pt modelId="{4AB59A04-8F2C-42C1-944E-CA8C1B832FB9}" type="pres">
      <dgm:prSet presAssocID="{19D479C1-3D8C-4792-9C85-A932E812879C}" presName="space" presStyleCnt="0"/>
      <dgm:spPr/>
    </dgm:pt>
    <dgm:pt modelId="{EA4F61FD-8793-4D54-9175-11C1381C4848}" type="pres">
      <dgm:prSet presAssocID="{6243FC00-1F25-4AAE-8F7D-44EFFBB45E6E}" presName="composite" presStyleCnt="0"/>
      <dgm:spPr/>
    </dgm:pt>
    <dgm:pt modelId="{AFDADBDB-512D-42A0-8A6A-50BF607C0013}" type="pres">
      <dgm:prSet presAssocID="{6243FC00-1F25-4AAE-8F7D-44EFFBB45E6E}" presName="LShape" presStyleLbl="alignNode1" presStyleIdx="2" presStyleCnt="9"/>
      <dgm:spPr/>
    </dgm:pt>
    <dgm:pt modelId="{0B23C95B-4D87-472E-8CAD-434F8AD7C6D2}" type="pres">
      <dgm:prSet presAssocID="{6243FC00-1F25-4AAE-8F7D-44EFFBB45E6E}" presName="ParentText" presStyleLbl="revTx" presStyleIdx="1" presStyleCnt="5" custScaleX="117443" custLinFactNeighborX="7608">
        <dgm:presLayoutVars>
          <dgm:chMax val="0"/>
          <dgm:chPref val="0"/>
          <dgm:bulletEnabled val="1"/>
        </dgm:presLayoutVars>
      </dgm:prSet>
      <dgm:spPr/>
    </dgm:pt>
    <dgm:pt modelId="{9185C49D-B95A-4C0A-923F-B7A11FAEBD5D}" type="pres">
      <dgm:prSet presAssocID="{6243FC00-1F25-4AAE-8F7D-44EFFBB45E6E}" presName="Triangle" presStyleLbl="alignNode1" presStyleIdx="3" presStyleCnt="9"/>
      <dgm:spPr/>
    </dgm:pt>
    <dgm:pt modelId="{C0C2342B-9D0B-4A7B-B9D8-6E46192A0A06}" type="pres">
      <dgm:prSet presAssocID="{106E0EE7-E77C-44D6-A28D-F8DF204ACA3B}" presName="sibTrans" presStyleCnt="0"/>
      <dgm:spPr/>
    </dgm:pt>
    <dgm:pt modelId="{6451A6BA-786A-4DA7-AB90-7E73BE294FC7}" type="pres">
      <dgm:prSet presAssocID="{106E0EE7-E77C-44D6-A28D-F8DF204ACA3B}" presName="space" presStyleCnt="0"/>
      <dgm:spPr/>
    </dgm:pt>
    <dgm:pt modelId="{AD316151-FE4C-444A-A272-B1397E5958EA}" type="pres">
      <dgm:prSet presAssocID="{F1E74F7F-5278-40A3-BE7E-CE84EBCE852B}" presName="composite" presStyleCnt="0"/>
      <dgm:spPr/>
    </dgm:pt>
    <dgm:pt modelId="{A683C331-4C35-4B22-B7D4-F7BF60720E57}" type="pres">
      <dgm:prSet presAssocID="{F1E74F7F-5278-40A3-BE7E-CE84EBCE852B}" presName="LShape" presStyleLbl="alignNode1" presStyleIdx="4" presStyleCnt="9"/>
      <dgm:spPr/>
    </dgm:pt>
    <dgm:pt modelId="{F645B350-8FDF-40F3-A7AC-FE43B2A87C2F}" type="pres">
      <dgm:prSet presAssocID="{F1E74F7F-5278-40A3-BE7E-CE84EBCE852B}" presName="ParentText" presStyleLbl="revTx" presStyleIdx="2" presStyleCnt="5">
        <dgm:presLayoutVars>
          <dgm:chMax val="0"/>
          <dgm:chPref val="0"/>
          <dgm:bulletEnabled val="1"/>
        </dgm:presLayoutVars>
      </dgm:prSet>
      <dgm:spPr/>
    </dgm:pt>
    <dgm:pt modelId="{DE12CD56-6C3F-407E-8C84-6E587671680D}" type="pres">
      <dgm:prSet presAssocID="{F1E74F7F-5278-40A3-BE7E-CE84EBCE852B}" presName="Triangle" presStyleLbl="alignNode1" presStyleIdx="5" presStyleCnt="9"/>
      <dgm:spPr/>
    </dgm:pt>
    <dgm:pt modelId="{38263FAE-BAF2-46AC-B260-CC4E0DAAA859}" type="pres">
      <dgm:prSet presAssocID="{3977D601-5C50-49D6-B266-BDE03FD6897D}" presName="sibTrans" presStyleCnt="0"/>
      <dgm:spPr/>
    </dgm:pt>
    <dgm:pt modelId="{9DFF872E-FCDB-4FF5-BF57-ACCD5C59031F}" type="pres">
      <dgm:prSet presAssocID="{3977D601-5C50-49D6-B266-BDE03FD6897D}" presName="space" presStyleCnt="0"/>
      <dgm:spPr/>
    </dgm:pt>
    <dgm:pt modelId="{046329D1-ADFB-434C-9EE1-528FA9628000}" type="pres">
      <dgm:prSet presAssocID="{B9A7E1B3-11AF-4E13-BF70-4BB10770894B}" presName="composite" presStyleCnt="0"/>
      <dgm:spPr/>
    </dgm:pt>
    <dgm:pt modelId="{43719878-9111-4537-9EB7-7AA1CBEF37DE}" type="pres">
      <dgm:prSet presAssocID="{B9A7E1B3-11AF-4E13-BF70-4BB10770894B}" presName="LShape" presStyleLbl="alignNode1" presStyleIdx="6" presStyleCnt="9"/>
      <dgm:spPr/>
    </dgm:pt>
    <dgm:pt modelId="{1927906A-258A-4364-A55C-58CCD2310A57}" type="pres">
      <dgm:prSet presAssocID="{B9A7E1B3-11AF-4E13-BF70-4BB10770894B}" presName="ParentText" presStyleLbl="revTx" presStyleIdx="3" presStyleCnt="5">
        <dgm:presLayoutVars>
          <dgm:chMax val="0"/>
          <dgm:chPref val="0"/>
          <dgm:bulletEnabled val="1"/>
        </dgm:presLayoutVars>
      </dgm:prSet>
      <dgm:spPr/>
    </dgm:pt>
    <dgm:pt modelId="{3CCA3997-F6BD-4869-91C6-05AD9A635A1D}" type="pres">
      <dgm:prSet presAssocID="{B9A7E1B3-11AF-4E13-BF70-4BB10770894B}" presName="Triangle" presStyleLbl="alignNode1" presStyleIdx="7" presStyleCnt="9"/>
      <dgm:spPr/>
    </dgm:pt>
    <dgm:pt modelId="{4BB8AF3E-22E4-4536-9B8B-C04AE990AECD}" type="pres">
      <dgm:prSet presAssocID="{090F5214-593C-4654-BA77-848B5CE2DCA5}" presName="sibTrans" presStyleCnt="0"/>
      <dgm:spPr/>
    </dgm:pt>
    <dgm:pt modelId="{46A239A6-5331-40F1-A1BB-5B85836438A9}" type="pres">
      <dgm:prSet presAssocID="{090F5214-593C-4654-BA77-848B5CE2DCA5}" presName="space" presStyleCnt="0"/>
      <dgm:spPr/>
    </dgm:pt>
    <dgm:pt modelId="{D8C8E206-A814-4B83-802D-C109C5A39B01}" type="pres">
      <dgm:prSet presAssocID="{C7A8114F-BB05-46C0-B63B-FAA468A054B9}" presName="composite" presStyleCnt="0"/>
      <dgm:spPr/>
    </dgm:pt>
    <dgm:pt modelId="{446FF8D9-EFC3-4F22-BEB1-45F3D833CEA1}" type="pres">
      <dgm:prSet presAssocID="{C7A8114F-BB05-46C0-B63B-FAA468A054B9}" presName="LShape" presStyleLbl="alignNode1" presStyleIdx="8" presStyleCnt="9"/>
      <dgm:spPr/>
    </dgm:pt>
    <dgm:pt modelId="{46D0E6BB-2AA5-4945-95C9-2FA17949387E}" type="pres">
      <dgm:prSet presAssocID="{C7A8114F-BB05-46C0-B63B-FAA468A054B9}" presName="ParentText" presStyleLbl="revTx" presStyleIdx="4" presStyleCnt="5" custScaleX="102625" custLinFactNeighborX="1076">
        <dgm:presLayoutVars>
          <dgm:chMax val="0"/>
          <dgm:chPref val="0"/>
          <dgm:bulletEnabled val="1"/>
        </dgm:presLayoutVars>
      </dgm:prSet>
      <dgm:spPr/>
    </dgm:pt>
  </dgm:ptLst>
  <dgm:cxnLst>
    <dgm:cxn modelId="{9443D508-88D4-4AB9-B16F-AF3AAEA510EF}" srcId="{C7A8114F-BB05-46C0-B63B-FAA468A054B9}" destId="{8B6FD923-8C74-4003-8996-A04193C1EFC9}" srcOrd="0" destOrd="0" parTransId="{069A5A95-EAB3-44C9-A386-AD539D0C149A}" sibTransId="{C4E126FD-0BB3-4513-9A35-B3ACBA0966B7}"/>
    <dgm:cxn modelId="{A8F09F16-F288-4645-8A43-2E98AC973856}" srcId="{F1E74F7F-5278-40A3-BE7E-CE84EBCE852B}" destId="{0BAB6C71-A54A-4A4F-B596-C50827985BF8}" srcOrd="0" destOrd="0" parTransId="{82FF3ADA-8674-4BDD-B5D9-4BD41D62FACE}" sibTransId="{B0D3B15D-23F4-491D-B8B1-EA8AC3574CAF}"/>
    <dgm:cxn modelId="{4286F419-9466-4805-A427-F9D19124DB38}" srcId="{E9F65D2A-957C-449A-BEFA-B85AEBAB3523}" destId="{F1E74F7F-5278-40A3-BE7E-CE84EBCE852B}" srcOrd="2" destOrd="0" parTransId="{36FF39B5-9C02-4E2B-B09D-C6C5EA4B910B}" sibTransId="{3977D601-5C50-49D6-B266-BDE03FD6897D}"/>
    <dgm:cxn modelId="{B35AB630-D7C2-4190-A4C2-4FF9C12A0277}" type="presOf" srcId="{7AF2B6AC-D82F-4974-845B-3CA8D3676EBB}" destId="{78F4C70A-4C14-44F2-8F9E-AFFB766ED680}" srcOrd="0" destOrd="2" presId="urn:microsoft.com/office/officeart/2009/3/layout/StepUpProcess"/>
    <dgm:cxn modelId="{79691736-9AD8-4EA7-BA55-526764362A89}" type="presOf" srcId="{83830BF8-F606-4151-81FC-E7357E5FBDCD}" destId="{78F4C70A-4C14-44F2-8F9E-AFFB766ED680}" srcOrd="0" destOrd="3" presId="urn:microsoft.com/office/officeart/2009/3/layout/StepUpProcess"/>
    <dgm:cxn modelId="{A793F03C-A033-4940-8EF2-A8BDA7121662}" type="presOf" srcId="{7B7CCF17-550E-4A7C-9714-1B64E4575671}" destId="{1927906A-258A-4364-A55C-58CCD2310A57}" srcOrd="0" destOrd="1" presId="urn:microsoft.com/office/officeart/2009/3/layout/StepUpProcess"/>
    <dgm:cxn modelId="{F0BD5D3E-93C9-4AB6-B9A1-A3F4E34E8834}" srcId="{31A98D9B-9AF6-4B37-9F58-AEF4AEF6CB1E}" destId="{7AF2B6AC-D82F-4974-845B-3CA8D3676EBB}" srcOrd="1" destOrd="0" parTransId="{5732E446-BBAF-4AEB-901E-FC40C7453648}" sibTransId="{8B00BC59-1674-41C4-9B74-065A71DE71DF}"/>
    <dgm:cxn modelId="{8795C148-77A0-452F-A566-D64AA70B3461}" type="presOf" srcId="{6243FC00-1F25-4AAE-8F7D-44EFFBB45E6E}" destId="{0B23C95B-4D87-472E-8CAD-434F8AD7C6D2}" srcOrd="0" destOrd="0" presId="urn:microsoft.com/office/officeart/2009/3/layout/StepUpProcess"/>
    <dgm:cxn modelId="{8946A977-06BF-42FC-8F3F-F7ED198130C0}" srcId="{31A98D9B-9AF6-4B37-9F58-AEF4AEF6CB1E}" destId="{FA91F7C5-33B3-4E88-92D2-0782E6C46915}" srcOrd="0" destOrd="0" parTransId="{117936B3-7EFF-4101-A86E-1B713D9587C4}" sibTransId="{4CFE78F2-69E8-48B9-8D72-B87346E57189}"/>
    <dgm:cxn modelId="{C05AEB7F-6931-4440-B417-E8D874698294}" type="presOf" srcId="{FA91F7C5-33B3-4E88-92D2-0782E6C46915}" destId="{78F4C70A-4C14-44F2-8F9E-AFFB766ED680}" srcOrd="0" destOrd="1" presId="urn:microsoft.com/office/officeart/2009/3/layout/StepUpProcess"/>
    <dgm:cxn modelId="{A2D4FD82-35DE-4F82-80ED-9F872A9AEAD3}" type="presOf" srcId="{E9F65D2A-957C-449A-BEFA-B85AEBAB3523}" destId="{3033E99A-2FC5-4639-BCAA-9D3BB6450F6A}" srcOrd="0" destOrd="0" presId="urn:microsoft.com/office/officeart/2009/3/layout/StepUpProcess"/>
    <dgm:cxn modelId="{A2EC6A87-D592-4B1E-8BB2-69ACFCF2E067}" type="presOf" srcId="{0BAB6C71-A54A-4A4F-B596-C50827985BF8}" destId="{F645B350-8FDF-40F3-A7AC-FE43B2A87C2F}" srcOrd="0" destOrd="1" presId="urn:microsoft.com/office/officeart/2009/3/layout/StepUpProcess"/>
    <dgm:cxn modelId="{B1DD678A-5B46-4533-8361-6185082AE87C}" srcId="{E9F65D2A-957C-449A-BEFA-B85AEBAB3523}" destId="{B9A7E1B3-11AF-4E13-BF70-4BB10770894B}" srcOrd="3" destOrd="0" parTransId="{DA18C57A-CC5B-4863-B071-33BE72A06A63}" sibTransId="{090F5214-593C-4654-BA77-848B5CE2DCA5}"/>
    <dgm:cxn modelId="{D48CAE91-63BC-439F-9262-AB095307D4BC}" srcId="{E9F65D2A-957C-449A-BEFA-B85AEBAB3523}" destId="{31A98D9B-9AF6-4B37-9F58-AEF4AEF6CB1E}" srcOrd="0" destOrd="0" parTransId="{8ADF4B79-9209-4476-AFDA-C11D77A773BB}" sibTransId="{19D479C1-3D8C-4792-9C85-A932E812879C}"/>
    <dgm:cxn modelId="{73812198-F22B-4E69-A304-DF37907033D8}" srcId="{F1E74F7F-5278-40A3-BE7E-CE84EBCE852B}" destId="{6D71ABDD-9FE5-4A16-A620-ACC21F1776DF}" srcOrd="1" destOrd="0" parTransId="{BAE615FC-7CC1-48ED-BF4E-A35017C0A4EF}" sibTransId="{E286CDB2-9AA6-4307-B309-E573D81500A8}"/>
    <dgm:cxn modelId="{B7B1789D-0F66-41F9-8717-701BAC610492}" srcId="{E9F65D2A-957C-449A-BEFA-B85AEBAB3523}" destId="{C7A8114F-BB05-46C0-B63B-FAA468A054B9}" srcOrd="4" destOrd="0" parTransId="{42766BC7-C065-4DEE-9A08-73E0E8001CDE}" sibTransId="{CB8FD7C1-CF6D-4684-8C73-D12650EA26F3}"/>
    <dgm:cxn modelId="{9BB944A4-849E-4C11-8311-0DA05BF8A117}" srcId="{B9A7E1B3-11AF-4E13-BF70-4BB10770894B}" destId="{7B7CCF17-550E-4A7C-9714-1B64E4575671}" srcOrd="0" destOrd="0" parTransId="{2467AF9B-E20F-425D-9D74-45E6A5B2233D}" sibTransId="{93476BB5-7899-43FC-AEBF-5DEF1438E3FA}"/>
    <dgm:cxn modelId="{06724CA6-D0D6-4207-9FFC-B8E6F0302A7C}" type="presOf" srcId="{9D198306-254B-42F0-9E06-C91B08110BF1}" destId="{1927906A-258A-4364-A55C-58CCD2310A57}" srcOrd="0" destOrd="2" presId="urn:microsoft.com/office/officeart/2009/3/layout/StepUpProcess"/>
    <dgm:cxn modelId="{9F8606A8-E4E5-48CC-895A-58D90F5D455A}" type="presOf" srcId="{F1E74F7F-5278-40A3-BE7E-CE84EBCE852B}" destId="{F645B350-8FDF-40F3-A7AC-FE43B2A87C2F}" srcOrd="0" destOrd="0" presId="urn:microsoft.com/office/officeart/2009/3/layout/StepUpProcess"/>
    <dgm:cxn modelId="{187D61AE-2777-4349-B513-BDC7B76D966B}" type="presOf" srcId="{C7A8114F-BB05-46C0-B63B-FAA468A054B9}" destId="{46D0E6BB-2AA5-4945-95C9-2FA17949387E}" srcOrd="0" destOrd="0" presId="urn:microsoft.com/office/officeart/2009/3/layout/StepUpProcess"/>
    <dgm:cxn modelId="{6BAB0AC3-0E85-4D73-8ED0-CFC4B8430952}" srcId="{6243FC00-1F25-4AAE-8F7D-44EFFBB45E6E}" destId="{A2D24BCF-614E-4567-8E24-E9F004828C84}" srcOrd="0" destOrd="0" parTransId="{BAC4D741-C383-458A-BB1C-5C9BF946BDD4}" sibTransId="{642F827A-D2B8-4C72-87CA-0AC7D603F8E5}"/>
    <dgm:cxn modelId="{759FDECA-BD78-4405-B1F8-C4A228BE88F1}" srcId="{B9A7E1B3-11AF-4E13-BF70-4BB10770894B}" destId="{9D198306-254B-42F0-9E06-C91B08110BF1}" srcOrd="1" destOrd="0" parTransId="{8185E70B-A825-46AF-A204-1472C02D1156}" sibTransId="{C7F228CA-0A61-4233-B060-A5D62F2D1F52}"/>
    <dgm:cxn modelId="{743E9CCB-4EAC-4F6B-967C-42DAC332B468}" type="presOf" srcId="{8B6FD923-8C74-4003-8996-A04193C1EFC9}" destId="{46D0E6BB-2AA5-4945-95C9-2FA17949387E}" srcOrd="0" destOrd="1" presId="urn:microsoft.com/office/officeart/2009/3/layout/StepUpProcess"/>
    <dgm:cxn modelId="{91C4C9D2-428A-4F74-A958-9468E04114F6}" srcId="{31A98D9B-9AF6-4B37-9F58-AEF4AEF6CB1E}" destId="{83830BF8-F606-4151-81FC-E7357E5FBDCD}" srcOrd="2" destOrd="0" parTransId="{54B2B5AC-3AB7-4144-8128-2C86B793381C}" sibTransId="{E277098A-6B7B-4E2C-A7EC-3E66ECE92E61}"/>
    <dgm:cxn modelId="{8C9AE0D2-035F-452B-92C8-07004B6BA28A}" type="presOf" srcId="{A2D24BCF-614E-4567-8E24-E9F004828C84}" destId="{0B23C95B-4D87-472E-8CAD-434F8AD7C6D2}" srcOrd="0" destOrd="1" presId="urn:microsoft.com/office/officeart/2009/3/layout/StepUpProcess"/>
    <dgm:cxn modelId="{A88B70EA-BB84-435E-95DB-6925F280AB5E}" type="presOf" srcId="{31A98D9B-9AF6-4B37-9F58-AEF4AEF6CB1E}" destId="{78F4C70A-4C14-44F2-8F9E-AFFB766ED680}" srcOrd="0" destOrd="0" presId="urn:microsoft.com/office/officeart/2009/3/layout/StepUpProcess"/>
    <dgm:cxn modelId="{7FCC23F0-13CC-418E-ABDD-F3EF8A3A4F66}" srcId="{E9F65D2A-957C-449A-BEFA-B85AEBAB3523}" destId="{6243FC00-1F25-4AAE-8F7D-44EFFBB45E6E}" srcOrd="1" destOrd="0" parTransId="{CF62D338-9666-4AB8-82D6-A61DC99E714D}" sibTransId="{106E0EE7-E77C-44D6-A28D-F8DF204ACA3B}"/>
    <dgm:cxn modelId="{371573F0-D404-4494-8752-83FC09554AD8}" type="presOf" srcId="{6D71ABDD-9FE5-4A16-A620-ACC21F1776DF}" destId="{F645B350-8FDF-40F3-A7AC-FE43B2A87C2F}" srcOrd="0" destOrd="2" presId="urn:microsoft.com/office/officeart/2009/3/layout/StepUpProcess"/>
    <dgm:cxn modelId="{1097FCF2-592D-4021-B418-EC649C6E2DA5}" type="presOf" srcId="{B9A7E1B3-11AF-4E13-BF70-4BB10770894B}" destId="{1927906A-258A-4364-A55C-58CCD2310A57}" srcOrd="0" destOrd="0" presId="urn:microsoft.com/office/officeart/2009/3/layout/StepUpProcess"/>
    <dgm:cxn modelId="{158771BB-CD1E-4DA2-A3FF-C25817F51A23}" type="presParOf" srcId="{3033E99A-2FC5-4639-BCAA-9D3BB6450F6A}" destId="{0C3CE971-23EE-48CA-99BA-C3EB6C7BBA52}" srcOrd="0" destOrd="0" presId="urn:microsoft.com/office/officeart/2009/3/layout/StepUpProcess"/>
    <dgm:cxn modelId="{0A69A832-901B-43D6-88C7-5AF5B4386454}" type="presParOf" srcId="{0C3CE971-23EE-48CA-99BA-C3EB6C7BBA52}" destId="{F832C718-191E-473D-929E-D417345D3416}" srcOrd="0" destOrd="0" presId="urn:microsoft.com/office/officeart/2009/3/layout/StepUpProcess"/>
    <dgm:cxn modelId="{280A9923-2020-4A24-9F0C-7A6B2D4592AD}" type="presParOf" srcId="{0C3CE971-23EE-48CA-99BA-C3EB6C7BBA52}" destId="{78F4C70A-4C14-44F2-8F9E-AFFB766ED680}" srcOrd="1" destOrd="0" presId="urn:microsoft.com/office/officeart/2009/3/layout/StepUpProcess"/>
    <dgm:cxn modelId="{247FC25E-9CAF-417D-AD4E-4AA765DEE93C}" type="presParOf" srcId="{0C3CE971-23EE-48CA-99BA-C3EB6C7BBA52}" destId="{682E6EA4-CE7A-41EC-9D7C-EA8B71F89898}" srcOrd="2" destOrd="0" presId="urn:microsoft.com/office/officeart/2009/3/layout/StepUpProcess"/>
    <dgm:cxn modelId="{CA4AC297-FACD-4B08-A1A1-0D478AD7FDAC}" type="presParOf" srcId="{3033E99A-2FC5-4639-BCAA-9D3BB6450F6A}" destId="{5F71359B-387B-4244-ADA2-C627B138A5DE}" srcOrd="1" destOrd="0" presId="urn:microsoft.com/office/officeart/2009/3/layout/StepUpProcess"/>
    <dgm:cxn modelId="{61360E3D-3035-416B-BDB0-BF5B5893F4FA}" type="presParOf" srcId="{5F71359B-387B-4244-ADA2-C627B138A5DE}" destId="{4AB59A04-8F2C-42C1-944E-CA8C1B832FB9}" srcOrd="0" destOrd="0" presId="urn:microsoft.com/office/officeart/2009/3/layout/StepUpProcess"/>
    <dgm:cxn modelId="{C4CCD985-FB7A-4793-BE5A-0C992D8A7E83}" type="presParOf" srcId="{3033E99A-2FC5-4639-BCAA-9D3BB6450F6A}" destId="{EA4F61FD-8793-4D54-9175-11C1381C4848}" srcOrd="2" destOrd="0" presId="urn:microsoft.com/office/officeart/2009/3/layout/StepUpProcess"/>
    <dgm:cxn modelId="{ED4D0FD3-2B8D-4AB6-814E-E43208C1FBDC}" type="presParOf" srcId="{EA4F61FD-8793-4D54-9175-11C1381C4848}" destId="{AFDADBDB-512D-42A0-8A6A-50BF607C0013}" srcOrd="0" destOrd="0" presId="urn:microsoft.com/office/officeart/2009/3/layout/StepUpProcess"/>
    <dgm:cxn modelId="{5A9D551E-E069-40EB-BDD7-734D9DF1BB6F}" type="presParOf" srcId="{EA4F61FD-8793-4D54-9175-11C1381C4848}" destId="{0B23C95B-4D87-472E-8CAD-434F8AD7C6D2}" srcOrd="1" destOrd="0" presId="urn:microsoft.com/office/officeart/2009/3/layout/StepUpProcess"/>
    <dgm:cxn modelId="{4CE0CE2A-7C95-40C5-A539-7E711EF16C6F}" type="presParOf" srcId="{EA4F61FD-8793-4D54-9175-11C1381C4848}" destId="{9185C49D-B95A-4C0A-923F-B7A11FAEBD5D}" srcOrd="2" destOrd="0" presId="urn:microsoft.com/office/officeart/2009/3/layout/StepUpProcess"/>
    <dgm:cxn modelId="{D534B352-2109-4E17-B9DF-7FEA658B4A5D}" type="presParOf" srcId="{3033E99A-2FC5-4639-BCAA-9D3BB6450F6A}" destId="{C0C2342B-9D0B-4A7B-B9D8-6E46192A0A06}" srcOrd="3" destOrd="0" presId="urn:microsoft.com/office/officeart/2009/3/layout/StepUpProcess"/>
    <dgm:cxn modelId="{130AC52C-2E7E-47F3-9597-8F604D2B5C45}" type="presParOf" srcId="{C0C2342B-9D0B-4A7B-B9D8-6E46192A0A06}" destId="{6451A6BA-786A-4DA7-AB90-7E73BE294FC7}" srcOrd="0" destOrd="0" presId="urn:microsoft.com/office/officeart/2009/3/layout/StepUpProcess"/>
    <dgm:cxn modelId="{35326D9F-C858-40D9-ACE7-6BB417D5266C}" type="presParOf" srcId="{3033E99A-2FC5-4639-BCAA-9D3BB6450F6A}" destId="{AD316151-FE4C-444A-A272-B1397E5958EA}" srcOrd="4" destOrd="0" presId="urn:microsoft.com/office/officeart/2009/3/layout/StepUpProcess"/>
    <dgm:cxn modelId="{84F6965C-7988-4085-897E-78828689D6DA}" type="presParOf" srcId="{AD316151-FE4C-444A-A272-B1397E5958EA}" destId="{A683C331-4C35-4B22-B7D4-F7BF60720E57}" srcOrd="0" destOrd="0" presId="urn:microsoft.com/office/officeart/2009/3/layout/StepUpProcess"/>
    <dgm:cxn modelId="{9A6C2E83-BCFA-4254-B7C5-D07A65E09F10}" type="presParOf" srcId="{AD316151-FE4C-444A-A272-B1397E5958EA}" destId="{F645B350-8FDF-40F3-A7AC-FE43B2A87C2F}" srcOrd="1" destOrd="0" presId="urn:microsoft.com/office/officeart/2009/3/layout/StepUpProcess"/>
    <dgm:cxn modelId="{7B5740C0-1297-478C-B9B9-D9A51E2ABBA3}" type="presParOf" srcId="{AD316151-FE4C-444A-A272-B1397E5958EA}" destId="{DE12CD56-6C3F-407E-8C84-6E587671680D}" srcOrd="2" destOrd="0" presId="urn:microsoft.com/office/officeart/2009/3/layout/StepUpProcess"/>
    <dgm:cxn modelId="{38E4AB7D-0785-4256-B36D-7DB6FF8F7521}" type="presParOf" srcId="{3033E99A-2FC5-4639-BCAA-9D3BB6450F6A}" destId="{38263FAE-BAF2-46AC-B260-CC4E0DAAA859}" srcOrd="5" destOrd="0" presId="urn:microsoft.com/office/officeart/2009/3/layout/StepUpProcess"/>
    <dgm:cxn modelId="{7A66D872-3EF4-47A5-8A93-C00316116065}" type="presParOf" srcId="{38263FAE-BAF2-46AC-B260-CC4E0DAAA859}" destId="{9DFF872E-FCDB-4FF5-BF57-ACCD5C59031F}" srcOrd="0" destOrd="0" presId="urn:microsoft.com/office/officeart/2009/3/layout/StepUpProcess"/>
    <dgm:cxn modelId="{216698EF-5721-4631-A95A-0DE444E57D07}" type="presParOf" srcId="{3033E99A-2FC5-4639-BCAA-9D3BB6450F6A}" destId="{046329D1-ADFB-434C-9EE1-528FA9628000}" srcOrd="6" destOrd="0" presId="urn:microsoft.com/office/officeart/2009/3/layout/StepUpProcess"/>
    <dgm:cxn modelId="{F16917F7-9B1D-45DE-8C28-C0CB525531CE}" type="presParOf" srcId="{046329D1-ADFB-434C-9EE1-528FA9628000}" destId="{43719878-9111-4537-9EB7-7AA1CBEF37DE}" srcOrd="0" destOrd="0" presId="urn:microsoft.com/office/officeart/2009/3/layout/StepUpProcess"/>
    <dgm:cxn modelId="{1641FE6B-5E09-4076-806E-EA4CB9A93DC0}" type="presParOf" srcId="{046329D1-ADFB-434C-9EE1-528FA9628000}" destId="{1927906A-258A-4364-A55C-58CCD2310A57}" srcOrd="1" destOrd="0" presId="urn:microsoft.com/office/officeart/2009/3/layout/StepUpProcess"/>
    <dgm:cxn modelId="{DFF183B9-F06D-4316-9ACD-11AA4792CFF4}" type="presParOf" srcId="{046329D1-ADFB-434C-9EE1-528FA9628000}" destId="{3CCA3997-F6BD-4869-91C6-05AD9A635A1D}" srcOrd="2" destOrd="0" presId="urn:microsoft.com/office/officeart/2009/3/layout/StepUpProcess"/>
    <dgm:cxn modelId="{76F551F1-53AD-4C0D-8C07-67B2DA2A49B9}" type="presParOf" srcId="{3033E99A-2FC5-4639-BCAA-9D3BB6450F6A}" destId="{4BB8AF3E-22E4-4536-9B8B-C04AE990AECD}" srcOrd="7" destOrd="0" presId="urn:microsoft.com/office/officeart/2009/3/layout/StepUpProcess"/>
    <dgm:cxn modelId="{6DE33146-FAEA-4468-90F8-7B0D15978CE3}" type="presParOf" srcId="{4BB8AF3E-22E4-4536-9B8B-C04AE990AECD}" destId="{46A239A6-5331-40F1-A1BB-5B85836438A9}" srcOrd="0" destOrd="0" presId="urn:microsoft.com/office/officeart/2009/3/layout/StepUpProcess"/>
    <dgm:cxn modelId="{8CBAEAB0-6BE8-404E-8C3E-C59C561108B7}" type="presParOf" srcId="{3033E99A-2FC5-4639-BCAA-9D3BB6450F6A}" destId="{D8C8E206-A814-4B83-802D-C109C5A39B01}" srcOrd="8" destOrd="0" presId="urn:microsoft.com/office/officeart/2009/3/layout/StepUpProcess"/>
    <dgm:cxn modelId="{D8E27A6D-6B98-435C-8341-58DA7855D8F7}" type="presParOf" srcId="{D8C8E206-A814-4B83-802D-C109C5A39B01}" destId="{446FF8D9-EFC3-4F22-BEB1-45F3D833CEA1}" srcOrd="0" destOrd="0" presId="urn:microsoft.com/office/officeart/2009/3/layout/StepUpProcess"/>
    <dgm:cxn modelId="{0A1FC2BA-255D-4C73-AAA0-6E9C13FDF411}" type="presParOf" srcId="{D8C8E206-A814-4B83-802D-C109C5A39B01}" destId="{46D0E6BB-2AA5-4945-95C9-2FA17949387E}"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DE19E-ECC1-4377-97CD-3E91FAD8A4D1}">
      <dsp:nvSpPr>
        <dsp:cNvPr id="0" name=""/>
        <dsp:cNvSpPr/>
      </dsp:nvSpPr>
      <dsp:spPr>
        <a:xfrm>
          <a:off x="-5818873" y="-890570"/>
          <a:ext cx="6927478" cy="6927478"/>
        </a:xfrm>
        <a:prstGeom prst="blockArc">
          <a:avLst>
            <a:gd name="adj1" fmla="val 18900000"/>
            <a:gd name="adj2" fmla="val 2700000"/>
            <a:gd name="adj3" fmla="val 312"/>
          </a:avLst>
        </a:prstGeom>
        <a:noFill/>
        <a:ln w="1905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3521F6-768C-4401-A875-B7664D360EE0}">
      <dsp:nvSpPr>
        <dsp:cNvPr id="0" name=""/>
        <dsp:cNvSpPr/>
      </dsp:nvSpPr>
      <dsp:spPr>
        <a:xfrm>
          <a:off x="484552" y="201627"/>
          <a:ext cx="10531500" cy="88332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777"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i="0" kern="1200" dirty="0">
              <a:solidFill>
                <a:schemeClr val="accent1"/>
              </a:solidFill>
              <a:latin typeface="+mj-lt"/>
            </a:rPr>
            <a:t>Increase Financial Accountability:</a:t>
          </a:r>
          <a:r>
            <a:rPr lang="en-US" sz="1800" b="0" i="0" kern="1200" dirty="0">
              <a:solidFill>
                <a:schemeClr val="accent1"/>
              </a:solidFill>
              <a:latin typeface="+mj-lt"/>
            </a:rPr>
            <a:t> </a:t>
          </a:r>
          <a:r>
            <a:rPr lang="en-US" sz="1600" b="0" i="0" kern="1200" dirty="0">
              <a:solidFill>
                <a:schemeClr val="accent1"/>
              </a:solidFill>
              <a:latin typeface="+mj-lt"/>
            </a:rPr>
            <a:t>Hold practitioners accountable for improving quality of care and reducing healthcare spending on Episodes of care.​</a:t>
          </a:r>
          <a:endParaRPr lang="en-US" sz="1600" b="0" i="0" u="sng" kern="1200" dirty="0">
            <a:solidFill>
              <a:schemeClr val="accent1"/>
            </a:solidFill>
            <a:latin typeface="+mj-lt"/>
            <a:cs typeface="Times New Roman" panose="02020603050405020304" pitchFamily="18" charset="0"/>
          </a:endParaRPr>
        </a:p>
      </dsp:txBody>
      <dsp:txXfrm>
        <a:off x="484552" y="201627"/>
        <a:ext cx="10531500" cy="883329"/>
      </dsp:txXfrm>
    </dsp:sp>
    <dsp:sp modelId="{F2F11C8B-76BC-4A26-83CA-5FCB2BADEB32}">
      <dsp:nvSpPr>
        <dsp:cNvPr id="0" name=""/>
        <dsp:cNvSpPr/>
      </dsp:nvSpPr>
      <dsp:spPr>
        <a:xfrm>
          <a:off x="82366" y="241105"/>
          <a:ext cx="804372" cy="804372"/>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4709A9B-C53D-4109-B83E-5772DB0F1404}">
      <dsp:nvSpPr>
        <dsp:cNvPr id="0" name=""/>
        <dsp:cNvSpPr/>
      </dsp:nvSpPr>
      <dsp:spPr>
        <a:xfrm>
          <a:off x="945664" y="1286481"/>
          <a:ext cx="10070388" cy="64349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777"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accent1"/>
              </a:solidFill>
              <a:latin typeface="+mj-lt"/>
            </a:rPr>
            <a:t>Care Redesign: </a:t>
          </a:r>
          <a:r>
            <a:rPr lang="en-US" sz="1600" b="0" i="0" kern="1200" dirty="0">
              <a:solidFill>
                <a:schemeClr val="accent1"/>
              </a:solidFill>
              <a:latin typeface="+mj-lt"/>
            </a:rPr>
            <a:t>Help practitioners align with value-based payment models and Maryland hospital Global Budget Revenues (GBRs).​</a:t>
          </a:r>
          <a:endParaRPr lang="en-US" sz="1400" b="0" kern="1200" dirty="0">
            <a:solidFill>
              <a:schemeClr val="accent1"/>
            </a:solidFill>
            <a:latin typeface="+mj-lt"/>
          </a:endParaRPr>
        </a:p>
      </dsp:txBody>
      <dsp:txXfrm>
        <a:off x="945664" y="1286481"/>
        <a:ext cx="10070388" cy="643498"/>
      </dsp:txXfrm>
    </dsp:sp>
    <dsp:sp modelId="{EBAA0A21-2FA4-4543-B080-517797223977}">
      <dsp:nvSpPr>
        <dsp:cNvPr id="0" name=""/>
        <dsp:cNvSpPr/>
      </dsp:nvSpPr>
      <dsp:spPr>
        <a:xfrm>
          <a:off x="543478" y="1206044"/>
          <a:ext cx="804372" cy="804372"/>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BADEE1D-4721-4479-9715-7692DC8E1D48}">
      <dsp:nvSpPr>
        <dsp:cNvPr id="0" name=""/>
        <dsp:cNvSpPr/>
      </dsp:nvSpPr>
      <dsp:spPr>
        <a:xfrm>
          <a:off x="1087189" y="2175512"/>
          <a:ext cx="9928864" cy="7953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777"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accent1"/>
              </a:solidFill>
              <a:latin typeface="+mj-lt"/>
            </a:rPr>
            <a:t>Clinical Data </a:t>
          </a:r>
          <a:r>
            <a:rPr lang="en-US" sz="1600" b="1" i="0" kern="1200" dirty="0">
              <a:solidFill>
                <a:schemeClr val="accent1"/>
              </a:solidFill>
              <a:latin typeface="+mj-lt"/>
            </a:rPr>
            <a:t>Analysis and Feedback: </a:t>
          </a:r>
          <a:r>
            <a:rPr lang="en-US" sz="1600" b="0" i="0" kern="1200" dirty="0">
              <a:solidFill>
                <a:schemeClr val="accent1"/>
              </a:solidFill>
              <a:latin typeface="+mj-lt"/>
            </a:rPr>
            <a:t>Eliminate unnecessary or low-value care, shifting care to lower-cost settings when clinically appropriate, increasing care coordination, and fostering quality improvement.</a:t>
          </a:r>
          <a:endParaRPr lang="en-US" sz="1600" b="0" kern="1200" dirty="0">
            <a:solidFill>
              <a:schemeClr val="accent1"/>
            </a:solidFill>
            <a:latin typeface="+mj-lt"/>
          </a:endParaRPr>
        </a:p>
      </dsp:txBody>
      <dsp:txXfrm>
        <a:off x="1087189" y="2175512"/>
        <a:ext cx="9928864" cy="795312"/>
      </dsp:txXfrm>
    </dsp:sp>
    <dsp:sp modelId="{81B8132D-E063-47D5-B668-1C5898437006}">
      <dsp:nvSpPr>
        <dsp:cNvPr id="0" name=""/>
        <dsp:cNvSpPr/>
      </dsp:nvSpPr>
      <dsp:spPr>
        <a:xfrm>
          <a:off x="685002" y="2170982"/>
          <a:ext cx="804372" cy="804372"/>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7359EFD-D203-4F1A-BDC8-57639A44F2CE}">
      <dsp:nvSpPr>
        <dsp:cNvPr id="0" name=""/>
        <dsp:cNvSpPr/>
      </dsp:nvSpPr>
      <dsp:spPr>
        <a:xfrm>
          <a:off x="945664" y="3216358"/>
          <a:ext cx="10070388" cy="64349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777"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accent1"/>
              </a:solidFill>
              <a:latin typeface="+mj-lt"/>
            </a:rPr>
            <a:t>Practitioner Engagement: </a:t>
          </a:r>
          <a:r>
            <a:rPr lang="en-US" sz="1600" b="0" i="0" kern="1200" dirty="0">
              <a:solidFill>
                <a:schemeClr val="accent1"/>
              </a:solidFill>
              <a:latin typeface="+mj-lt"/>
            </a:rPr>
            <a:t>Promote practitioner-led, value-based care reimbursement to drive innovation and deployment of new evidence-based knowledge.</a:t>
          </a:r>
          <a:endParaRPr lang="en-US" sz="1400" b="0" kern="1200" dirty="0">
            <a:solidFill>
              <a:schemeClr val="accent1"/>
            </a:solidFill>
            <a:latin typeface="+mj-lt"/>
          </a:endParaRPr>
        </a:p>
      </dsp:txBody>
      <dsp:txXfrm>
        <a:off x="945664" y="3216358"/>
        <a:ext cx="10070388" cy="643498"/>
      </dsp:txXfrm>
    </dsp:sp>
    <dsp:sp modelId="{0C0F4C0C-1643-424B-A0B9-1615F6D55D18}">
      <dsp:nvSpPr>
        <dsp:cNvPr id="0" name=""/>
        <dsp:cNvSpPr/>
      </dsp:nvSpPr>
      <dsp:spPr>
        <a:xfrm>
          <a:off x="543478" y="3135921"/>
          <a:ext cx="804372" cy="804372"/>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B04314C-C388-4BC3-9C7F-98ACCCA1F1F4}">
      <dsp:nvSpPr>
        <dsp:cNvPr id="0" name=""/>
        <dsp:cNvSpPr/>
      </dsp:nvSpPr>
      <dsp:spPr>
        <a:xfrm>
          <a:off x="484552" y="4181296"/>
          <a:ext cx="10531500" cy="64349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777"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accent1"/>
              </a:solidFill>
              <a:latin typeface="+mj-lt"/>
            </a:rPr>
            <a:t>Patient and Caregiver Engagement: </a:t>
          </a:r>
          <a:r>
            <a:rPr lang="en-US" sz="1600" b="0" i="0" kern="1200" dirty="0">
              <a:solidFill>
                <a:schemeClr val="accent1"/>
              </a:solidFill>
              <a:latin typeface="+mj-lt"/>
            </a:rPr>
            <a:t>Improve health outcomes and lower costs through patient education and ongoing communication during Episodes of care.​</a:t>
          </a:r>
          <a:endParaRPr lang="en-US" sz="1600" b="0" kern="1200" dirty="0">
            <a:solidFill>
              <a:schemeClr val="accent1"/>
            </a:solidFill>
            <a:latin typeface="+mj-lt"/>
          </a:endParaRPr>
        </a:p>
      </dsp:txBody>
      <dsp:txXfrm>
        <a:off x="484552" y="4181296"/>
        <a:ext cx="10531500" cy="643498"/>
      </dsp:txXfrm>
    </dsp:sp>
    <dsp:sp modelId="{DA9DCDDF-9DB4-443D-86A9-BD0B7ADAF058}">
      <dsp:nvSpPr>
        <dsp:cNvPr id="0" name=""/>
        <dsp:cNvSpPr/>
      </dsp:nvSpPr>
      <dsp:spPr>
        <a:xfrm>
          <a:off x="82366" y="4100859"/>
          <a:ext cx="804372" cy="804372"/>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2C718-191E-473D-929E-D417345D3416}">
      <dsp:nvSpPr>
        <dsp:cNvPr id="0" name=""/>
        <dsp:cNvSpPr/>
      </dsp:nvSpPr>
      <dsp:spPr>
        <a:xfrm rot="5400000">
          <a:off x="408364" y="2459981"/>
          <a:ext cx="1221533" cy="2032604"/>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F4C70A-4C14-44F2-8F9E-AFFB766ED680}">
      <dsp:nvSpPr>
        <dsp:cNvPr id="0" name=""/>
        <dsp:cNvSpPr/>
      </dsp:nvSpPr>
      <dsp:spPr>
        <a:xfrm>
          <a:off x="204459" y="3067292"/>
          <a:ext cx="1835046" cy="1608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1"/>
              </a:solidFill>
              <a:latin typeface="+mj-lt"/>
              <a:cs typeface="Times New Roman" panose="02020603050405020304" pitchFamily="18" charset="0"/>
            </a:rPr>
            <a:t>Annual Enrollment Opportunity</a:t>
          </a:r>
          <a:endParaRPr lang="en-US" sz="1400" kern="1200" dirty="0">
            <a:solidFill>
              <a:schemeClr val="accent1"/>
            </a:solidFill>
            <a:latin typeface="+mj-lt"/>
          </a:endParaRPr>
        </a:p>
        <a:p>
          <a:pPr marL="114300" lvl="1" indent="-114300" algn="l" defTabSz="577850">
            <a:lnSpc>
              <a:spcPct val="90000"/>
            </a:lnSpc>
            <a:spcBef>
              <a:spcPct val="0"/>
            </a:spcBef>
            <a:spcAft>
              <a:spcPct val="15000"/>
            </a:spcAft>
            <a:buChar char="•"/>
          </a:pPr>
          <a:r>
            <a:rPr lang="en-US" sz="1300" kern="1200" dirty="0">
              <a:solidFill>
                <a:schemeClr val="accent1"/>
              </a:solidFill>
              <a:latin typeface="+mj-lt"/>
              <a:cs typeface="Times New Roman" panose="02020603050405020304" pitchFamily="18" charset="0"/>
            </a:rPr>
            <a:t>Practitioners decide to enroll in EQIP during </a:t>
          </a:r>
          <a:r>
            <a:rPr lang="en-US" sz="1300" b="1" kern="1200" dirty="0">
              <a:solidFill>
                <a:schemeClr val="accent1"/>
              </a:solidFill>
              <a:latin typeface="+mj-lt"/>
              <a:cs typeface="Times New Roman" panose="02020603050405020304" pitchFamily="18" charset="0"/>
            </a:rPr>
            <a:t>July through August</a:t>
          </a:r>
          <a:r>
            <a:rPr lang="en-US" sz="1300" kern="1200" dirty="0">
              <a:solidFill>
                <a:schemeClr val="accent1"/>
              </a:solidFill>
              <a:latin typeface="+mj-lt"/>
              <a:cs typeface="Times New Roman" panose="02020603050405020304" pitchFamily="18" charset="0"/>
            </a:rPr>
            <a:t> of each year.</a:t>
          </a:r>
          <a:endParaRPr lang="en-US" sz="1300" kern="1200" dirty="0">
            <a:solidFill>
              <a:schemeClr val="accent1"/>
            </a:solidFill>
            <a:latin typeface="+mj-lt"/>
          </a:endParaRPr>
        </a:p>
        <a:p>
          <a:pPr marL="114300" lvl="1" indent="-114300" algn="l" defTabSz="577850">
            <a:lnSpc>
              <a:spcPct val="90000"/>
            </a:lnSpc>
            <a:spcBef>
              <a:spcPct val="0"/>
            </a:spcBef>
            <a:spcAft>
              <a:spcPct val="15000"/>
            </a:spcAft>
            <a:buChar char="•"/>
          </a:pPr>
          <a:r>
            <a:rPr lang="en-US" sz="1300" kern="1200" dirty="0">
              <a:solidFill>
                <a:schemeClr val="accent1"/>
              </a:solidFill>
              <a:latin typeface="+mj-lt"/>
              <a:cs typeface="Times New Roman" panose="02020603050405020304" pitchFamily="18" charset="0"/>
            </a:rPr>
            <a:t>One or more practitioners enroll in an </a:t>
          </a:r>
          <a:r>
            <a:rPr lang="en-US" sz="1300" b="1" kern="1200" dirty="0">
              <a:solidFill>
                <a:schemeClr val="accent1"/>
              </a:solidFill>
              <a:latin typeface="+mj-lt"/>
              <a:cs typeface="Times New Roman" panose="02020603050405020304" pitchFamily="18" charset="0"/>
            </a:rPr>
            <a:t>EQIP Entity</a:t>
          </a:r>
          <a:r>
            <a:rPr lang="en-US" sz="1300" kern="1200" dirty="0">
              <a:solidFill>
                <a:schemeClr val="accent1"/>
              </a:solidFill>
              <a:latin typeface="+mj-lt"/>
              <a:cs typeface="Times New Roman" panose="02020603050405020304" pitchFamily="18" charset="0"/>
            </a:rPr>
            <a:t>.</a:t>
          </a:r>
          <a:endParaRPr lang="en-US" sz="1300" kern="1200" dirty="0">
            <a:solidFill>
              <a:schemeClr val="accent1"/>
            </a:solidFill>
            <a:latin typeface="+mj-lt"/>
          </a:endParaRPr>
        </a:p>
        <a:p>
          <a:pPr marL="114300" lvl="1" indent="-114300" algn="l" defTabSz="577850">
            <a:lnSpc>
              <a:spcPct val="90000"/>
            </a:lnSpc>
            <a:spcBef>
              <a:spcPct val="0"/>
            </a:spcBef>
            <a:spcAft>
              <a:spcPct val="15000"/>
            </a:spcAft>
            <a:buChar char="•"/>
          </a:pPr>
          <a:r>
            <a:rPr lang="en-US" sz="1300" kern="1200" dirty="0">
              <a:solidFill>
                <a:schemeClr val="accent1"/>
              </a:solidFill>
              <a:latin typeface="+mj-lt"/>
              <a:cs typeface="Times New Roman" panose="02020603050405020304" pitchFamily="18" charset="0"/>
            </a:rPr>
            <a:t>EQIP Entities select specific </a:t>
          </a:r>
          <a:r>
            <a:rPr lang="en-US" sz="1300" b="1" kern="1200" dirty="0">
              <a:solidFill>
                <a:schemeClr val="accent1"/>
              </a:solidFill>
              <a:latin typeface="+mj-lt"/>
              <a:cs typeface="Times New Roman" panose="02020603050405020304" pitchFamily="18" charset="0"/>
            </a:rPr>
            <a:t>Clinical Episodes and Interventions </a:t>
          </a:r>
          <a:r>
            <a:rPr lang="en-US" sz="1300" kern="1200" dirty="0">
              <a:solidFill>
                <a:schemeClr val="accent1"/>
              </a:solidFill>
              <a:latin typeface="+mj-lt"/>
              <a:cs typeface="Times New Roman" panose="02020603050405020304" pitchFamily="18" charset="0"/>
            </a:rPr>
            <a:t>to participate in.</a:t>
          </a:r>
          <a:endParaRPr lang="en-US" sz="1300" kern="1200" dirty="0">
            <a:solidFill>
              <a:schemeClr val="accent1"/>
            </a:solidFill>
            <a:latin typeface="+mj-lt"/>
          </a:endParaRPr>
        </a:p>
      </dsp:txBody>
      <dsp:txXfrm>
        <a:off x="204459" y="3067292"/>
        <a:ext cx="1835046" cy="1608526"/>
      </dsp:txXfrm>
    </dsp:sp>
    <dsp:sp modelId="{682E6EA4-CE7A-41EC-9D7C-EA8B71F89898}">
      <dsp:nvSpPr>
        <dsp:cNvPr id="0" name=""/>
        <dsp:cNvSpPr/>
      </dsp:nvSpPr>
      <dsp:spPr>
        <a:xfrm>
          <a:off x="1693271" y="2310339"/>
          <a:ext cx="346235" cy="346235"/>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DADBDB-512D-42A0-8A6A-50BF607C0013}">
      <dsp:nvSpPr>
        <dsp:cNvPr id="0" name=""/>
        <dsp:cNvSpPr/>
      </dsp:nvSpPr>
      <dsp:spPr>
        <a:xfrm rot="5400000">
          <a:off x="2654819" y="1904093"/>
          <a:ext cx="1221533" cy="2032604"/>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23C95B-4D87-472E-8CAD-434F8AD7C6D2}">
      <dsp:nvSpPr>
        <dsp:cNvPr id="0" name=""/>
        <dsp:cNvSpPr/>
      </dsp:nvSpPr>
      <dsp:spPr>
        <a:xfrm>
          <a:off x="2430482" y="2511404"/>
          <a:ext cx="2155133" cy="1608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dirty="0">
              <a:solidFill>
                <a:schemeClr val="accent1"/>
              </a:solidFill>
              <a:latin typeface="+mj-lt"/>
            </a:rPr>
            <a:t>CMS Vetting, Auditing, and Contracting</a:t>
          </a:r>
          <a:endParaRPr lang="en-US" sz="1400" kern="1200" dirty="0">
            <a:solidFill>
              <a:schemeClr val="accent1"/>
            </a:solidFill>
            <a:latin typeface="+mj-lt"/>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b="0" i="0" kern="1200" dirty="0">
              <a:solidFill>
                <a:schemeClr val="accent1"/>
              </a:solidFill>
              <a:latin typeface="+mj-lt"/>
            </a:rPr>
            <a:t>After the initial enrollment period, </a:t>
          </a:r>
          <a:r>
            <a:rPr lang="en-US" sz="1300" b="1" i="0" kern="1200" dirty="0">
              <a:solidFill>
                <a:schemeClr val="accent1"/>
              </a:solidFill>
              <a:latin typeface="+mj-lt"/>
            </a:rPr>
            <a:t>CMS vetting and eligibility auditing</a:t>
          </a:r>
          <a:r>
            <a:rPr lang="en-US" sz="1300" b="0" i="0" kern="1200" dirty="0">
              <a:solidFill>
                <a:schemeClr val="accent1"/>
              </a:solidFill>
              <a:latin typeface="+mj-lt"/>
            </a:rPr>
            <a:t> will take place. Care Partners must sign and return </a:t>
          </a:r>
          <a:r>
            <a:rPr lang="en-US" sz="1300" b="1" i="0" kern="1200" dirty="0">
              <a:solidFill>
                <a:schemeClr val="accent1"/>
              </a:solidFill>
              <a:latin typeface="+mj-lt"/>
            </a:rPr>
            <a:t>Care Partner Arrangements </a:t>
          </a:r>
          <a:r>
            <a:rPr lang="en-US" sz="1300" b="0" i="0" kern="1200" dirty="0">
              <a:solidFill>
                <a:schemeClr val="accent1"/>
              </a:solidFill>
              <a:latin typeface="+mj-lt"/>
            </a:rPr>
            <a:t>(contracts) to confirm enrollment.</a:t>
          </a:r>
          <a:endParaRPr lang="en-US" sz="1300" kern="1200" dirty="0">
            <a:solidFill>
              <a:schemeClr val="accent1"/>
            </a:solidFill>
            <a:latin typeface="+mj-lt"/>
          </a:endParaRPr>
        </a:p>
      </dsp:txBody>
      <dsp:txXfrm>
        <a:off x="2430482" y="2511404"/>
        <a:ext cx="2155133" cy="1608526"/>
      </dsp:txXfrm>
    </dsp:sp>
    <dsp:sp modelId="{9185C49D-B95A-4C0A-923F-B7A11FAEBD5D}">
      <dsp:nvSpPr>
        <dsp:cNvPr id="0" name=""/>
        <dsp:cNvSpPr/>
      </dsp:nvSpPr>
      <dsp:spPr>
        <a:xfrm>
          <a:off x="3939726" y="1754451"/>
          <a:ext cx="346235" cy="346235"/>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83C331-4C35-4B22-B7D4-F7BF60720E57}">
      <dsp:nvSpPr>
        <dsp:cNvPr id="0" name=""/>
        <dsp:cNvSpPr/>
      </dsp:nvSpPr>
      <dsp:spPr>
        <a:xfrm rot="5400000">
          <a:off x="4901275" y="1348206"/>
          <a:ext cx="1221533" cy="2032604"/>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45B350-8FDF-40F3-A7AC-FE43B2A87C2F}">
      <dsp:nvSpPr>
        <dsp:cNvPr id="0" name=""/>
        <dsp:cNvSpPr/>
      </dsp:nvSpPr>
      <dsp:spPr>
        <a:xfrm>
          <a:off x="4697371" y="1955517"/>
          <a:ext cx="1835046" cy="1608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1"/>
              </a:solidFill>
              <a:latin typeface="+mj-lt"/>
            </a:rPr>
            <a:t>New Performance Year Begins</a:t>
          </a:r>
        </a:p>
        <a:p>
          <a:pPr marL="114300" lvl="1" indent="-114300" algn="l" defTabSz="577850">
            <a:lnSpc>
              <a:spcPct val="90000"/>
            </a:lnSpc>
            <a:spcBef>
              <a:spcPct val="0"/>
            </a:spcBef>
            <a:spcAft>
              <a:spcPct val="15000"/>
            </a:spcAft>
            <a:buFont typeface="Arial" panose="020B0604020202020204" pitchFamily="34" charset="0"/>
            <a:buChar char="•"/>
          </a:pPr>
          <a:r>
            <a:rPr lang="en-US" sz="1300" b="0" i="0" kern="1200" dirty="0">
              <a:solidFill>
                <a:schemeClr val="accent1"/>
              </a:solidFill>
              <a:latin typeface="+mj-lt"/>
            </a:rPr>
            <a:t>Clinical Episodes selected by the EQIP Entity will trigger (begin) when a Care Partner </a:t>
          </a:r>
          <a:r>
            <a:rPr lang="en-US" sz="1300" b="1" i="0" kern="1200" dirty="0">
              <a:solidFill>
                <a:schemeClr val="accent1"/>
              </a:solidFill>
              <a:latin typeface="+mj-lt"/>
            </a:rPr>
            <a:t>submits a claim through a qualifying primary ICD-10-CM code, CPT code, or HCPCS code</a:t>
          </a:r>
          <a:r>
            <a:rPr lang="en-US" sz="1300" b="0" i="0" kern="1200" dirty="0">
              <a:solidFill>
                <a:schemeClr val="accent1"/>
              </a:solidFill>
              <a:latin typeface="+mj-lt"/>
            </a:rPr>
            <a:t> on Medicare patients.</a:t>
          </a:r>
          <a:endParaRPr lang="en-US" sz="1300" kern="1200" dirty="0">
            <a:solidFill>
              <a:schemeClr val="accent1"/>
            </a:solidFill>
            <a:latin typeface="+mj-lt"/>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b="0" i="0" kern="1200" dirty="0">
              <a:solidFill>
                <a:schemeClr val="accent1"/>
              </a:solidFill>
              <a:latin typeface="+mj-lt"/>
            </a:rPr>
            <a:t>EQIP Entities are assigned a </a:t>
          </a:r>
          <a:r>
            <a:rPr lang="en-US" sz="1300" b="1" i="0" kern="1200" dirty="0">
              <a:solidFill>
                <a:schemeClr val="accent1"/>
              </a:solidFill>
              <a:latin typeface="+mj-lt"/>
            </a:rPr>
            <a:t>unique Target Price</a:t>
          </a:r>
          <a:r>
            <a:rPr lang="en-US" sz="1300" b="0" i="0" kern="1200" dirty="0">
              <a:solidFill>
                <a:schemeClr val="accent1"/>
              </a:solidFill>
              <a:latin typeface="+mj-lt"/>
            </a:rPr>
            <a:t> per Episode it has selected.</a:t>
          </a:r>
          <a:endParaRPr lang="en-US" sz="1300" kern="1200" dirty="0">
            <a:solidFill>
              <a:schemeClr val="accent1"/>
            </a:solidFill>
            <a:latin typeface="+mj-lt"/>
          </a:endParaRPr>
        </a:p>
      </dsp:txBody>
      <dsp:txXfrm>
        <a:off x="4697371" y="1955517"/>
        <a:ext cx="1835046" cy="1608526"/>
      </dsp:txXfrm>
    </dsp:sp>
    <dsp:sp modelId="{DE12CD56-6C3F-407E-8C84-6E587671680D}">
      <dsp:nvSpPr>
        <dsp:cNvPr id="0" name=""/>
        <dsp:cNvSpPr/>
      </dsp:nvSpPr>
      <dsp:spPr>
        <a:xfrm>
          <a:off x="6186182" y="1198563"/>
          <a:ext cx="346235" cy="346235"/>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719878-9111-4537-9EB7-7AA1CBEF37DE}">
      <dsp:nvSpPr>
        <dsp:cNvPr id="0" name=""/>
        <dsp:cNvSpPr/>
      </dsp:nvSpPr>
      <dsp:spPr>
        <a:xfrm rot="5400000">
          <a:off x="7147731" y="792318"/>
          <a:ext cx="1221533" cy="2032604"/>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27906A-258A-4364-A55C-58CCD2310A57}">
      <dsp:nvSpPr>
        <dsp:cNvPr id="0" name=""/>
        <dsp:cNvSpPr/>
      </dsp:nvSpPr>
      <dsp:spPr>
        <a:xfrm>
          <a:off x="6943826" y="1399629"/>
          <a:ext cx="1835046" cy="1608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1"/>
              </a:solidFill>
              <a:latin typeface="+mj-lt"/>
              <a:cs typeface="Times New Roman" panose="02020603050405020304" pitchFamily="18" charset="0"/>
            </a:rPr>
            <a:t>Performance Evaluation</a:t>
          </a:r>
          <a:endParaRPr lang="en-US" sz="1400" kern="1200" dirty="0">
            <a:solidFill>
              <a:schemeClr val="accent1"/>
            </a:solidFill>
            <a:latin typeface="+mj-lt"/>
          </a:endParaRPr>
        </a:p>
        <a:p>
          <a:pPr marL="114300" lvl="1" indent="-114300" algn="l" defTabSz="577850">
            <a:lnSpc>
              <a:spcPct val="90000"/>
            </a:lnSpc>
            <a:spcBef>
              <a:spcPct val="0"/>
            </a:spcBef>
            <a:spcAft>
              <a:spcPct val="15000"/>
            </a:spcAft>
            <a:buChar char="•"/>
          </a:pPr>
          <a:r>
            <a:rPr lang="en-US" sz="1300" b="0" i="0" kern="1200" dirty="0">
              <a:solidFill>
                <a:schemeClr val="accent1"/>
              </a:solidFill>
              <a:latin typeface="+mj-lt"/>
            </a:rPr>
            <a:t>Performance year </a:t>
          </a:r>
          <a:r>
            <a:rPr lang="en-US" sz="1300" b="1" i="0" kern="1200" dirty="0">
              <a:solidFill>
                <a:schemeClr val="accent1"/>
              </a:solidFill>
              <a:latin typeface="+mj-lt"/>
            </a:rPr>
            <a:t>Episode costs are compared to the Target Price </a:t>
          </a:r>
          <a:r>
            <a:rPr lang="en-US" sz="1300" b="0" i="0" kern="1200" dirty="0">
              <a:solidFill>
                <a:schemeClr val="accent1"/>
              </a:solidFill>
              <a:latin typeface="+mj-lt"/>
            </a:rPr>
            <a:t>and savings are aggregated. </a:t>
          </a:r>
          <a:endParaRPr lang="en-US" sz="1300" kern="1200" dirty="0">
            <a:latin typeface="+mj-lt"/>
          </a:endParaRPr>
        </a:p>
        <a:p>
          <a:pPr marL="114300" lvl="1" indent="-114300" algn="l" defTabSz="577850">
            <a:lnSpc>
              <a:spcPct val="90000"/>
            </a:lnSpc>
            <a:spcBef>
              <a:spcPct val="0"/>
            </a:spcBef>
            <a:spcAft>
              <a:spcPct val="15000"/>
            </a:spcAft>
            <a:buChar char="•"/>
          </a:pPr>
          <a:r>
            <a:rPr lang="en-US" sz="1300" b="0" i="0" kern="1200" dirty="0">
              <a:solidFill>
                <a:schemeClr val="accent1"/>
              </a:solidFill>
              <a:latin typeface="+mj-lt"/>
            </a:rPr>
            <a:t>EQIP uses </a:t>
          </a:r>
          <a:r>
            <a:rPr lang="en-US" sz="1300" b="1" i="0" kern="1200" dirty="0">
              <a:solidFill>
                <a:schemeClr val="accent1"/>
              </a:solidFill>
              <a:latin typeface="+mj-lt"/>
            </a:rPr>
            <a:t>claims data </a:t>
          </a:r>
          <a:r>
            <a:rPr lang="en-US" sz="1300" b="0" i="0" kern="1200" dirty="0">
              <a:solidFill>
                <a:schemeClr val="accent1"/>
              </a:solidFill>
              <a:latin typeface="+mj-lt"/>
            </a:rPr>
            <a:t>to assess cost and quality performance</a:t>
          </a:r>
          <a:r>
            <a:rPr lang="en-US" sz="1300" b="0" i="0" kern="1200" dirty="0">
              <a:latin typeface="+mj-lt"/>
            </a:rPr>
            <a:t>.</a:t>
          </a:r>
          <a:endParaRPr lang="en-US" sz="1300" kern="1200" dirty="0">
            <a:latin typeface="+mj-lt"/>
          </a:endParaRPr>
        </a:p>
      </dsp:txBody>
      <dsp:txXfrm>
        <a:off x="6943826" y="1399629"/>
        <a:ext cx="1835046" cy="1608526"/>
      </dsp:txXfrm>
    </dsp:sp>
    <dsp:sp modelId="{3CCA3997-F6BD-4869-91C6-05AD9A635A1D}">
      <dsp:nvSpPr>
        <dsp:cNvPr id="0" name=""/>
        <dsp:cNvSpPr/>
      </dsp:nvSpPr>
      <dsp:spPr>
        <a:xfrm>
          <a:off x="8432638" y="642675"/>
          <a:ext cx="346235" cy="346235"/>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6FF8D9-EFC3-4F22-BEB1-45F3D833CEA1}">
      <dsp:nvSpPr>
        <dsp:cNvPr id="0" name=""/>
        <dsp:cNvSpPr/>
      </dsp:nvSpPr>
      <dsp:spPr>
        <a:xfrm rot="5400000">
          <a:off x="9394186" y="236430"/>
          <a:ext cx="1221533" cy="2032604"/>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D0E6BB-2AA5-4945-95C9-2FA17949387E}">
      <dsp:nvSpPr>
        <dsp:cNvPr id="0" name=""/>
        <dsp:cNvSpPr/>
      </dsp:nvSpPr>
      <dsp:spPr>
        <a:xfrm>
          <a:off x="9169026" y="843741"/>
          <a:ext cx="1883216" cy="1608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1"/>
              </a:solidFill>
              <a:latin typeface="+mj-lt"/>
              <a:cs typeface="Times New Roman" panose="02020603050405020304" pitchFamily="18" charset="0"/>
            </a:rPr>
            <a:t>Incentive Payment</a:t>
          </a:r>
        </a:p>
        <a:p>
          <a:pPr marL="114300" lvl="1" indent="-114300" algn="l" defTabSz="577850">
            <a:lnSpc>
              <a:spcPct val="90000"/>
            </a:lnSpc>
            <a:spcBef>
              <a:spcPct val="0"/>
            </a:spcBef>
            <a:spcAft>
              <a:spcPct val="15000"/>
            </a:spcAft>
            <a:buChar char="•"/>
          </a:pPr>
          <a:r>
            <a:rPr lang="en-US" sz="1300" b="0" i="0" kern="1200" dirty="0">
              <a:solidFill>
                <a:schemeClr val="accent1"/>
              </a:solidFill>
              <a:latin typeface="+mj-lt"/>
            </a:rPr>
            <a:t>EQIP rewards successful Entities with a </a:t>
          </a:r>
          <a:r>
            <a:rPr lang="en-US" sz="1300" b="1" i="0" kern="1200" dirty="0">
              <a:solidFill>
                <a:schemeClr val="accent1"/>
              </a:solidFill>
              <a:latin typeface="+mj-lt"/>
            </a:rPr>
            <a:t>portion of their total savings</a:t>
          </a:r>
          <a:r>
            <a:rPr lang="en-US" sz="1300" b="0" i="0" kern="1200" dirty="0">
              <a:solidFill>
                <a:schemeClr val="accent1"/>
              </a:solidFill>
              <a:latin typeface="+mj-lt"/>
            </a:rPr>
            <a:t> across all selected episodes during the Performance Year</a:t>
          </a:r>
          <a:r>
            <a:rPr lang="en-US" sz="1400" b="0" i="0" kern="1200" dirty="0">
              <a:solidFill>
                <a:schemeClr val="accent1"/>
              </a:solidFill>
              <a:latin typeface="+mj-lt"/>
            </a:rPr>
            <a:t>. </a:t>
          </a:r>
          <a:endParaRPr lang="en-US" sz="1400" kern="1200" dirty="0">
            <a:solidFill>
              <a:schemeClr val="accent1"/>
            </a:solidFill>
            <a:latin typeface="+mj-lt"/>
            <a:cs typeface="Times New Roman" panose="02020603050405020304" pitchFamily="18" charset="0"/>
          </a:endParaRPr>
        </a:p>
      </dsp:txBody>
      <dsp:txXfrm>
        <a:off x="9169026" y="843741"/>
        <a:ext cx="1883216" cy="160852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3CBF7-1346-B711-DA13-EA3B0348A8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E40BDC-0BFE-0661-E732-D72A932B97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E622DD-FFCC-4063-AC82-574ADFED35B0}" type="datetimeFigureOut">
              <a:rPr lang="en-US" smtClean="0"/>
              <a:t>7/16/2025</a:t>
            </a:fld>
            <a:endParaRPr lang="en-US"/>
          </a:p>
        </p:txBody>
      </p:sp>
      <p:sp>
        <p:nvSpPr>
          <p:cNvPr id="4" name="Footer Placeholder 3">
            <a:extLst>
              <a:ext uri="{FF2B5EF4-FFF2-40B4-BE49-F238E27FC236}">
                <a16:creationId xmlns:a16="http://schemas.microsoft.com/office/drawing/2014/main" id="{B08D5658-EF97-A848-6752-DD218D67A4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1762E3-09E1-F50E-95EE-DFFA52EE4B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85062C-83AD-4977-A240-A45628C238E8}" type="slidenum">
              <a:rPr lang="en-US" smtClean="0"/>
              <a:t>‹#›</a:t>
            </a:fld>
            <a:endParaRPr lang="en-US"/>
          </a:p>
        </p:txBody>
      </p:sp>
    </p:spTree>
    <p:extLst>
      <p:ext uri="{BB962C8B-B14F-4D97-AF65-F5344CB8AC3E}">
        <p14:creationId xmlns:p14="http://schemas.microsoft.com/office/powerpoint/2010/main" val="92574628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3DF6A-93A7-4217-9AFC-2F7D2DCCE793}"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2AF4B-86CF-4DA2-8674-ABA13EF5759D}" type="slidenum">
              <a:rPr lang="en-US" smtClean="0"/>
              <a:t>‹#›</a:t>
            </a:fld>
            <a:endParaRPr lang="en-US"/>
          </a:p>
        </p:txBody>
      </p:sp>
    </p:spTree>
    <p:extLst>
      <p:ext uri="{BB962C8B-B14F-4D97-AF65-F5344CB8AC3E}">
        <p14:creationId xmlns:p14="http://schemas.microsoft.com/office/powerpoint/2010/main" val="362245767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Welcome to the EQIP Curriculum! This is the first of many videos where we’ll break down the Episode Quality Improvement Program through easy-to-follow learning modules. In this video, I will give you a brief overview of Maryland’s value-based Medicare Opportunity. </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1</a:t>
            </a:fld>
            <a:endParaRPr lang="en-US"/>
          </a:p>
        </p:txBody>
      </p:sp>
    </p:spTree>
    <p:extLst>
      <p:ext uri="{BB962C8B-B14F-4D97-AF65-F5344CB8AC3E}">
        <p14:creationId xmlns:p14="http://schemas.microsoft.com/office/powerpoint/2010/main" val="346182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Times New Roman" panose="02020603050405020304" pitchFamily="18" charset="0"/>
              </a:rPr>
              <a:t>The Episode Quality Improvement Program, or EQIP, is a voluntary, Advanced Alternative Payment Model that was designed specifically for Maryland generalists, specialists, and other CMS-approved practitioners who treat Medicare beneficiaries. EQIP helps these practitioners shift toward value-based payment through an episode-based approach. EQIP participants will be held accountable for achieving both cost and quality targets within one or more Clinical Episode Categories. </a:t>
            </a:r>
            <a:r>
              <a:rPr lang="en-US" sz="1800" kern="1200" dirty="0">
                <a:solidFill>
                  <a:schemeClr val="accent1"/>
                </a:solidFill>
                <a:latin typeface="+mn-lt"/>
                <a:ea typeface="+mn-ea"/>
                <a:cs typeface="+mn-cs"/>
              </a:rPr>
              <a:t>EQIP Entities have an opportunity to earn a portion of the savings they create in their selected Clinical Episode(s) as a lump-sum incentive payment.</a:t>
            </a:r>
          </a:p>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2</a:t>
            </a:fld>
            <a:endParaRPr lang="en-US"/>
          </a:p>
        </p:txBody>
      </p:sp>
    </p:spTree>
    <p:extLst>
      <p:ext uri="{BB962C8B-B14F-4D97-AF65-F5344CB8AC3E}">
        <p14:creationId xmlns:p14="http://schemas.microsoft.com/office/powerpoint/2010/main" val="38831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To better understand EQIP, let’s highlight the key goals of the program: First, EQIP aims to increase practitioner financial accountability for improving quality of care and reducing healthcare spending related to episodes of care. EQIP also encourages care redesign by supporting practitioners who are interested in continuously transforming care to align with value-based payment policies and Maryland’s hospital Global Budget Revenues. Another important goal of EQIP is to use clinical data analysis and feedback to reduce costs of care by eliminating unnecessary and low-value services. In addition, EQIP encourages practitioners to shift care to more affordable settings when clinically appropriate, improving the coordination between care teams, and fostering continuous quality improvements. EQIP also prioritizes practitioner engagement by shifting care towards a practitioner-led, value-based reimbursement system. This helps create environments that encourage the rapid adoption of new, evidence-based practices. Lastly, EQIP aims to increase patient and care giver engagement through patient education and ongoing communication to improve health outcomes and lower costs.</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3</a:t>
            </a:fld>
            <a:endParaRPr lang="en-US"/>
          </a:p>
        </p:txBody>
      </p:sp>
    </p:spTree>
    <p:extLst>
      <p:ext uri="{BB962C8B-B14F-4D97-AF65-F5344CB8AC3E}">
        <p14:creationId xmlns:p14="http://schemas.microsoft.com/office/powerpoint/2010/main" val="3505401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latin typeface="Times New Roman" panose="02020603050405020304" pitchFamily="18" charset="0"/>
              </a:rPr>
              <a:t>Next, I am going to give you an overview of how EQIP operates. Practitioners will have an opportunity to enroll in the upcoming Performance Year of EQIP during July through August of each year. To participate, practitioners must either create an EQIP Entity or join an existing EQIP Entity of one or more practitioners. EQIP Entities will then select the specific Clinical Episodes and Interventions they wish to participate in. Next, CMS Vetting, Auditing, and Contracting will take place to confirm eligibility and finalize enrollment. The Performance Year will officially begin on January 1</a:t>
            </a:r>
            <a:r>
              <a:rPr lang="en-US" sz="1800" b="0" i="0" baseline="30000" dirty="0">
                <a:solidFill>
                  <a:srgbClr val="000000"/>
                </a:solidFill>
                <a:effectLst/>
                <a:latin typeface="Times New Roman" panose="02020603050405020304" pitchFamily="18" charset="0"/>
              </a:rPr>
              <a:t>st</a:t>
            </a:r>
            <a:r>
              <a:rPr lang="en-US" sz="1800" b="0" i="0" dirty="0">
                <a:solidFill>
                  <a:srgbClr val="000000"/>
                </a:solidFill>
                <a:effectLst/>
                <a:latin typeface="Times New Roman" panose="02020603050405020304" pitchFamily="18" charset="0"/>
              </a:rPr>
              <a:t>. During the Performance Year, </a:t>
            </a:r>
            <a:r>
              <a:rPr lang="en-US" sz="1800" b="0" i="0" kern="1200" dirty="0">
                <a:solidFill>
                  <a:schemeClr val="accent1"/>
                </a:solidFill>
                <a:latin typeface="+mn-lt"/>
                <a:ea typeface="+mn-ea"/>
                <a:cs typeface="+mn-cs"/>
              </a:rPr>
              <a:t>Clinical Episodes selected by the EQIP Entity will trigger or begin when a Care Partner </a:t>
            </a:r>
            <a:r>
              <a:rPr lang="en-US" sz="1800" b="1" i="0" kern="1200" dirty="0">
                <a:solidFill>
                  <a:schemeClr val="accent1"/>
                </a:solidFill>
                <a:latin typeface="+mn-lt"/>
                <a:ea typeface="+mn-ea"/>
                <a:cs typeface="+mn-cs"/>
              </a:rPr>
              <a:t>submits a claim through a qualifying primary ICD-10-CM code, CPT code, or HCPCS code</a:t>
            </a:r>
            <a:r>
              <a:rPr lang="en-US" sz="1800" b="0" i="0" kern="1200" dirty="0">
                <a:solidFill>
                  <a:schemeClr val="accent1"/>
                </a:solidFill>
                <a:latin typeface="+mn-lt"/>
                <a:ea typeface="+mn-ea"/>
                <a:cs typeface="+mn-cs"/>
              </a:rPr>
              <a:t> on Medicare patients. EQIP Entities are also assigned a </a:t>
            </a:r>
            <a:r>
              <a:rPr lang="en-US" sz="1800" b="1" i="0" kern="1200" dirty="0">
                <a:solidFill>
                  <a:schemeClr val="accent1"/>
                </a:solidFill>
                <a:latin typeface="+mn-lt"/>
                <a:ea typeface="+mn-ea"/>
                <a:cs typeface="+mn-cs"/>
              </a:rPr>
              <a:t>unique Target Price or goal price</a:t>
            </a:r>
            <a:r>
              <a:rPr lang="en-US" sz="1800" b="0" i="0" kern="1200" dirty="0">
                <a:solidFill>
                  <a:schemeClr val="accent1"/>
                </a:solidFill>
                <a:latin typeface="+mn-lt"/>
                <a:ea typeface="+mn-ea"/>
                <a:cs typeface="+mn-cs"/>
              </a:rPr>
              <a:t> per Episode it has selected. Performance year </a:t>
            </a:r>
            <a:r>
              <a:rPr lang="en-US" sz="1800" b="1" i="0" kern="1200" dirty="0">
                <a:solidFill>
                  <a:schemeClr val="accent1"/>
                </a:solidFill>
                <a:latin typeface="+mn-lt"/>
                <a:ea typeface="+mn-ea"/>
                <a:cs typeface="+mn-cs"/>
              </a:rPr>
              <a:t>Episode costs will then be compared to the Target Price </a:t>
            </a:r>
            <a:r>
              <a:rPr lang="en-US" sz="1800" b="0" i="0" kern="1200" dirty="0">
                <a:solidFill>
                  <a:schemeClr val="accent1"/>
                </a:solidFill>
                <a:latin typeface="+mn-lt"/>
                <a:ea typeface="+mn-ea"/>
                <a:cs typeface="+mn-cs"/>
              </a:rPr>
              <a:t>and savings will be aggregated. EQIP uses </a:t>
            </a:r>
            <a:r>
              <a:rPr lang="en-US" sz="1800" b="1" i="0" kern="1200" dirty="0">
                <a:solidFill>
                  <a:schemeClr val="accent1"/>
                </a:solidFill>
                <a:latin typeface="+mn-lt"/>
                <a:ea typeface="+mn-ea"/>
                <a:cs typeface="+mn-cs"/>
              </a:rPr>
              <a:t>claims data </a:t>
            </a:r>
            <a:r>
              <a:rPr lang="en-US" sz="1800" b="0" i="0" kern="1200" dirty="0">
                <a:solidFill>
                  <a:schemeClr val="accent1"/>
                </a:solidFill>
                <a:latin typeface="+mn-lt"/>
                <a:ea typeface="+mn-ea"/>
                <a:cs typeface="+mn-cs"/>
              </a:rPr>
              <a:t>to complete both the cost and quality performance</a:t>
            </a:r>
            <a:r>
              <a:rPr lang="en-US" sz="1800" b="0" i="0" kern="1200" dirty="0">
                <a:solidFill>
                  <a:schemeClr val="tx1"/>
                </a:solidFill>
                <a:latin typeface="+mn-lt"/>
                <a:ea typeface="+mn-ea"/>
                <a:cs typeface="+mn-cs"/>
              </a:rPr>
              <a:t> evaluations. Lastly, </a:t>
            </a:r>
            <a:r>
              <a:rPr lang="en-US" sz="1800" b="0" i="0" dirty="0">
                <a:solidFill>
                  <a:srgbClr val="000000"/>
                </a:solidFill>
                <a:effectLst/>
                <a:latin typeface="Times New Roman" panose="02020603050405020304" pitchFamily="18" charset="0"/>
              </a:rPr>
              <a:t>EQIP will reward successful Entities with a </a:t>
            </a:r>
            <a:r>
              <a:rPr lang="en-US" sz="1800" b="1" i="0" kern="1200" dirty="0">
                <a:solidFill>
                  <a:schemeClr val="accent1"/>
                </a:solidFill>
                <a:latin typeface="+mn-lt"/>
                <a:ea typeface="+mn-ea"/>
                <a:cs typeface="+mn-cs"/>
              </a:rPr>
              <a:t>portion of their total savings</a:t>
            </a:r>
            <a:r>
              <a:rPr lang="en-US" sz="1800" b="0" i="0" kern="1200" dirty="0">
                <a:solidFill>
                  <a:schemeClr val="accent1"/>
                </a:solidFill>
                <a:latin typeface="+mn-lt"/>
                <a:ea typeface="+mn-ea"/>
                <a:cs typeface="+mn-cs"/>
              </a:rPr>
              <a:t> across all selected episodes during the Performance Year as a lump-sum incentive payment.</a:t>
            </a:r>
            <a:endParaRPr lang="en-US" sz="1800"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4</a:t>
            </a:fld>
            <a:endParaRPr lang="en-US"/>
          </a:p>
        </p:txBody>
      </p:sp>
    </p:spTree>
    <p:extLst>
      <p:ext uri="{BB962C8B-B14F-4D97-AF65-F5344CB8AC3E}">
        <p14:creationId xmlns:p14="http://schemas.microsoft.com/office/powerpoint/2010/main" val="2715841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Do you want to learn more about EQIP? Visit the full EQIP Curriculum to explore comprehensive learning modules and deepen your understanding of Maryland’s Episode Quality Improvement Program (EQIP). </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5</a:t>
            </a:fld>
            <a:endParaRPr lang="en-US"/>
          </a:p>
        </p:txBody>
      </p:sp>
    </p:spTree>
    <p:extLst>
      <p:ext uri="{BB962C8B-B14F-4D97-AF65-F5344CB8AC3E}">
        <p14:creationId xmlns:p14="http://schemas.microsoft.com/office/powerpoint/2010/main" val="65859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L-Shape 11">
            <a:extLst>
              <a:ext uri="{FF2B5EF4-FFF2-40B4-BE49-F238E27FC236}">
                <a16:creationId xmlns:a16="http://schemas.microsoft.com/office/drawing/2014/main" id="{4F12E6FD-FAD0-6877-F2F1-5B41A5EB08DF}"/>
              </a:ext>
            </a:extLst>
          </p:cNvPr>
          <p:cNvSpPr/>
          <p:nvPr userDrawn="1"/>
        </p:nvSpPr>
        <p:spPr>
          <a:xfrm>
            <a:off x="153826"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Shape 12">
            <a:extLst>
              <a:ext uri="{FF2B5EF4-FFF2-40B4-BE49-F238E27FC236}">
                <a16:creationId xmlns:a16="http://schemas.microsoft.com/office/drawing/2014/main" id="{4ECA3591-E1A4-65DB-3D3F-D3B82BC907DC}"/>
              </a:ext>
            </a:extLst>
          </p:cNvPr>
          <p:cNvSpPr/>
          <p:nvPr userDrawn="1"/>
        </p:nvSpPr>
        <p:spPr>
          <a:xfrm rot="10800000">
            <a:off x="11468564"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 blue text on a black background&#10;&#10;AI-generated content may be incorrect.">
            <a:extLst>
              <a:ext uri="{FF2B5EF4-FFF2-40B4-BE49-F238E27FC236}">
                <a16:creationId xmlns:a16="http://schemas.microsoft.com/office/drawing/2014/main" id="{621FB0B1-A01A-3467-A99B-96C5DDBDAD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676405" y="1228981"/>
            <a:ext cx="4613454" cy="45952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BF6FBB33-1825-37A9-73D4-EBA3C8D7B1FB}"/>
              </a:ext>
            </a:extLst>
          </p:cNvPr>
          <p:cNvCxnSpPr>
            <a:cxnSpLocks/>
          </p:cNvCxnSpPr>
          <p:nvPr userDrawn="1"/>
        </p:nvCxnSpPr>
        <p:spPr>
          <a:xfrm>
            <a:off x="891424" y="5457826"/>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581AEF-AFEE-8144-D594-B112F2D93C15}"/>
              </a:ext>
            </a:extLst>
          </p:cNvPr>
          <p:cNvCxnSpPr>
            <a:cxnSpLocks/>
          </p:cNvCxnSpPr>
          <p:nvPr userDrawn="1"/>
        </p:nvCxnSpPr>
        <p:spPr>
          <a:xfrm>
            <a:off x="891423" y="1364862"/>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72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B88AEF7-281A-44ED-51C2-BC9D0823F4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110B595B-DC94-4A7F-A0CB-F3CAE7CD5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0D441-F801-7550-3D7A-4ADC1B82D7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98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50C181F-5387-E151-AA51-9C2FD2F30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6F6005CA-63AA-B4EF-D523-5AA22C33A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7FFCA-FDD0-8C8A-5180-AD0D8F37D1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6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CEDECA1-92D5-542C-11FF-C73F57AA5081}"/>
              </a:ext>
            </a:extLst>
          </p:cNvPr>
          <p:cNvCxnSpPr>
            <a:cxnSpLocks/>
          </p:cNvCxnSpPr>
          <p:nvPr userDrawn="1"/>
        </p:nvCxnSpPr>
        <p:spPr>
          <a:xfrm>
            <a:off x="0" y="544455"/>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03B89-10DD-E6B9-7D8E-1E74555232A5}"/>
              </a:ext>
            </a:extLst>
          </p:cNvPr>
          <p:cNvCxnSpPr>
            <a:cxnSpLocks/>
          </p:cNvCxnSpPr>
          <p:nvPr userDrawn="1"/>
        </p:nvCxnSpPr>
        <p:spPr>
          <a:xfrm>
            <a:off x="0" y="6313544"/>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Picture 2" descr="A blue text on a black background&#10;&#10;AI-generated content may be incorrect.">
            <a:extLst>
              <a:ext uri="{FF2B5EF4-FFF2-40B4-BE49-F238E27FC236}">
                <a16:creationId xmlns:a16="http://schemas.microsoft.com/office/drawing/2014/main" id="{5D3A50A6-1821-69A8-59E0-88F43421C6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397914" y="1100268"/>
            <a:ext cx="5003659" cy="465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7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02885C7-97F1-5284-155D-2CCE7886DC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F8A7EAC5-19D3-EF9C-60EB-2C2EB62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8D95F-342D-AAA0-DC15-936B7841B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C15AA6-AAB1-FFF3-3CA1-872834859C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84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blue text on a black background&#10;&#10;Description automatically generated">
            <a:extLst>
              <a:ext uri="{FF2B5EF4-FFF2-40B4-BE49-F238E27FC236}">
                <a16:creationId xmlns:a16="http://schemas.microsoft.com/office/drawing/2014/main" id="{A3C00EEE-1768-728A-528E-A106ED1AF5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0B9933AE-6784-3B98-372C-2DB0DFD533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EE2061-1456-7CC6-2FBE-AC5061180D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F0A30A-AEEA-B908-DD30-4EA15F942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786026-FB0F-9B4C-B3D5-0FFA43D54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ADD57D-6858-CACF-45D0-FC6BA7505C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872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blue text on a black background&#10;&#10;Description automatically generated">
            <a:extLst>
              <a:ext uri="{FF2B5EF4-FFF2-40B4-BE49-F238E27FC236}">
                <a16:creationId xmlns:a16="http://schemas.microsoft.com/office/drawing/2014/main" id="{418FF189-EED9-6F38-188B-BC35CE9149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4B9AF7B1-7F6D-066A-A2EC-3766A0EFBE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276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5BD6F8A-0D72-0C86-DC66-5A1D4FA1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258276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D11409F-11EA-5FC7-72F7-AA144D5D1D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CEF7A13A-50BB-3F6C-8114-C5D6B30EB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DFB52-E5FD-8F5C-1B30-8BC58E541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5DE80D-68C3-FF98-93ED-66D950BB5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464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98AB-E941-8435-C38F-5F2BE4A98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B582A-D3EB-823C-8239-AFA40E0EA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85347C-7CB7-D5B7-FD3B-5D88FAEE8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ue text on a black background&#10;&#10;Description automatically generated">
            <a:extLst>
              <a:ext uri="{FF2B5EF4-FFF2-40B4-BE49-F238E27FC236}">
                <a16:creationId xmlns:a16="http://schemas.microsoft.com/office/drawing/2014/main" id="{D817D1F6-A704-6D1D-F435-67488AE68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130165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5E7CD-1D25-F9DA-23A9-908EED0BB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43134D-1044-2D21-A5BE-DA088F635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C1FAB-5E36-A840-5F99-7608F20BE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A8137B47-8B77-F5B6-7605-069E1A056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Module 1: EQIP</a:t>
            </a:r>
          </a:p>
        </p:txBody>
      </p:sp>
      <p:sp>
        <p:nvSpPr>
          <p:cNvPr id="6" name="Slide Number Placeholder 5">
            <a:extLst>
              <a:ext uri="{FF2B5EF4-FFF2-40B4-BE49-F238E27FC236}">
                <a16:creationId xmlns:a16="http://schemas.microsoft.com/office/drawing/2014/main" id="{87E03EC6-18BD-CBBB-3C93-481197558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1BD50A-67F0-49E5-9C32-C652F021E6B6}" type="slidenum">
              <a:rPr lang="en-US" smtClean="0"/>
              <a:t>‹#›</a:t>
            </a:fld>
            <a:endParaRPr lang="en-US"/>
          </a:p>
        </p:txBody>
      </p:sp>
    </p:spTree>
    <p:extLst>
      <p:ext uri="{BB962C8B-B14F-4D97-AF65-F5344CB8AC3E}">
        <p14:creationId xmlns:p14="http://schemas.microsoft.com/office/powerpoint/2010/main" val="32049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7.svg"/><Relationship Id="rId1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diagramQuickStyle" Target="../diagrams/quickStyle1.xml"/><Relationship Id="rId12" Type="http://schemas.openxmlformats.org/officeDocument/2006/relationships/image" Target="../media/image6.png"/><Relationship Id="rId17" Type="http://schemas.openxmlformats.org/officeDocument/2006/relationships/image" Target="../media/image11.svg"/><Relationship Id="rId2" Type="http://schemas.openxmlformats.org/officeDocument/2006/relationships/audio" Target="../media/media3.m4a"/><Relationship Id="rId16" Type="http://schemas.openxmlformats.org/officeDocument/2006/relationships/image" Target="../media/image10.png"/><Relationship Id="rId20" Type="http://schemas.openxmlformats.org/officeDocument/2006/relationships/image" Target="../media/image3.png"/><Relationship Id="rId1" Type="http://schemas.microsoft.com/office/2007/relationships/media" Target="../media/media3.m4a"/><Relationship Id="rId6" Type="http://schemas.openxmlformats.org/officeDocument/2006/relationships/diagramLayout" Target="../diagrams/layout1.xml"/><Relationship Id="rId11" Type="http://schemas.openxmlformats.org/officeDocument/2006/relationships/image" Target="../media/image5.svg"/><Relationship Id="rId5" Type="http://schemas.openxmlformats.org/officeDocument/2006/relationships/diagramData" Target="../diagrams/data1.xml"/><Relationship Id="rId15" Type="http://schemas.openxmlformats.org/officeDocument/2006/relationships/image" Target="../media/image9.svg"/><Relationship Id="rId10" Type="http://schemas.openxmlformats.org/officeDocument/2006/relationships/image" Target="../media/image4.png"/><Relationship Id="rId19" Type="http://schemas.openxmlformats.org/officeDocument/2006/relationships/image" Target="../media/image13.svg"/><Relationship Id="rId4" Type="http://schemas.openxmlformats.org/officeDocument/2006/relationships/notesSlide" Target="../notesSlides/notesSlide3.xml"/><Relationship Id="rId9" Type="http://schemas.microsoft.com/office/2007/relationships/diagramDrawing" Target="../diagrams/drawing1.xm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notesSlide" Target="../notesSlides/notesSlide4.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hyperlink" Target="https://www.crisphealth.org/learning-system/eqip/eqip-curriculum-2025/" TargetMode="Externa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F563-6591-0351-A478-D3BC31CDB41D}"/>
              </a:ext>
            </a:extLst>
          </p:cNvPr>
          <p:cNvSpPr>
            <a:spLocks noGrp="1"/>
          </p:cNvSpPr>
          <p:nvPr>
            <p:ph type="ctrTitle" idx="4294967295"/>
          </p:nvPr>
        </p:nvSpPr>
        <p:spPr>
          <a:xfrm>
            <a:off x="5283198" y="1960879"/>
            <a:ext cx="5543687" cy="1549083"/>
          </a:xfrm>
        </p:spPr>
        <p:txBody>
          <a:bodyPr>
            <a:normAutofit fontScale="90000"/>
          </a:bodyPr>
          <a:lstStyle/>
          <a:p>
            <a:r>
              <a:rPr lang="en-US" b="1" dirty="0">
                <a:solidFill>
                  <a:schemeClr val="accent1"/>
                </a:solidFill>
              </a:rPr>
              <a:t>Maryland’s Episode Quality Improvement Program (EQIP)</a:t>
            </a:r>
          </a:p>
        </p:txBody>
      </p:sp>
      <p:sp>
        <p:nvSpPr>
          <p:cNvPr id="3" name="Subtitle 2">
            <a:extLst>
              <a:ext uri="{FF2B5EF4-FFF2-40B4-BE49-F238E27FC236}">
                <a16:creationId xmlns:a16="http://schemas.microsoft.com/office/drawing/2014/main" id="{23D03CBF-5C75-4E6F-65D2-98BDFB1661FC}"/>
              </a:ext>
            </a:extLst>
          </p:cNvPr>
          <p:cNvSpPr>
            <a:spLocks noGrp="1"/>
          </p:cNvSpPr>
          <p:nvPr>
            <p:ph type="subTitle" idx="4294967295"/>
          </p:nvPr>
        </p:nvSpPr>
        <p:spPr>
          <a:xfrm>
            <a:off x="5283199" y="3860800"/>
            <a:ext cx="5757695" cy="1397000"/>
          </a:xfrm>
        </p:spPr>
        <p:txBody>
          <a:bodyPr>
            <a:normAutofit/>
          </a:bodyPr>
          <a:lstStyle/>
          <a:p>
            <a:pPr marL="0" indent="0">
              <a:buNone/>
            </a:pPr>
            <a:r>
              <a:rPr lang="en-US" sz="2000" dirty="0">
                <a:solidFill>
                  <a:schemeClr val="accent1"/>
                </a:solidFill>
                <a:latin typeface="+mj-lt"/>
              </a:rPr>
              <a:t>A Value-Based Medicare Incentive Payment Opportunity for Maryland Practitioners</a:t>
            </a:r>
          </a:p>
        </p:txBody>
      </p:sp>
      <p:sp>
        <p:nvSpPr>
          <p:cNvPr id="5" name="TextBox 4">
            <a:extLst>
              <a:ext uri="{FF2B5EF4-FFF2-40B4-BE49-F238E27FC236}">
                <a16:creationId xmlns:a16="http://schemas.microsoft.com/office/drawing/2014/main" id="{24AB5AC0-93FA-5A46-B5C9-8B1654E2D322}"/>
              </a:ext>
            </a:extLst>
          </p:cNvPr>
          <p:cNvSpPr txBox="1"/>
          <p:nvPr/>
        </p:nvSpPr>
        <p:spPr>
          <a:xfrm>
            <a:off x="836578" y="5593404"/>
            <a:ext cx="2752929" cy="307777"/>
          </a:xfrm>
          <a:prstGeom prst="rect">
            <a:avLst/>
          </a:prstGeom>
          <a:noFill/>
        </p:spPr>
        <p:txBody>
          <a:bodyPr wrap="square" rtlCol="0">
            <a:spAutoFit/>
          </a:bodyPr>
          <a:lstStyle/>
          <a:p>
            <a:r>
              <a:rPr lang="en-US" sz="1400" dirty="0">
                <a:solidFill>
                  <a:schemeClr val="accent1"/>
                </a:solidFill>
                <a:latin typeface="+mj-lt"/>
              </a:rPr>
              <a:t>Module 1: Introduction to EQIP</a:t>
            </a:r>
          </a:p>
        </p:txBody>
      </p:sp>
      <p:pic>
        <p:nvPicPr>
          <p:cNvPr id="20" name="Audio 19">
            <a:hlinkClick r:id="" action="ppaction://media"/>
            <a:extLst>
              <a:ext uri="{FF2B5EF4-FFF2-40B4-BE49-F238E27FC236}">
                <a16:creationId xmlns:a16="http://schemas.microsoft.com/office/drawing/2014/main" id="{1985FF2B-4CE4-4C44-B9C0-F9BC60C25776}"/>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44044136"/>
      </p:ext>
    </p:extLst>
  </p:cSld>
  <p:clrMapOvr>
    <a:masterClrMapping/>
  </p:clrMapOvr>
  <mc:AlternateContent xmlns:mc="http://schemas.openxmlformats.org/markup-compatibility/2006" xmlns:p14="http://schemas.microsoft.com/office/powerpoint/2010/main">
    <mc:Choice Requires="p14">
      <p:transition spd="slow" p14:dur="2000" advTm="17978"/>
    </mc:Choice>
    <mc:Fallback xmlns="">
      <p:transition spd="slow" advTm="179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2DB9-47D1-5125-5BA0-30B48A64EA42}"/>
              </a:ext>
            </a:extLst>
          </p:cNvPr>
          <p:cNvSpPr>
            <a:spLocks noGrp="1"/>
          </p:cNvSpPr>
          <p:nvPr>
            <p:ph type="title"/>
          </p:nvPr>
        </p:nvSpPr>
        <p:spPr>
          <a:xfrm>
            <a:off x="838200" y="491585"/>
            <a:ext cx="10515600" cy="1325563"/>
          </a:xfrm>
        </p:spPr>
        <p:txBody>
          <a:bodyPr/>
          <a:lstStyle/>
          <a:p>
            <a:r>
              <a:rPr lang="en-US" b="1" dirty="0">
                <a:solidFill>
                  <a:schemeClr val="accent1"/>
                </a:solidFill>
              </a:rPr>
              <a:t>What is the Episode Quality Improvement Program (EQIP)?​</a:t>
            </a:r>
          </a:p>
        </p:txBody>
      </p:sp>
      <p:sp>
        <p:nvSpPr>
          <p:cNvPr id="3" name="Content Placeholder 2">
            <a:extLst>
              <a:ext uri="{FF2B5EF4-FFF2-40B4-BE49-F238E27FC236}">
                <a16:creationId xmlns:a16="http://schemas.microsoft.com/office/drawing/2014/main" id="{0A076F10-B567-8C6D-C319-38A9AB7780FA}"/>
              </a:ext>
            </a:extLst>
          </p:cNvPr>
          <p:cNvSpPr>
            <a:spLocks noGrp="1"/>
          </p:cNvSpPr>
          <p:nvPr>
            <p:ph idx="1"/>
          </p:nvPr>
        </p:nvSpPr>
        <p:spPr>
          <a:xfrm>
            <a:off x="838200" y="2199903"/>
            <a:ext cx="10515600" cy="4351338"/>
          </a:xfrm>
        </p:spPr>
        <p:txBody>
          <a:bodyPr>
            <a:normAutofit/>
          </a:bodyPr>
          <a:lstStyle/>
          <a:p>
            <a:pPr>
              <a:lnSpc>
                <a:spcPct val="100000"/>
              </a:lnSpc>
            </a:pPr>
            <a:r>
              <a:rPr lang="en-US" sz="2000" dirty="0">
                <a:solidFill>
                  <a:schemeClr val="accent1"/>
                </a:solidFill>
                <a:latin typeface="+mj-lt"/>
              </a:rPr>
              <a:t>EQIP is a voluntary, Advanced Alternative Payment Model (AAPM) for Maryland generalists, specialists, or other CMS-approved practitioners.​</a:t>
            </a:r>
          </a:p>
          <a:p>
            <a:pPr>
              <a:lnSpc>
                <a:spcPct val="100000"/>
              </a:lnSpc>
            </a:pPr>
            <a:r>
              <a:rPr lang="en-US" sz="2000" dirty="0">
                <a:solidFill>
                  <a:schemeClr val="accent1"/>
                </a:solidFill>
                <a:latin typeface="+mj-lt"/>
              </a:rPr>
              <a:t>EQIP engages practitioners who treat Maryland Medicare beneficiaries in care transformation and value-based payment through an episode-based approach. ​</a:t>
            </a:r>
          </a:p>
          <a:p>
            <a:pPr>
              <a:lnSpc>
                <a:spcPct val="100000"/>
              </a:lnSpc>
            </a:pPr>
            <a:r>
              <a:rPr lang="en-US" sz="2000" dirty="0">
                <a:solidFill>
                  <a:schemeClr val="accent1"/>
                </a:solidFill>
                <a:latin typeface="+mj-lt"/>
              </a:rPr>
              <a:t>EQIP will hold participants accountable for achieving cost and quality targets for one or more Clinical Episodes. </a:t>
            </a:r>
          </a:p>
          <a:p>
            <a:pPr>
              <a:lnSpc>
                <a:spcPct val="100000"/>
              </a:lnSpc>
            </a:pPr>
            <a:r>
              <a:rPr lang="en-US" sz="2000" dirty="0">
                <a:solidFill>
                  <a:schemeClr val="accent1"/>
                </a:solidFill>
                <a:latin typeface="+mj-lt"/>
              </a:rPr>
              <a:t>EQIP Entities have an opportunity to earn a portion of the savings they create in their selected Clinical Episode(s) as a lump-sum incentive payment.</a:t>
            </a:r>
          </a:p>
        </p:txBody>
      </p:sp>
      <p:pic>
        <p:nvPicPr>
          <p:cNvPr id="11" name="Audio 10">
            <a:hlinkClick r:id="" action="ppaction://media"/>
            <a:extLst>
              <a:ext uri="{FF2B5EF4-FFF2-40B4-BE49-F238E27FC236}">
                <a16:creationId xmlns:a16="http://schemas.microsoft.com/office/drawing/2014/main" id="{3AB78171-6BF5-93F3-A860-7FCA70B49AB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804967358"/>
      </p:ext>
    </p:extLst>
  </p:cSld>
  <p:clrMapOvr>
    <a:masterClrMapping/>
  </p:clrMapOvr>
  <mc:AlternateContent xmlns:mc="http://schemas.openxmlformats.org/markup-compatibility/2006" xmlns:p14="http://schemas.microsoft.com/office/powerpoint/2010/main">
    <mc:Choice Requires="p14">
      <p:transition spd="slow" p14:dur="2000" advTm="37021"/>
    </mc:Choice>
    <mc:Fallback xmlns="">
      <p:transition spd="slow" advTm="370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D753-51DC-1D7B-096E-AD0B5DC3AB8B}"/>
              </a:ext>
            </a:extLst>
          </p:cNvPr>
          <p:cNvSpPr>
            <a:spLocks noGrp="1"/>
          </p:cNvSpPr>
          <p:nvPr>
            <p:ph type="title"/>
          </p:nvPr>
        </p:nvSpPr>
        <p:spPr/>
        <p:txBody>
          <a:bodyPr/>
          <a:lstStyle/>
          <a:p>
            <a:r>
              <a:rPr lang="en-US" b="1" dirty="0">
                <a:solidFill>
                  <a:schemeClr val="accent1"/>
                </a:solidFill>
              </a:rPr>
              <a:t>What are the Main Goals of EQIP?</a:t>
            </a:r>
          </a:p>
        </p:txBody>
      </p:sp>
      <p:graphicFrame>
        <p:nvGraphicFramePr>
          <p:cNvPr id="10" name="Diagram 9">
            <a:extLst>
              <a:ext uri="{FF2B5EF4-FFF2-40B4-BE49-F238E27FC236}">
                <a16:creationId xmlns:a16="http://schemas.microsoft.com/office/drawing/2014/main" id="{9919421A-7B26-3FDB-AC05-442C42EF3F34}"/>
              </a:ext>
            </a:extLst>
          </p:cNvPr>
          <p:cNvGraphicFramePr/>
          <p:nvPr>
            <p:extLst>
              <p:ext uri="{D42A27DB-BD31-4B8C-83A1-F6EECF244321}">
                <p14:modId xmlns:p14="http://schemas.microsoft.com/office/powerpoint/2010/main" val="1464012901"/>
              </p:ext>
            </p:extLst>
          </p:nvPr>
        </p:nvGraphicFramePr>
        <p:xfrm>
          <a:off x="421108" y="1428125"/>
          <a:ext cx="11088334" cy="5146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Graphic 10" descr="Care with solid fill">
            <a:extLst>
              <a:ext uri="{FF2B5EF4-FFF2-40B4-BE49-F238E27FC236}">
                <a16:creationId xmlns:a16="http://schemas.microsoft.com/office/drawing/2014/main" id="{D01A6920-65D9-F614-EA85-D94FF3706F6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5297" y="1728345"/>
            <a:ext cx="691720" cy="691720"/>
          </a:xfrm>
          <a:prstGeom prst="rect">
            <a:avLst/>
          </a:prstGeom>
        </p:spPr>
      </p:pic>
      <p:pic>
        <p:nvPicPr>
          <p:cNvPr id="15" name="Content Placeholder 14" descr="Hospital with solid fill">
            <a:extLst>
              <a:ext uri="{FF2B5EF4-FFF2-40B4-BE49-F238E27FC236}">
                <a16:creationId xmlns:a16="http://schemas.microsoft.com/office/drawing/2014/main" id="{52A181B1-4099-3568-0DDD-83CC8DB78435}"/>
              </a:ext>
            </a:extLst>
          </p:cNvPr>
          <p:cNvPicPr>
            <a:picLocks noGrp="1" noChangeAspect="1"/>
          </p:cNvPicPr>
          <p:nvPr>
            <p:ph idx="1"/>
          </p:nvPr>
        </p:nvPicPr>
        <p:blipFill>
          <a:blip r:embed="rId12">
            <a:extLst>
              <a:ext uri="{96DAC541-7B7A-43D3-8B79-37D633B846F1}">
                <asvg:svgBlip xmlns:asvg="http://schemas.microsoft.com/office/drawing/2016/SVG/main" r:embed="rId13"/>
              </a:ext>
            </a:extLst>
          </a:blip>
          <a:stretch>
            <a:fillRect/>
          </a:stretch>
        </p:blipFill>
        <p:spPr>
          <a:xfrm>
            <a:off x="1029510" y="2665990"/>
            <a:ext cx="691721" cy="691721"/>
          </a:xfrm>
        </p:spPr>
      </p:pic>
      <p:pic>
        <p:nvPicPr>
          <p:cNvPr id="17" name="Graphic 16" descr="Money with solid fill">
            <a:extLst>
              <a:ext uri="{FF2B5EF4-FFF2-40B4-BE49-F238E27FC236}">
                <a16:creationId xmlns:a16="http://schemas.microsoft.com/office/drawing/2014/main" id="{1DC25BF0-2ADE-B5A2-B30B-DA777832FB7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66808" y="3641292"/>
            <a:ext cx="691721" cy="691721"/>
          </a:xfrm>
          <a:prstGeom prst="rect">
            <a:avLst/>
          </a:prstGeom>
        </p:spPr>
      </p:pic>
      <p:pic>
        <p:nvPicPr>
          <p:cNvPr id="21" name="Graphic 20" descr="Head with gears with solid fill">
            <a:extLst>
              <a:ext uri="{FF2B5EF4-FFF2-40B4-BE49-F238E27FC236}">
                <a16:creationId xmlns:a16="http://schemas.microsoft.com/office/drawing/2014/main" id="{B299CA6B-1EF4-0FA8-1143-C9D51CCD959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39238" y="4616594"/>
            <a:ext cx="691721" cy="691721"/>
          </a:xfrm>
          <a:prstGeom prst="rect">
            <a:avLst/>
          </a:prstGeom>
        </p:spPr>
      </p:pic>
      <p:pic>
        <p:nvPicPr>
          <p:cNvPr id="23" name="Graphic 22" descr="Medical with solid fill">
            <a:extLst>
              <a:ext uri="{FF2B5EF4-FFF2-40B4-BE49-F238E27FC236}">
                <a16:creationId xmlns:a16="http://schemas.microsoft.com/office/drawing/2014/main" id="{D71056AF-BDA1-3F3A-93AC-0849B266BE4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0292" y="5474461"/>
            <a:ext cx="914399" cy="914399"/>
          </a:xfrm>
          <a:prstGeom prst="rect">
            <a:avLst/>
          </a:prstGeom>
        </p:spPr>
      </p:pic>
      <p:pic>
        <p:nvPicPr>
          <p:cNvPr id="6" name="Audio 5">
            <a:hlinkClick r:id="" action="ppaction://media"/>
            <a:extLst>
              <a:ext uri="{FF2B5EF4-FFF2-40B4-BE49-F238E27FC236}">
                <a16:creationId xmlns:a16="http://schemas.microsoft.com/office/drawing/2014/main" id="{C7A85E18-38F1-2BA6-C5E7-595E50C39DED}"/>
              </a:ext>
            </a:extLst>
          </p:cNvPr>
          <p:cNvPicPr>
            <a:picLocks noChangeAspect="1"/>
          </p:cNvPicPr>
          <p:nvPr>
            <a:audioFile r:link="rId2"/>
            <p:extLst>
              <p:ext uri="{DAA4B4D4-6D71-4841-9C94-3DE7FCFB9230}">
                <p14:media xmlns:p14="http://schemas.microsoft.com/office/powerpoint/2010/main" r:embed="rId1"/>
              </p:ext>
            </p:extLst>
          </p:nvPr>
        </p:nvPicPr>
        <p:blipFill>
          <a:blip r:embed="rId20"/>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64672978"/>
      </p:ext>
    </p:extLst>
  </p:cSld>
  <p:clrMapOvr>
    <a:masterClrMapping/>
  </p:clrMapOvr>
  <mc:AlternateContent xmlns:mc="http://schemas.openxmlformats.org/markup-compatibility/2006" xmlns:p14="http://schemas.microsoft.com/office/powerpoint/2010/main">
    <mc:Choice Requires="p14">
      <p:transition spd="slow" p14:dur="2000" advTm="75162"/>
    </mc:Choice>
    <mc:Fallback xmlns="">
      <p:transition spd="slow" advTm="751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9A891-7C13-B4A2-C345-D5192D93F794}"/>
              </a:ext>
            </a:extLst>
          </p:cNvPr>
          <p:cNvSpPr>
            <a:spLocks noGrp="1"/>
          </p:cNvSpPr>
          <p:nvPr>
            <p:ph type="title"/>
          </p:nvPr>
        </p:nvSpPr>
        <p:spPr/>
        <p:txBody>
          <a:bodyPr/>
          <a:lstStyle/>
          <a:p>
            <a:r>
              <a:rPr lang="en-US" b="1" dirty="0">
                <a:solidFill>
                  <a:schemeClr val="accent1"/>
                </a:solidFill>
              </a:rPr>
              <a:t>EQIP at Quick Glance</a:t>
            </a:r>
          </a:p>
        </p:txBody>
      </p:sp>
      <p:graphicFrame>
        <p:nvGraphicFramePr>
          <p:cNvPr id="4" name="Diagram 3">
            <a:extLst>
              <a:ext uri="{FF2B5EF4-FFF2-40B4-BE49-F238E27FC236}">
                <a16:creationId xmlns:a16="http://schemas.microsoft.com/office/drawing/2014/main" id="{B86D1C8F-A231-FB39-2B1D-75748295119B}"/>
              </a:ext>
            </a:extLst>
          </p:cNvPr>
          <p:cNvGraphicFramePr/>
          <p:nvPr>
            <p:extLst>
              <p:ext uri="{D42A27DB-BD31-4B8C-83A1-F6EECF244321}">
                <p14:modId xmlns:p14="http://schemas.microsoft.com/office/powerpoint/2010/main" val="3250318406"/>
              </p:ext>
            </p:extLst>
          </p:nvPr>
        </p:nvGraphicFramePr>
        <p:xfrm>
          <a:off x="569878" y="682218"/>
          <a:ext cx="11052243" cy="53177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udio 8">
            <a:hlinkClick r:id="" action="ppaction://media"/>
            <a:extLst>
              <a:ext uri="{FF2B5EF4-FFF2-40B4-BE49-F238E27FC236}">
                <a16:creationId xmlns:a16="http://schemas.microsoft.com/office/drawing/2014/main" id="{568F0100-810E-F59E-EEEE-DC11D9188AB4}"/>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268475745"/>
      </p:ext>
    </p:extLst>
  </p:cSld>
  <p:clrMapOvr>
    <a:masterClrMapping/>
  </p:clrMapOvr>
  <mc:AlternateContent xmlns:mc="http://schemas.openxmlformats.org/markup-compatibility/2006" xmlns:p14="http://schemas.microsoft.com/office/powerpoint/2010/main">
    <mc:Choice Requires="p14">
      <p:transition spd="slow" p14:dur="2000" advTm="89968"/>
    </mc:Choice>
    <mc:Fallback xmlns="">
      <p:transition spd="slow" advTm="899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A175-1E07-8EF8-5D53-D1C1C96DB141}"/>
              </a:ext>
            </a:extLst>
          </p:cNvPr>
          <p:cNvSpPr>
            <a:spLocks noGrp="1"/>
          </p:cNvSpPr>
          <p:nvPr>
            <p:ph type="title"/>
          </p:nvPr>
        </p:nvSpPr>
        <p:spPr>
          <a:xfrm>
            <a:off x="674077" y="385828"/>
            <a:ext cx="10515600" cy="1325563"/>
          </a:xfrm>
        </p:spPr>
        <p:txBody>
          <a:bodyPr>
            <a:noAutofit/>
          </a:bodyPr>
          <a:lstStyle/>
          <a:p>
            <a:r>
              <a:rPr lang="en-US" b="1" dirty="0">
                <a:solidFill>
                  <a:schemeClr val="accent1"/>
                </a:solidFill>
              </a:rPr>
              <a:t>Want to Learn More?</a:t>
            </a:r>
          </a:p>
        </p:txBody>
      </p:sp>
      <p:sp>
        <p:nvSpPr>
          <p:cNvPr id="3" name="Content Placeholder 2">
            <a:extLst>
              <a:ext uri="{FF2B5EF4-FFF2-40B4-BE49-F238E27FC236}">
                <a16:creationId xmlns:a16="http://schemas.microsoft.com/office/drawing/2014/main" id="{3B7C6457-4B81-A749-164A-77555C6A8AE3}"/>
              </a:ext>
            </a:extLst>
          </p:cNvPr>
          <p:cNvSpPr>
            <a:spLocks noGrp="1"/>
          </p:cNvSpPr>
          <p:nvPr>
            <p:ph idx="1"/>
          </p:nvPr>
        </p:nvSpPr>
        <p:spPr>
          <a:xfrm>
            <a:off x="674077" y="1711391"/>
            <a:ext cx="10515600" cy="1338505"/>
          </a:xfrm>
        </p:spPr>
        <p:txBody>
          <a:bodyPr vert="horz" lIns="91440" tIns="45720" rIns="91440" bIns="45720" rtlCol="0" anchor="t">
            <a:normAutofit/>
          </a:bodyPr>
          <a:lstStyle/>
          <a:p>
            <a:pPr marL="0" indent="0">
              <a:lnSpc>
                <a:spcPct val="150000"/>
              </a:lnSpc>
              <a:buNone/>
            </a:pPr>
            <a:r>
              <a:rPr lang="en-US" sz="2000" dirty="0">
                <a:solidFill>
                  <a:schemeClr val="accent1"/>
                </a:solidFill>
                <a:latin typeface="+mj-lt"/>
              </a:rPr>
              <a:t>Visit the full </a:t>
            </a:r>
            <a:r>
              <a:rPr lang="en-US" sz="2000" b="1" u="sng" dirty="0">
                <a:solidFill>
                  <a:schemeClr val="accent2"/>
                </a:solidFill>
                <a:latin typeface="+mj-lt"/>
                <a:hlinkClick r:id="rId5">
                  <a:extLst>
                    <a:ext uri="{A12FA001-AC4F-418D-AE19-62706E023703}">
                      <ahyp:hlinkClr xmlns:ahyp="http://schemas.microsoft.com/office/drawing/2018/hyperlinkcolor" val="tx"/>
                    </a:ext>
                  </a:extLst>
                </a:hlinkClick>
              </a:rPr>
              <a:t>EQIP Curriculum</a:t>
            </a:r>
            <a:r>
              <a:rPr lang="en-US" sz="2000" dirty="0">
                <a:solidFill>
                  <a:schemeClr val="accent2"/>
                </a:solidFill>
                <a:latin typeface="+mj-lt"/>
              </a:rPr>
              <a:t> </a:t>
            </a:r>
            <a:r>
              <a:rPr lang="en-US" sz="2000" dirty="0">
                <a:solidFill>
                  <a:schemeClr val="accent1"/>
                </a:solidFill>
                <a:latin typeface="+mj-lt"/>
              </a:rPr>
              <a:t>to explore comprehensive learning modules and deepen your understanding of Maryland’s Episode Quality Improvement Program (EQIP). </a:t>
            </a:r>
          </a:p>
          <a:p>
            <a:pPr>
              <a:lnSpc>
                <a:spcPct val="150000"/>
              </a:lnSpc>
            </a:pPr>
            <a:endParaRPr lang="en-US" sz="1400" dirty="0">
              <a:solidFill>
                <a:schemeClr val="accent1"/>
              </a:solidFill>
              <a:latin typeface="+mj-lt"/>
            </a:endParaRPr>
          </a:p>
          <a:p>
            <a:pPr>
              <a:lnSpc>
                <a:spcPct val="150000"/>
              </a:lnSpc>
            </a:pPr>
            <a:endParaRPr lang="en-US" sz="1400" dirty="0">
              <a:solidFill>
                <a:schemeClr val="accent1"/>
              </a:solidFill>
              <a:latin typeface="+mj-lt"/>
            </a:endParaRPr>
          </a:p>
        </p:txBody>
      </p:sp>
      <p:pic>
        <p:nvPicPr>
          <p:cNvPr id="9" name="Audio 8">
            <a:hlinkClick r:id="" action="ppaction://media"/>
            <a:extLst>
              <a:ext uri="{FF2B5EF4-FFF2-40B4-BE49-F238E27FC236}">
                <a16:creationId xmlns:a16="http://schemas.microsoft.com/office/drawing/2014/main" id="{E3E62204-0A9C-E02A-0A69-A05D868D123D}"/>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68151774"/>
      </p:ext>
    </p:extLst>
  </p:cSld>
  <p:clrMapOvr>
    <a:masterClrMapping/>
  </p:clrMapOvr>
  <mc:AlternateContent xmlns:mc="http://schemas.openxmlformats.org/markup-compatibility/2006" xmlns:p14="http://schemas.microsoft.com/office/powerpoint/2010/main">
    <mc:Choice Requires="p14">
      <p:transition spd="slow" p14:dur="2000" advTm="12277"/>
    </mc:Choice>
    <mc:Fallback xmlns="">
      <p:transition spd="slow" advTm="122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C3932"/>
      </a:dk2>
      <a:lt2>
        <a:srgbClr val="FDF6EA"/>
      </a:lt2>
      <a:accent1>
        <a:srgbClr val="1A4A98"/>
      </a:accent1>
      <a:accent2>
        <a:srgbClr val="00B0F0"/>
      </a:accent2>
      <a:accent3>
        <a:srgbClr val="0070C0"/>
      </a:accent3>
      <a:accent4>
        <a:srgbClr val="002060"/>
      </a:accent4>
      <a:accent5>
        <a:srgbClr val="C4F6F6"/>
      </a:accent5>
      <a:accent6>
        <a:srgbClr val="141CBA"/>
      </a:accent6>
      <a:hlink>
        <a:srgbClr val="002060"/>
      </a:hlink>
      <a:folHlink>
        <a:srgbClr val="2B7CF3"/>
      </a:folHlink>
    </a:clrScheme>
    <a:fontScheme name="Custom 1">
      <a:majorFont>
        <a:latin typeface="Neue Haas Grotesk Text Pro"/>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867E34AE758746932470DCF8B17B6D" ma:contentTypeVersion="22" ma:contentTypeDescription="Create a new document." ma:contentTypeScope="" ma:versionID="c08f5cc1ac8baac1c928df777cba2f38">
  <xsd:schema xmlns:xsd="http://www.w3.org/2001/XMLSchema" xmlns:xs="http://www.w3.org/2001/XMLSchema" xmlns:p="http://schemas.microsoft.com/office/2006/metadata/properties" xmlns:ns1="http://schemas.microsoft.com/sharepoint/v3" xmlns:ns2="17f89e47-7d88-44b8-b02f-f9ffd650f5ad" xmlns:ns3="590118b5-ea22-46dd-8d6a-d7e95b39fd7c" targetNamespace="http://schemas.microsoft.com/office/2006/metadata/properties" ma:root="true" ma:fieldsID="4dd10f864a07675f84b4805961ff9453" ns1:_="" ns2:_="" ns3:_="">
    <xsd:import namespace="http://schemas.microsoft.com/sharepoint/v3"/>
    <xsd:import namespace="17f89e47-7d88-44b8-b02f-f9ffd650f5ad"/>
    <xsd:import namespace="590118b5-ea22-46dd-8d6a-d7e95b39fd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f89e47-7d88-44b8-b02f-f9ffd650f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960c3d4-f6e1-477f-9746-0af006e395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0118b5-ea22-46dd-8d6a-d7e95b39fd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f39ed51-539f-4555-a178-3890462af2e1}" ma:internalName="TaxCatchAll" ma:showField="CatchAllData" ma:web="590118b5-ea22-46dd-8d6a-d7e95b39fd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90118b5-ea22-46dd-8d6a-d7e95b39fd7c" xsi:nil="true"/>
    <lcf76f155ced4ddcb4097134ff3c332f xmlns="17f89e47-7d88-44b8-b02f-f9ffd650f5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3E6F62A-B538-4565-BB2B-5B0A1097D898}">
  <ds:schemaRefs>
    <ds:schemaRef ds:uri="http://schemas.microsoft.com/sharepoint/v3/contenttype/forms"/>
  </ds:schemaRefs>
</ds:datastoreItem>
</file>

<file path=customXml/itemProps2.xml><?xml version="1.0" encoding="utf-8"?>
<ds:datastoreItem xmlns:ds="http://schemas.openxmlformats.org/officeDocument/2006/customXml" ds:itemID="{31700727-4C03-4B8F-9B2E-10E8F63E4CFC}"/>
</file>

<file path=customXml/itemProps3.xml><?xml version="1.0" encoding="utf-8"?>
<ds:datastoreItem xmlns:ds="http://schemas.openxmlformats.org/officeDocument/2006/customXml" ds:itemID="{922D1F66-0DF9-4229-B6BC-C6BF587FA902}">
  <ds:schemaRefs>
    <ds:schemaRef ds:uri="http://schemas.microsoft.com/office/2006/metadata/properties"/>
    <ds:schemaRef ds:uri="http://schemas.microsoft.com/office/infopath/2007/PartnerControls"/>
    <ds:schemaRef ds:uri="http://schemas.microsoft.com/sharepoint/v3"/>
    <ds:schemaRef ds:uri="590118b5-ea22-46dd-8d6a-d7e95b39fd7c"/>
    <ds:schemaRef ds:uri="17f89e47-7d88-44b8-b02f-f9ffd650f5ad"/>
  </ds:schemaRefs>
</ds:datastoreItem>
</file>

<file path=docProps/app.xml><?xml version="1.0" encoding="utf-8"?>
<Properties xmlns="http://schemas.openxmlformats.org/officeDocument/2006/extended-properties" xmlns:vt="http://schemas.openxmlformats.org/officeDocument/2006/docPropsVTypes">
  <TotalTime>191</TotalTime>
  <Words>1038</Words>
  <Application>Microsoft Office PowerPoint</Application>
  <PresentationFormat>Widescreen</PresentationFormat>
  <Paragraphs>41</Paragraphs>
  <Slides>5</Slides>
  <Notes>5</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Arial</vt:lpstr>
      <vt:lpstr>Neue Haas Grotesk Text Pro</vt:lpstr>
      <vt:lpstr>Times New Roman</vt:lpstr>
      <vt:lpstr>Office Theme</vt:lpstr>
      <vt:lpstr>Maryland’s Episode Quality Improvement Program (EQIP)</vt:lpstr>
      <vt:lpstr>What is the Episode Quality Improvement Program (EQIP)?​</vt:lpstr>
      <vt:lpstr>What are the Main Goals of EQIP?</vt:lpstr>
      <vt:lpstr>EQIP at Quick Glance</vt:lpstr>
      <vt:lpstr>Want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Christal Forte</dc:creator>
  <cp:lastModifiedBy>Olivia Simon</cp:lastModifiedBy>
  <cp:revision>88</cp:revision>
  <dcterms:created xsi:type="dcterms:W3CDTF">2025-02-11T17:20:35Z</dcterms:created>
  <dcterms:modified xsi:type="dcterms:W3CDTF">2025-07-16T12:57:04Z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0x0101003A867E34AE758746932470DCF8B17B6D</vt:lpwstr>
  </property>
  <property fmtid="{D5CDD505-2E9C-101B-9397-08002B2CF9AE}" pid="3" name="MediaServiceImageTags">
    <vt:lpwstr/>
  </property>
</Properties>
</file>