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57" r:id="rId6"/>
    <p:sldId id="261" r:id="rId7"/>
    <p:sldId id="262" r:id="rId8"/>
    <p:sldId id="263" r:id="rId9"/>
    <p:sldId id="264" r:id="rId10"/>
    <p:sldId id="265"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2948B-1B60-9FD6-4868-0D8B4E8D5F06}" v="219" dt="2025-02-24T15:17:19.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484" autoAdjust="0"/>
  </p:normalViewPr>
  <p:slideViewPr>
    <p:cSldViewPr snapToGrid="0">
      <p:cViewPr varScale="1">
        <p:scale>
          <a:sx n="69" d="100"/>
          <a:sy n="69"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E2490-1EFA-418D-82BD-6DBCAE442F0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7C57C28-58C8-4187-BF94-201378C4BBB6}">
      <dgm:prSet phldrT="[Text]" custT="1"/>
      <dgm:spPr/>
      <dgm:t>
        <a:bodyPr/>
        <a:lstStyle/>
        <a:p>
          <a:r>
            <a:rPr lang="en-US" sz="1800" b="1" dirty="0">
              <a:latin typeface="+mj-lt"/>
            </a:rPr>
            <a:t>Performance Period Results</a:t>
          </a:r>
        </a:p>
      </dgm:t>
    </dgm:pt>
    <dgm:pt modelId="{8E209236-34E9-4D73-8909-426AC87C96D5}" type="parTrans" cxnId="{BD662C0A-ACE3-43BA-BD6C-7AF2112059E0}">
      <dgm:prSet/>
      <dgm:spPr/>
      <dgm:t>
        <a:bodyPr/>
        <a:lstStyle/>
        <a:p>
          <a:endParaRPr lang="en-US"/>
        </a:p>
      </dgm:t>
    </dgm:pt>
    <dgm:pt modelId="{A7F738C5-7427-454D-98AE-E83DA09A0278}" type="sibTrans" cxnId="{BD662C0A-ACE3-43BA-BD6C-7AF2112059E0}">
      <dgm:prSet/>
      <dgm:spPr/>
      <dgm:t>
        <a:bodyPr/>
        <a:lstStyle/>
        <a:p>
          <a:endParaRPr lang="en-US"/>
        </a:p>
      </dgm:t>
    </dgm:pt>
    <dgm:pt modelId="{34741E1E-AC9B-46FC-BE78-A0BCF86ED54E}">
      <dgm:prSet phldrT="[Text]" custT="1"/>
      <dgm:spPr/>
      <dgm:t>
        <a:bodyPr/>
        <a:lstStyle/>
        <a:p>
          <a:r>
            <a:rPr lang="en-US" sz="1800" b="1" dirty="0">
              <a:latin typeface="+mj-lt"/>
            </a:rPr>
            <a:t>Tiered Shared Savings Rate</a:t>
          </a:r>
        </a:p>
      </dgm:t>
    </dgm:pt>
    <dgm:pt modelId="{3AFB108A-1612-4D64-A81D-12F076D974D6}" type="parTrans" cxnId="{6F914668-49DC-4EDB-817F-F5336A600C8F}">
      <dgm:prSet/>
      <dgm:spPr/>
      <dgm:t>
        <a:bodyPr/>
        <a:lstStyle/>
        <a:p>
          <a:endParaRPr lang="en-US"/>
        </a:p>
      </dgm:t>
    </dgm:pt>
    <dgm:pt modelId="{ACA50D22-411A-4BB1-B129-9BE6BC12D715}" type="sibTrans" cxnId="{6F914668-49DC-4EDB-817F-F5336A600C8F}">
      <dgm:prSet/>
      <dgm:spPr/>
      <dgm:t>
        <a:bodyPr/>
        <a:lstStyle/>
        <a:p>
          <a:endParaRPr lang="en-US"/>
        </a:p>
      </dgm:t>
    </dgm:pt>
    <dgm:pt modelId="{8997F98F-C442-492F-B7B4-00E8A0516DA7}">
      <dgm:prSet phldrT="[Text]" custT="1"/>
      <dgm:spPr/>
      <dgm:t>
        <a:bodyPr/>
        <a:lstStyle/>
        <a:p>
          <a:r>
            <a:rPr lang="en-US" sz="1800" b="1" dirty="0">
              <a:latin typeface="+mj-lt"/>
            </a:rPr>
            <a:t>Composite Quality Score</a:t>
          </a:r>
        </a:p>
      </dgm:t>
    </dgm:pt>
    <dgm:pt modelId="{F5E61B36-51DD-4705-B764-7147FB4A007E}" type="parTrans" cxnId="{67F2A58E-7491-413C-B4B2-77DB28011919}">
      <dgm:prSet/>
      <dgm:spPr/>
      <dgm:t>
        <a:bodyPr/>
        <a:lstStyle/>
        <a:p>
          <a:endParaRPr lang="en-US"/>
        </a:p>
      </dgm:t>
    </dgm:pt>
    <dgm:pt modelId="{BA0949D9-8C88-47B7-AFB5-040798FBA55D}" type="sibTrans" cxnId="{67F2A58E-7491-413C-B4B2-77DB28011919}">
      <dgm:prSet/>
      <dgm:spPr/>
      <dgm:t>
        <a:bodyPr/>
        <a:lstStyle/>
        <a:p>
          <a:endParaRPr lang="en-US"/>
        </a:p>
      </dgm:t>
    </dgm:pt>
    <dgm:pt modelId="{3E7D8E95-CA1A-48EB-AA36-FD5C7BFC6BE1}">
      <dgm:prSet phldrT="[Text]" custT="1"/>
      <dgm:spPr/>
      <dgm:t>
        <a:bodyPr/>
        <a:lstStyle/>
        <a:p>
          <a:r>
            <a:rPr lang="en-US" sz="1800" b="1" dirty="0">
              <a:latin typeface="+mj-lt"/>
            </a:rPr>
            <a:t>Incentive Payment Cap</a:t>
          </a:r>
        </a:p>
      </dgm:t>
    </dgm:pt>
    <dgm:pt modelId="{72FEB2EB-B6AC-42F7-A28C-D79363A9E644}" type="parTrans" cxnId="{F5D1C648-B033-4BF5-8424-57920D371004}">
      <dgm:prSet/>
      <dgm:spPr/>
      <dgm:t>
        <a:bodyPr/>
        <a:lstStyle/>
        <a:p>
          <a:endParaRPr lang="en-US"/>
        </a:p>
      </dgm:t>
    </dgm:pt>
    <dgm:pt modelId="{9540ED8E-108E-4DD6-B0DB-283EC8D11076}" type="sibTrans" cxnId="{F5D1C648-B033-4BF5-8424-57920D371004}">
      <dgm:prSet/>
      <dgm:spPr/>
      <dgm:t>
        <a:bodyPr/>
        <a:lstStyle/>
        <a:p>
          <a:endParaRPr lang="en-US"/>
        </a:p>
      </dgm:t>
    </dgm:pt>
    <dgm:pt modelId="{4394966A-40A7-4E11-A6BF-8C464D41029F}">
      <dgm:prSet phldrT="[Text]" custT="1"/>
      <dgm:spPr/>
      <dgm:t>
        <a:bodyPr/>
        <a:lstStyle/>
        <a:p>
          <a:r>
            <a:rPr lang="en-US" sz="1800" b="1" dirty="0">
              <a:latin typeface="+mj-lt"/>
            </a:rPr>
            <a:t>Final Incentive Payment</a:t>
          </a:r>
        </a:p>
      </dgm:t>
    </dgm:pt>
    <dgm:pt modelId="{9861C1C9-5077-4C54-B64F-93C8AF8A8916}" type="parTrans" cxnId="{01F98C3A-4DC2-46A0-A1E1-B300320A96F5}">
      <dgm:prSet/>
      <dgm:spPr/>
      <dgm:t>
        <a:bodyPr/>
        <a:lstStyle/>
        <a:p>
          <a:endParaRPr lang="en-US"/>
        </a:p>
      </dgm:t>
    </dgm:pt>
    <dgm:pt modelId="{E8B6D75A-D14B-4C1A-9D7A-0B21ED2549D6}" type="sibTrans" cxnId="{01F98C3A-4DC2-46A0-A1E1-B300320A96F5}">
      <dgm:prSet/>
      <dgm:spPr/>
      <dgm:t>
        <a:bodyPr/>
        <a:lstStyle/>
        <a:p>
          <a:endParaRPr lang="en-US"/>
        </a:p>
      </dgm:t>
    </dgm:pt>
    <dgm:pt modelId="{33E8497D-E129-4080-B55B-7F1812AB87E7}" type="pres">
      <dgm:prSet presAssocID="{9A1E2490-1EFA-418D-82BD-6DBCAE442F0E}" presName="CompostProcess" presStyleCnt="0">
        <dgm:presLayoutVars>
          <dgm:dir/>
          <dgm:resizeHandles val="exact"/>
        </dgm:presLayoutVars>
      </dgm:prSet>
      <dgm:spPr/>
    </dgm:pt>
    <dgm:pt modelId="{376FF5EC-8626-4901-9986-A54C1F005909}" type="pres">
      <dgm:prSet presAssocID="{9A1E2490-1EFA-418D-82BD-6DBCAE442F0E}" presName="arrow" presStyleLbl="bgShp" presStyleIdx="0" presStyleCnt="1"/>
      <dgm:spPr/>
    </dgm:pt>
    <dgm:pt modelId="{B41B4609-A765-433C-B17D-3789587CDBCA}" type="pres">
      <dgm:prSet presAssocID="{9A1E2490-1EFA-418D-82BD-6DBCAE442F0E}" presName="linearProcess" presStyleCnt="0"/>
      <dgm:spPr/>
    </dgm:pt>
    <dgm:pt modelId="{A8207A0F-214C-4980-8798-DFFF3CF42A73}" type="pres">
      <dgm:prSet presAssocID="{57C57C28-58C8-4187-BF94-201378C4BBB6}" presName="textNode" presStyleLbl="node1" presStyleIdx="0" presStyleCnt="5">
        <dgm:presLayoutVars>
          <dgm:bulletEnabled val="1"/>
        </dgm:presLayoutVars>
      </dgm:prSet>
      <dgm:spPr/>
    </dgm:pt>
    <dgm:pt modelId="{C5552331-5B4A-41D9-96AC-9DE5FADA2300}" type="pres">
      <dgm:prSet presAssocID="{A7F738C5-7427-454D-98AE-E83DA09A0278}" presName="sibTrans" presStyleCnt="0"/>
      <dgm:spPr/>
    </dgm:pt>
    <dgm:pt modelId="{5307C500-D193-492D-9F58-88EFDFB31E7A}" type="pres">
      <dgm:prSet presAssocID="{34741E1E-AC9B-46FC-BE78-A0BCF86ED54E}" presName="textNode" presStyleLbl="node1" presStyleIdx="1" presStyleCnt="5">
        <dgm:presLayoutVars>
          <dgm:bulletEnabled val="1"/>
        </dgm:presLayoutVars>
      </dgm:prSet>
      <dgm:spPr/>
    </dgm:pt>
    <dgm:pt modelId="{0AE923EB-7175-4A3B-8AAB-4DA04F759A52}" type="pres">
      <dgm:prSet presAssocID="{ACA50D22-411A-4BB1-B129-9BE6BC12D715}" presName="sibTrans" presStyleCnt="0"/>
      <dgm:spPr/>
    </dgm:pt>
    <dgm:pt modelId="{377328B2-2251-4AA1-A267-97BD56713311}" type="pres">
      <dgm:prSet presAssocID="{8997F98F-C442-492F-B7B4-00E8A0516DA7}" presName="textNode" presStyleLbl="node1" presStyleIdx="2" presStyleCnt="5">
        <dgm:presLayoutVars>
          <dgm:bulletEnabled val="1"/>
        </dgm:presLayoutVars>
      </dgm:prSet>
      <dgm:spPr/>
    </dgm:pt>
    <dgm:pt modelId="{5589A0CA-90B4-46F5-B142-1CF0BCA7F3CD}" type="pres">
      <dgm:prSet presAssocID="{BA0949D9-8C88-47B7-AFB5-040798FBA55D}" presName="sibTrans" presStyleCnt="0"/>
      <dgm:spPr/>
    </dgm:pt>
    <dgm:pt modelId="{4D5B3A1B-490E-4E9E-99C5-BD90697BC4D4}" type="pres">
      <dgm:prSet presAssocID="{3E7D8E95-CA1A-48EB-AA36-FD5C7BFC6BE1}" presName="textNode" presStyleLbl="node1" presStyleIdx="3" presStyleCnt="5">
        <dgm:presLayoutVars>
          <dgm:bulletEnabled val="1"/>
        </dgm:presLayoutVars>
      </dgm:prSet>
      <dgm:spPr/>
    </dgm:pt>
    <dgm:pt modelId="{86DFF352-C199-4DAA-88CC-5DC1162D1429}" type="pres">
      <dgm:prSet presAssocID="{9540ED8E-108E-4DD6-B0DB-283EC8D11076}" presName="sibTrans" presStyleCnt="0"/>
      <dgm:spPr/>
    </dgm:pt>
    <dgm:pt modelId="{7CAA3CFE-886D-422E-B183-8F99CF8C6F7F}" type="pres">
      <dgm:prSet presAssocID="{4394966A-40A7-4E11-A6BF-8C464D41029F}" presName="textNode" presStyleLbl="node1" presStyleIdx="4" presStyleCnt="5">
        <dgm:presLayoutVars>
          <dgm:bulletEnabled val="1"/>
        </dgm:presLayoutVars>
      </dgm:prSet>
      <dgm:spPr/>
    </dgm:pt>
  </dgm:ptLst>
  <dgm:cxnLst>
    <dgm:cxn modelId="{BD662C0A-ACE3-43BA-BD6C-7AF2112059E0}" srcId="{9A1E2490-1EFA-418D-82BD-6DBCAE442F0E}" destId="{57C57C28-58C8-4187-BF94-201378C4BBB6}" srcOrd="0" destOrd="0" parTransId="{8E209236-34E9-4D73-8909-426AC87C96D5}" sibTransId="{A7F738C5-7427-454D-98AE-E83DA09A0278}"/>
    <dgm:cxn modelId="{2450F40F-1269-4831-B332-B27E9D0D4039}" type="presOf" srcId="{3E7D8E95-CA1A-48EB-AA36-FD5C7BFC6BE1}" destId="{4D5B3A1B-490E-4E9E-99C5-BD90697BC4D4}" srcOrd="0" destOrd="0" presId="urn:microsoft.com/office/officeart/2005/8/layout/hProcess9"/>
    <dgm:cxn modelId="{9CC0DC2F-A30F-409F-B67F-F218062057DF}" type="presOf" srcId="{8997F98F-C442-492F-B7B4-00E8A0516DA7}" destId="{377328B2-2251-4AA1-A267-97BD56713311}" srcOrd="0" destOrd="0" presId="urn:microsoft.com/office/officeart/2005/8/layout/hProcess9"/>
    <dgm:cxn modelId="{01F98C3A-4DC2-46A0-A1E1-B300320A96F5}" srcId="{9A1E2490-1EFA-418D-82BD-6DBCAE442F0E}" destId="{4394966A-40A7-4E11-A6BF-8C464D41029F}" srcOrd="4" destOrd="0" parTransId="{9861C1C9-5077-4C54-B64F-93C8AF8A8916}" sibTransId="{E8B6D75A-D14B-4C1A-9D7A-0B21ED2549D6}"/>
    <dgm:cxn modelId="{5B30753F-DE90-429E-898E-1E9F87D1E235}" type="presOf" srcId="{9A1E2490-1EFA-418D-82BD-6DBCAE442F0E}" destId="{33E8497D-E129-4080-B55B-7F1812AB87E7}" srcOrd="0" destOrd="0" presId="urn:microsoft.com/office/officeart/2005/8/layout/hProcess9"/>
    <dgm:cxn modelId="{6F914668-49DC-4EDB-817F-F5336A600C8F}" srcId="{9A1E2490-1EFA-418D-82BD-6DBCAE442F0E}" destId="{34741E1E-AC9B-46FC-BE78-A0BCF86ED54E}" srcOrd="1" destOrd="0" parTransId="{3AFB108A-1612-4D64-A81D-12F076D974D6}" sibTransId="{ACA50D22-411A-4BB1-B129-9BE6BC12D715}"/>
    <dgm:cxn modelId="{F5D1C648-B033-4BF5-8424-57920D371004}" srcId="{9A1E2490-1EFA-418D-82BD-6DBCAE442F0E}" destId="{3E7D8E95-CA1A-48EB-AA36-FD5C7BFC6BE1}" srcOrd="3" destOrd="0" parTransId="{72FEB2EB-B6AC-42F7-A28C-D79363A9E644}" sibTransId="{9540ED8E-108E-4DD6-B0DB-283EC8D11076}"/>
    <dgm:cxn modelId="{02C4A74E-1BAE-44AF-A458-DE1236639C13}" type="presOf" srcId="{57C57C28-58C8-4187-BF94-201378C4BBB6}" destId="{A8207A0F-214C-4980-8798-DFFF3CF42A73}" srcOrd="0" destOrd="0" presId="urn:microsoft.com/office/officeart/2005/8/layout/hProcess9"/>
    <dgm:cxn modelId="{67F2A58E-7491-413C-B4B2-77DB28011919}" srcId="{9A1E2490-1EFA-418D-82BD-6DBCAE442F0E}" destId="{8997F98F-C442-492F-B7B4-00E8A0516DA7}" srcOrd="2" destOrd="0" parTransId="{F5E61B36-51DD-4705-B764-7147FB4A007E}" sibTransId="{BA0949D9-8C88-47B7-AFB5-040798FBA55D}"/>
    <dgm:cxn modelId="{44F7769E-280D-420E-9C80-339759DF8BEA}" type="presOf" srcId="{4394966A-40A7-4E11-A6BF-8C464D41029F}" destId="{7CAA3CFE-886D-422E-B183-8F99CF8C6F7F}" srcOrd="0" destOrd="0" presId="urn:microsoft.com/office/officeart/2005/8/layout/hProcess9"/>
    <dgm:cxn modelId="{DF9990BD-DAA1-4455-B2C0-B2397490C233}" type="presOf" srcId="{34741E1E-AC9B-46FC-BE78-A0BCF86ED54E}" destId="{5307C500-D193-492D-9F58-88EFDFB31E7A}" srcOrd="0" destOrd="0" presId="urn:microsoft.com/office/officeart/2005/8/layout/hProcess9"/>
    <dgm:cxn modelId="{68632F1B-FA46-47E2-9694-A3799EC79BF0}" type="presParOf" srcId="{33E8497D-E129-4080-B55B-7F1812AB87E7}" destId="{376FF5EC-8626-4901-9986-A54C1F005909}" srcOrd="0" destOrd="0" presId="urn:microsoft.com/office/officeart/2005/8/layout/hProcess9"/>
    <dgm:cxn modelId="{8807C948-939B-4D6A-B79D-5CA4449946ED}" type="presParOf" srcId="{33E8497D-E129-4080-B55B-7F1812AB87E7}" destId="{B41B4609-A765-433C-B17D-3789587CDBCA}" srcOrd="1" destOrd="0" presId="urn:microsoft.com/office/officeart/2005/8/layout/hProcess9"/>
    <dgm:cxn modelId="{FCE44F1A-37DE-4C71-8411-CF430E0A3363}" type="presParOf" srcId="{B41B4609-A765-433C-B17D-3789587CDBCA}" destId="{A8207A0F-214C-4980-8798-DFFF3CF42A73}" srcOrd="0" destOrd="0" presId="urn:microsoft.com/office/officeart/2005/8/layout/hProcess9"/>
    <dgm:cxn modelId="{F0B630B0-510F-4D08-9412-5A10B794AA7A}" type="presParOf" srcId="{B41B4609-A765-433C-B17D-3789587CDBCA}" destId="{C5552331-5B4A-41D9-96AC-9DE5FADA2300}" srcOrd="1" destOrd="0" presId="urn:microsoft.com/office/officeart/2005/8/layout/hProcess9"/>
    <dgm:cxn modelId="{46A1F44F-1D29-4C1B-B705-D6247D7E5FCE}" type="presParOf" srcId="{B41B4609-A765-433C-B17D-3789587CDBCA}" destId="{5307C500-D193-492D-9F58-88EFDFB31E7A}" srcOrd="2" destOrd="0" presId="urn:microsoft.com/office/officeart/2005/8/layout/hProcess9"/>
    <dgm:cxn modelId="{C0B293F4-740A-4EB5-A8F2-030EBC0AD096}" type="presParOf" srcId="{B41B4609-A765-433C-B17D-3789587CDBCA}" destId="{0AE923EB-7175-4A3B-8AAB-4DA04F759A52}" srcOrd="3" destOrd="0" presId="urn:microsoft.com/office/officeart/2005/8/layout/hProcess9"/>
    <dgm:cxn modelId="{7E9E994E-7989-446C-B20C-271F8BFC4FDE}" type="presParOf" srcId="{B41B4609-A765-433C-B17D-3789587CDBCA}" destId="{377328B2-2251-4AA1-A267-97BD56713311}" srcOrd="4" destOrd="0" presId="urn:microsoft.com/office/officeart/2005/8/layout/hProcess9"/>
    <dgm:cxn modelId="{900EB4FB-D70F-46AE-B5A0-536BFCA90827}" type="presParOf" srcId="{B41B4609-A765-433C-B17D-3789587CDBCA}" destId="{5589A0CA-90B4-46F5-B142-1CF0BCA7F3CD}" srcOrd="5" destOrd="0" presId="urn:microsoft.com/office/officeart/2005/8/layout/hProcess9"/>
    <dgm:cxn modelId="{AEABD4AA-C8D0-4EE3-BB38-A040B6BC648C}" type="presParOf" srcId="{B41B4609-A765-433C-B17D-3789587CDBCA}" destId="{4D5B3A1B-490E-4E9E-99C5-BD90697BC4D4}" srcOrd="6" destOrd="0" presId="urn:microsoft.com/office/officeart/2005/8/layout/hProcess9"/>
    <dgm:cxn modelId="{23D5C5B4-9FED-4C28-BA03-37B4DFB13C75}" type="presParOf" srcId="{B41B4609-A765-433C-B17D-3789587CDBCA}" destId="{86DFF352-C199-4DAA-88CC-5DC1162D1429}" srcOrd="7" destOrd="0" presId="urn:microsoft.com/office/officeart/2005/8/layout/hProcess9"/>
    <dgm:cxn modelId="{10646806-2464-48E3-AAC3-3C56B20E86BF}" type="presParOf" srcId="{B41B4609-A765-433C-B17D-3789587CDBCA}" destId="{7CAA3CFE-886D-422E-B183-8F99CF8C6F7F}"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FF5EC-8626-4901-9986-A54C1F005909}">
      <dsp:nvSpPr>
        <dsp:cNvPr id="0" name=""/>
        <dsp:cNvSpPr/>
      </dsp:nvSpPr>
      <dsp:spPr>
        <a:xfrm>
          <a:off x="788669" y="0"/>
          <a:ext cx="8938260" cy="31438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207A0F-214C-4980-8798-DFFF3CF42A73}">
      <dsp:nvSpPr>
        <dsp:cNvPr id="0" name=""/>
        <dsp:cNvSpPr/>
      </dsp:nvSpPr>
      <dsp:spPr>
        <a:xfrm>
          <a:off x="3080" y="943149"/>
          <a:ext cx="1854606" cy="12575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Performance Period Results</a:t>
          </a:r>
        </a:p>
      </dsp:txBody>
      <dsp:txXfrm>
        <a:off x="64468" y="1004537"/>
        <a:ext cx="1731830" cy="1134756"/>
      </dsp:txXfrm>
    </dsp:sp>
    <dsp:sp modelId="{5307C500-D193-492D-9F58-88EFDFB31E7A}">
      <dsp:nvSpPr>
        <dsp:cNvPr id="0" name=""/>
        <dsp:cNvSpPr/>
      </dsp:nvSpPr>
      <dsp:spPr>
        <a:xfrm>
          <a:off x="2166788" y="943149"/>
          <a:ext cx="1854606" cy="12575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Tiered Shared Savings Rate</a:t>
          </a:r>
        </a:p>
      </dsp:txBody>
      <dsp:txXfrm>
        <a:off x="2228176" y="1004537"/>
        <a:ext cx="1731830" cy="1134756"/>
      </dsp:txXfrm>
    </dsp:sp>
    <dsp:sp modelId="{377328B2-2251-4AA1-A267-97BD56713311}">
      <dsp:nvSpPr>
        <dsp:cNvPr id="0" name=""/>
        <dsp:cNvSpPr/>
      </dsp:nvSpPr>
      <dsp:spPr>
        <a:xfrm>
          <a:off x="4330496" y="943149"/>
          <a:ext cx="1854606" cy="12575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Composite Quality Score</a:t>
          </a:r>
        </a:p>
      </dsp:txBody>
      <dsp:txXfrm>
        <a:off x="4391884" y="1004537"/>
        <a:ext cx="1731830" cy="1134756"/>
      </dsp:txXfrm>
    </dsp:sp>
    <dsp:sp modelId="{4D5B3A1B-490E-4E9E-99C5-BD90697BC4D4}">
      <dsp:nvSpPr>
        <dsp:cNvPr id="0" name=""/>
        <dsp:cNvSpPr/>
      </dsp:nvSpPr>
      <dsp:spPr>
        <a:xfrm>
          <a:off x="6494204" y="943149"/>
          <a:ext cx="1854606" cy="12575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Incentive Payment Cap</a:t>
          </a:r>
        </a:p>
      </dsp:txBody>
      <dsp:txXfrm>
        <a:off x="6555592" y="1004537"/>
        <a:ext cx="1731830" cy="1134756"/>
      </dsp:txXfrm>
    </dsp:sp>
    <dsp:sp modelId="{7CAA3CFE-886D-422E-B183-8F99CF8C6F7F}">
      <dsp:nvSpPr>
        <dsp:cNvPr id="0" name=""/>
        <dsp:cNvSpPr/>
      </dsp:nvSpPr>
      <dsp:spPr>
        <a:xfrm>
          <a:off x="8657912" y="943149"/>
          <a:ext cx="1854606" cy="12575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Final Incentive Payment</a:t>
          </a:r>
        </a:p>
      </dsp:txBody>
      <dsp:txXfrm>
        <a:off x="8719300" y="1004537"/>
        <a:ext cx="1731830" cy="11347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Welcome to the EQIP Curriculum! In this video, I will explain the incentive payment methodology.</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346182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Times New Roman" panose="02020603050405020304" pitchFamily="18" charset="0"/>
              </a:rPr>
              <a:t>Incentive Payments will be direct checks made from the Care Redesign Program (CRP) Entity to the EQIP Entity for aggregate positive performance after a minimum savings threshold, shared savings split, and quality adjustment are applied. Let’s take a closer look at these key steps.</a:t>
            </a:r>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38831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76F74-DA95-7420-EC3E-4C2D0F7E1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B220B-69C1-8EFE-C2F5-82C31A39E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A29BE-5B5D-F83E-D5E0-0E54D668E6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part of the incentive payment methodology is to analyze the performance period results. In order to earn an incentive payment, the total episode costs </a:t>
            </a:r>
            <a:r>
              <a:rPr lang="en-US" sz="1200" kern="1200" dirty="0">
                <a:solidFill>
                  <a:schemeClr val="accent1"/>
                </a:solidFill>
                <a:latin typeface="+mn-lt"/>
                <a:ea typeface="+mn-ea"/>
                <a:cs typeface="+mn-cs"/>
              </a:rPr>
              <a:t>must be less than the Target Price in the aggregate across all episodes in which the EQIP Entity participates. In addition, the minimum savings threshold must be met. This threshold states that the EQIP Entity’s Performance Year savings must meet or exceed 3% of its Aggregated Target Price before it is eligible to receive incentive payments. This ensures the EQIP Entity’s savings are considered statistically significant. Lastly, any cumulative prior year dissavings must be offset prior to earning an incentive payment. Once an EQIP Entity has met all three conditions, it can move on to the next step of the incentive payment methodology.</a:t>
            </a:r>
          </a:p>
          <a:p>
            <a:endParaRPr lang="en-US" dirty="0"/>
          </a:p>
        </p:txBody>
      </p:sp>
      <p:sp>
        <p:nvSpPr>
          <p:cNvPr id="4" name="Header Placeholder 3">
            <a:extLst>
              <a:ext uri="{FF2B5EF4-FFF2-40B4-BE49-F238E27FC236}">
                <a16:creationId xmlns:a16="http://schemas.microsoft.com/office/drawing/2014/main" id="{296DE6DF-81F4-C5A9-CB78-3DB6728A551D}"/>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72BC600A-1AFD-DFFB-722F-B1BB0471FAF3}"/>
              </a:ext>
            </a:extLst>
          </p:cNvPr>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1618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3D8EE-C534-38F7-60DD-0EC927FD0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5551E-D1EF-8B62-A2FF-D09583074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D1AA3-1377-70AA-3DC0-8E3790C82B40}"/>
              </a:ext>
            </a:extLst>
          </p:cNvPr>
          <p:cNvSpPr>
            <a:spLocks noGrp="1"/>
          </p:cNvSpPr>
          <p:nvPr>
            <p:ph type="body" idx="1"/>
          </p:nvPr>
        </p:nvSpPr>
        <p:spPr/>
        <p:txBody>
          <a:bodyPr/>
          <a:lstStyle/>
          <a:p>
            <a:pPr marL="0" lvl="1" indent="0" algn="l" defTabSz="488950">
              <a:lnSpc>
                <a:spcPct val="90000"/>
              </a:lnSpc>
              <a:spcBef>
                <a:spcPct val="0"/>
              </a:spcBef>
              <a:spcAft>
                <a:spcPct val="15000"/>
              </a:spcAft>
              <a:buNone/>
            </a:pPr>
            <a:r>
              <a:rPr lang="en-US" dirty="0"/>
              <a:t>Because EQIP is a shared savings program, EQIP Entities and Medicare will share the savings generated during the Performance Year. </a:t>
            </a:r>
            <a:r>
              <a:rPr lang="en-US" sz="1200" kern="1200" dirty="0"/>
              <a:t>Each Care Partner’s Target </a:t>
            </a:r>
            <a:r>
              <a:rPr lang="en-US" sz="1200" kern="1200" dirty="0">
                <a:solidFill>
                  <a:schemeClr val="bg1"/>
                </a:solidFill>
              </a:rPr>
              <a:t>Price w</a:t>
            </a:r>
            <a:r>
              <a:rPr lang="en-US" sz="1200" kern="1200" dirty="0"/>
              <a:t>ill be compared to the statewide experience and annually ranked based on relative efficiency. Lower cost practitioners will be in a higher tier and higher cost practitioners will be in a lower tier. The Shared Savings split with Medicare will be based on the Care Partner’s Target Price rank. For example, EQIP Entities in the lowest tier will receive 50% of their savings, while 50% will be retained by Medicare. EQIP Entities in the highest tier will receive 80% of their savings, and 20% will be retained by Medicare.</a:t>
            </a:r>
          </a:p>
          <a:p>
            <a:endParaRPr lang="en-US" dirty="0"/>
          </a:p>
        </p:txBody>
      </p:sp>
      <p:sp>
        <p:nvSpPr>
          <p:cNvPr id="4" name="Header Placeholder 3">
            <a:extLst>
              <a:ext uri="{FF2B5EF4-FFF2-40B4-BE49-F238E27FC236}">
                <a16:creationId xmlns:a16="http://schemas.microsoft.com/office/drawing/2014/main" id="{1713CFF5-8B64-01FE-D98E-61356D0D1595}"/>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8200E015-019F-19C6-26B0-032FE7755FCC}"/>
              </a:ext>
            </a:extLst>
          </p:cNvPr>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45849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BF176-CE5E-1AD7-BA8A-6C0B76593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64B0F-E45D-2FFC-FCDB-DC0C8C2FC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D30F6-6C5B-CECA-12E7-73542C50F0B0}"/>
              </a:ext>
            </a:extLst>
          </p:cNvPr>
          <p:cNvSpPr>
            <a:spLocks noGrp="1"/>
          </p:cNvSpPr>
          <p:nvPr>
            <p:ph type="body" idx="1"/>
          </p:nvPr>
        </p:nvSpPr>
        <p:spPr/>
        <p:txBody>
          <a:bodyPr/>
          <a:lstStyle/>
          <a:p>
            <a:pPr marL="10160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accent1"/>
                </a:solidFill>
                <a:latin typeface="+mn-lt"/>
                <a:ea typeface="+mn-ea"/>
                <a:cs typeface="+mn-cs"/>
              </a:rPr>
              <a:t>After Shared Savings Rates are calculated, incentive payments are adjusted based on quality performance. This is required for EQIP’s Advanced APM status and aligns payment with quality care. The performance rates of the three quality measures will be weighted to determine the EQIP Entity’s Composite Quality Score. At this time, </a:t>
            </a:r>
            <a:r>
              <a:rPr lang="en-US" sz="1800" kern="1200" dirty="0">
                <a:solidFill>
                  <a:schemeClr val="accent1"/>
                </a:solidFill>
                <a:latin typeface="+mn-lt"/>
                <a:ea typeface="+mn-ea"/>
                <a:cs typeface="+mn-cs"/>
              </a:rPr>
              <a:t>EQIP will apply a 5% “earn-back” adjustment for Entities, reducing their shared savings amount </a:t>
            </a:r>
            <a:r>
              <a:rPr lang="en-US" sz="1600" kern="1200" dirty="0">
                <a:solidFill>
                  <a:schemeClr val="accent1"/>
                </a:solidFill>
                <a:latin typeface="+mn-lt"/>
                <a:ea typeface="+mn-ea"/>
                <a:cs typeface="+mn-cs"/>
              </a:rPr>
              <a:t>by 5%. Then 0–100% of that 5% will be earned back based on the EQIP Entity’s Composite Quality Score. </a:t>
            </a:r>
            <a:endParaRPr lang="en-US" sz="1200" kern="1200" dirty="0">
              <a:solidFill>
                <a:schemeClr val="accent1"/>
              </a:solidFill>
              <a:latin typeface="+mn-lt"/>
              <a:ea typeface="+mn-ea"/>
              <a:cs typeface="+mn-cs"/>
            </a:endParaRPr>
          </a:p>
          <a:p>
            <a:endParaRPr lang="en-US" dirty="0"/>
          </a:p>
        </p:txBody>
      </p:sp>
      <p:sp>
        <p:nvSpPr>
          <p:cNvPr id="4" name="Header Placeholder 3">
            <a:extLst>
              <a:ext uri="{FF2B5EF4-FFF2-40B4-BE49-F238E27FC236}">
                <a16:creationId xmlns:a16="http://schemas.microsoft.com/office/drawing/2014/main" id="{FAF49EE8-7681-4EEA-760A-41D8E2FA2917}"/>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8ECEA72B-93B4-7792-C94C-AAFEFB8CF0F2}"/>
              </a:ext>
            </a:extLst>
          </p:cNvPr>
          <p:cNvSpPr>
            <a:spLocks noGrp="1"/>
          </p:cNvSpPr>
          <p:nvPr>
            <p:ph type="sldNum" sz="quarter" idx="5"/>
          </p:nvPr>
        </p:nvSpPr>
        <p:spPr/>
        <p:txBody>
          <a:bodyPr/>
          <a:lstStyle/>
          <a:p>
            <a:fld id="{E7D2AF4B-86CF-4DA2-8674-ABA13EF5759D}" type="slidenum">
              <a:rPr lang="en-US" smtClean="0"/>
              <a:t>5</a:t>
            </a:fld>
            <a:endParaRPr lang="en-US"/>
          </a:p>
        </p:txBody>
      </p:sp>
    </p:spTree>
    <p:extLst>
      <p:ext uri="{BB962C8B-B14F-4D97-AF65-F5344CB8AC3E}">
        <p14:creationId xmlns:p14="http://schemas.microsoft.com/office/powerpoint/2010/main" val="62886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8D328-D256-25F1-4FE5-D13917FDB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E53BD-CE41-FC23-075C-09ACB6F00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8A3A-F6CB-BC3B-410F-56AFFD9E0AAE}"/>
              </a:ext>
            </a:extLst>
          </p:cNvPr>
          <p:cNvSpPr>
            <a:spLocks noGrp="1"/>
          </p:cNvSpPr>
          <p:nvPr>
            <p:ph type="body" idx="1"/>
          </p:nvPr>
        </p:nvSpPr>
        <p:spPr/>
        <p:txBody>
          <a:bodyPr/>
          <a:lstStyle/>
          <a:p>
            <a:pPr marL="101600" indent="0">
              <a:lnSpc>
                <a:spcPct val="120000"/>
              </a:lnSpc>
              <a:buNone/>
            </a:pPr>
            <a:r>
              <a:rPr lang="en-US" sz="1200" kern="1200" dirty="0">
                <a:solidFill>
                  <a:schemeClr val="accent1"/>
                </a:solidFill>
                <a:latin typeface="+mn-lt"/>
                <a:ea typeface="+mn-ea"/>
                <a:cs typeface="+mn-cs"/>
              </a:rPr>
              <a:t>The Incentive Payment after the Composite Quality Score adjustment is assessed for a stop-gain amount, or Incentive Payment Cap. </a:t>
            </a:r>
          </a:p>
          <a:p>
            <a:pPr marL="101600" indent="0">
              <a:lnSpc>
                <a:spcPct val="120000"/>
              </a:lnSpc>
              <a:buNone/>
            </a:pPr>
            <a:endParaRPr lang="en-US" sz="1200" kern="1200" dirty="0">
              <a:solidFill>
                <a:schemeClr val="accent1"/>
              </a:solidFill>
              <a:latin typeface="+mn-lt"/>
              <a:ea typeface="+mn-ea"/>
              <a:cs typeface="+mn-cs"/>
            </a:endParaRPr>
          </a:p>
          <a:p>
            <a:pPr marL="101600" indent="0">
              <a:lnSpc>
                <a:spcPct val="120000"/>
              </a:lnSpc>
              <a:buNone/>
            </a:pPr>
            <a:r>
              <a:rPr lang="en-US" sz="1200" kern="1200" dirty="0">
                <a:solidFill>
                  <a:schemeClr val="accent1"/>
                </a:solidFill>
                <a:latin typeface="+mn-lt"/>
                <a:ea typeface="+mn-ea"/>
                <a:cs typeface="+mn-cs"/>
              </a:rPr>
              <a:t>The cap for a Care Partner’s incentive payments is calculated by CMS for a given program year based on the average Physician Fee Schedule (PFS) payments made to the Care Partner in the prior year. </a:t>
            </a:r>
          </a:p>
          <a:p>
            <a:pPr marL="101600" indent="0">
              <a:lnSpc>
                <a:spcPct val="120000"/>
              </a:lnSpc>
              <a:buNone/>
            </a:pPr>
            <a:endParaRPr lang="en-US" sz="1200" kern="1200" dirty="0">
              <a:solidFill>
                <a:schemeClr val="accent1"/>
              </a:solidFill>
              <a:latin typeface="+mn-lt"/>
              <a:ea typeface="+mn-ea"/>
              <a:cs typeface="+mn-cs"/>
            </a:endParaRPr>
          </a:p>
          <a:p>
            <a:pPr marL="101600" indent="0">
              <a:lnSpc>
                <a:spcPct val="120000"/>
              </a:lnSpc>
              <a:buNone/>
            </a:pPr>
            <a:r>
              <a:rPr lang="en-US" sz="1200" b="1" kern="1200" dirty="0">
                <a:solidFill>
                  <a:srgbClr val="FF0000"/>
                </a:solidFill>
                <a:latin typeface="+mn-lt"/>
                <a:ea typeface="+mn-ea"/>
                <a:cs typeface="+mn-cs"/>
              </a:rPr>
              <a:t>The Care Partner Incentive Payment Cap is 25% of the Average Care Partner PFS Expenditures for the preceding calendar year.</a:t>
            </a:r>
            <a:endParaRPr lang="en-US" sz="1100" b="1" kern="1200" dirty="0">
              <a:solidFill>
                <a:srgbClr val="FF0000"/>
              </a:solidFill>
              <a:latin typeface="+mn-lt"/>
              <a:ea typeface="+mn-ea"/>
              <a:cs typeface="+mn-cs"/>
            </a:endParaRPr>
          </a:p>
          <a:p>
            <a:endParaRPr lang="en-US" dirty="0"/>
          </a:p>
        </p:txBody>
      </p:sp>
      <p:sp>
        <p:nvSpPr>
          <p:cNvPr id="4" name="Header Placeholder 3">
            <a:extLst>
              <a:ext uri="{FF2B5EF4-FFF2-40B4-BE49-F238E27FC236}">
                <a16:creationId xmlns:a16="http://schemas.microsoft.com/office/drawing/2014/main" id="{1BFADCDC-B7EA-84BF-94DF-66C0C374C7E3}"/>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9E4064C4-983B-BEAF-19EE-EA3D3E7D7910}"/>
              </a:ext>
            </a:extLst>
          </p:cNvPr>
          <p:cNvSpPr>
            <a:spLocks noGrp="1"/>
          </p:cNvSpPr>
          <p:nvPr>
            <p:ph type="sldNum" sz="quarter" idx="5"/>
          </p:nvPr>
        </p:nvSpPr>
        <p:spPr/>
        <p:txBody>
          <a:bodyPr/>
          <a:lstStyle/>
          <a:p>
            <a:fld id="{E7D2AF4B-86CF-4DA2-8674-ABA13EF5759D}" type="slidenum">
              <a:rPr lang="en-US" smtClean="0"/>
              <a:t>6</a:t>
            </a:fld>
            <a:endParaRPr lang="en-US"/>
          </a:p>
        </p:txBody>
      </p:sp>
    </p:spTree>
    <p:extLst>
      <p:ext uri="{BB962C8B-B14F-4D97-AF65-F5344CB8AC3E}">
        <p14:creationId xmlns:p14="http://schemas.microsoft.com/office/powerpoint/2010/main" val="261578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E8329-12D5-D0A6-3B5D-96B72BBE1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0840B-BF82-20D6-16CE-39BCD2AB8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17CBF-0488-2FA9-D81C-0181469DD080}"/>
              </a:ext>
            </a:extLst>
          </p:cNvPr>
          <p:cNvSpPr>
            <a:spLocks noGrp="1"/>
          </p:cNvSpPr>
          <p:nvPr>
            <p:ph type="body" idx="1"/>
          </p:nvPr>
        </p:nvSpPr>
        <p:spPr/>
        <p:txBody>
          <a:bodyPr/>
          <a:lstStyle/>
          <a:p>
            <a:pPr marL="101600" indent="0">
              <a:lnSpc>
                <a:spcPct val="120000"/>
              </a:lnSpc>
              <a:buNone/>
            </a:pPr>
            <a:r>
              <a:rPr lang="en-US" sz="1200" kern="1200" dirty="0">
                <a:solidFill>
                  <a:schemeClr val="accent1"/>
                </a:solidFill>
                <a:latin typeface="+mn-lt"/>
                <a:ea typeface="+mn-ea"/>
                <a:cs typeface="+mn-cs"/>
              </a:rPr>
              <a:t>After reconciliation of total savings, application of the tiered Shared Savings Rate, Composite Quality Score adjustment, and comparison of the incentive payment amount to the </a:t>
            </a:r>
          </a:p>
          <a:p>
            <a:pPr marL="387350" indent="-285750">
              <a:lnSpc>
                <a:spcPct val="120000"/>
              </a:lnSpc>
            </a:pPr>
            <a:r>
              <a:rPr lang="en-US" sz="1200" kern="1200" dirty="0">
                <a:solidFill>
                  <a:schemeClr val="accent1"/>
                </a:solidFill>
                <a:latin typeface="+mn-lt"/>
                <a:ea typeface="+mn-ea"/>
                <a:cs typeface="+mn-cs"/>
              </a:rPr>
              <a:t>Incentive Payment Cap, the final incentive payment due to the EQIP Entity is determined. It is important to note </a:t>
            </a:r>
            <a:r>
              <a:rPr lang="en-US" sz="1200" b="1" kern="1200" dirty="0">
                <a:solidFill>
                  <a:schemeClr val="accent1"/>
                </a:solidFill>
                <a:latin typeface="+mn-lt"/>
                <a:ea typeface="+mn-ea"/>
                <a:cs typeface="+mn-cs"/>
              </a:rPr>
              <a:t>The Incentive Payment will be paid in total to the EQIP Entity approximately 9 to 12 months after the end of the Performance Year to the payment remission recipient indicated by the EQIP Entity in the EEP.</a:t>
            </a:r>
          </a:p>
          <a:p>
            <a:pPr marL="387350" indent="-285750">
              <a:lnSpc>
                <a:spcPct val="120000"/>
              </a:lnSpc>
            </a:pPr>
            <a:r>
              <a:rPr lang="en-US" sz="1200" b="1" kern="1200" dirty="0">
                <a:solidFill>
                  <a:schemeClr val="accent1"/>
                </a:solidFill>
                <a:latin typeface="+mn-lt"/>
                <a:ea typeface="+mn-ea"/>
                <a:cs typeface="+mn-cs"/>
              </a:rPr>
              <a:t>The EQIP entity can direct the payment remission source to distribute payments to individual Care Partners however it desires.</a:t>
            </a:r>
          </a:p>
          <a:p>
            <a:pPr marL="101600" indent="0">
              <a:lnSpc>
                <a:spcPct val="120000"/>
              </a:lnSpc>
              <a:buNone/>
            </a:pPr>
            <a:endParaRPr lang="en-US" sz="1200" kern="1200" dirty="0">
              <a:solidFill>
                <a:schemeClr val="accent1"/>
              </a:solidFill>
              <a:latin typeface="+mn-lt"/>
              <a:ea typeface="+mn-ea"/>
              <a:cs typeface="+mn-cs"/>
            </a:endParaRPr>
          </a:p>
          <a:p>
            <a:endParaRPr lang="en-US" dirty="0"/>
          </a:p>
        </p:txBody>
      </p:sp>
      <p:sp>
        <p:nvSpPr>
          <p:cNvPr id="4" name="Header Placeholder 3">
            <a:extLst>
              <a:ext uri="{FF2B5EF4-FFF2-40B4-BE49-F238E27FC236}">
                <a16:creationId xmlns:a16="http://schemas.microsoft.com/office/drawing/2014/main" id="{49800D02-8B38-FCA9-F6B8-B820D7A9F943}"/>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106D7A4-7115-4E13-B9A5-AC9578CACEE6}"/>
              </a:ext>
            </a:extLst>
          </p:cNvPr>
          <p:cNvSpPr>
            <a:spLocks noGrp="1"/>
          </p:cNvSpPr>
          <p:nvPr>
            <p:ph type="sldNum" sz="quarter" idx="5"/>
          </p:nvPr>
        </p:nvSpPr>
        <p:spPr/>
        <p:txBody>
          <a:bodyPr/>
          <a:lstStyle/>
          <a:p>
            <a:fld id="{E7D2AF4B-86CF-4DA2-8674-ABA13EF5759D}" type="slidenum">
              <a:rPr lang="en-US" smtClean="0"/>
              <a:t>7</a:t>
            </a:fld>
            <a:endParaRPr lang="en-US"/>
          </a:p>
        </p:txBody>
      </p:sp>
    </p:spTree>
    <p:extLst>
      <p:ext uri="{BB962C8B-B14F-4D97-AF65-F5344CB8AC3E}">
        <p14:creationId xmlns:p14="http://schemas.microsoft.com/office/powerpoint/2010/main" val="273478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Do you want to learn more about EQIP? Visit the full EQIP Curriculum to explore comprehensive learning modules and deepen your understanding of Maryland’s Episode Quality Improvement Program (EQIP). </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8</a:t>
            </a:fld>
            <a:endParaRPr lang="en-US"/>
          </a:p>
        </p:txBody>
      </p:sp>
    </p:spTree>
    <p:extLst>
      <p:ext uri="{BB962C8B-B14F-4D97-AF65-F5344CB8AC3E}">
        <p14:creationId xmlns:p14="http://schemas.microsoft.com/office/powerpoint/2010/main" val="65859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537317" y="2418079"/>
            <a:ext cx="5543687" cy="1549083"/>
          </a:xfrm>
        </p:spPr>
        <p:txBody>
          <a:bodyPr>
            <a:normAutofit/>
          </a:bodyPr>
          <a:lstStyle/>
          <a:p>
            <a:r>
              <a:rPr lang="en-US" b="1" dirty="0">
                <a:solidFill>
                  <a:schemeClr val="accent1"/>
                </a:solidFill>
              </a:rPr>
              <a:t>Incentive Payment Methodology</a:t>
            </a:r>
          </a:p>
        </p:txBody>
      </p:sp>
      <p:sp>
        <p:nvSpPr>
          <p:cNvPr id="5" name="TextBox 4">
            <a:extLst>
              <a:ext uri="{FF2B5EF4-FFF2-40B4-BE49-F238E27FC236}">
                <a16:creationId xmlns:a16="http://schemas.microsoft.com/office/drawing/2014/main" id="{24AB5AC0-93FA-5A46-B5C9-8B1654E2D322}"/>
              </a:ext>
            </a:extLst>
          </p:cNvPr>
          <p:cNvSpPr txBox="1"/>
          <p:nvPr/>
        </p:nvSpPr>
        <p:spPr>
          <a:xfrm>
            <a:off x="836578" y="5593404"/>
            <a:ext cx="3735422" cy="307777"/>
          </a:xfrm>
          <a:prstGeom prst="rect">
            <a:avLst/>
          </a:prstGeom>
          <a:noFill/>
        </p:spPr>
        <p:txBody>
          <a:bodyPr wrap="square" rtlCol="0">
            <a:spAutoFit/>
          </a:bodyPr>
          <a:lstStyle/>
          <a:p>
            <a:r>
              <a:rPr lang="en-US" sz="1400" dirty="0">
                <a:solidFill>
                  <a:schemeClr val="accent1"/>
                </a:solidFill>
                <a:latin typeface="+mj-lt"/>
              </a:rPr>
              <a:t>Module 6: Incentive Payment Methodology</a:t>
            </a:r>
          </a:p>
        </p:txBody>
      </p:sp>
      <p:pic>
        <p:nvPicPr>
          <p:cNvPr id="7" name="Audio 6">
            <a:hlinkClick r:id="" action="ppaction://media"/>
            <a:extLst>
              <a:ext uri="{FF2B5EF4-FFF2-40B4-BE49-F238E27FC236}">
                <a16:creationId xmlns:a16="http://schemas.microsoft.com/office/drawing/2014/main" id="{6F8DA6C0-7D97-92ED-8689-072B11A1597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7627"/>
    </mc:Choice>
    <mc:Fallback xmlns="">
      <p:transition spd="slow" advTm="76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2DB9-47D1-5125-5BA0-30B48A64EA42}"/>
              </a:ext>
            </a:extLst>
          </p:cNvPr>
          <p:cNvSpPr>
            <a:spLocks noGrp="1"/>
          </p:cNvSpPr>
          <p:nvPr>
            <p:ph type="title"/>
          </p:nvPr>
        </p:nvSpPr>
        <p:spPr>
          <a:xfrm>
            <a:off x="838200" y="491585"/>
            <a:ext cx="10515600" cy="1325563"/>
          </a:xfrm>
        </p:spPr>
        <p:txBody>
          <a:bodyPr/>
          <a:lstStyle/>
          <a:p>
            <a:r>
              <a:rPr lang="en-US" b="1" dirty="0">
                <a:solidFill>
                  <a:schemeClr val="accent1"/>
                </a:solidFill>
              </a:rPr>
              <a:t>Incentive Payment Methodology</a:t>
            </a:r>
          </a:p>
        </p:txBody>
      </p:sp>
      <p:graphicFrame>
        <p:nvGraphicFramePr>
          <p:cNvPr id="13" name="Content Placeholder 12">
            <a:extLst>
              <a:ext uri="{FF2B5EF4-FFF2-40B4-BE49-F238E27FC236}">
                <a16:creationId xmlns:a16="http://schemas.microsoft.com/office/drawing/2014/main" id="{C268F243-8B56-9787-1C7F-4C4060BCE611}"/>
              </a:ext>
            </a:extLst>
          </p:cNvPr>
          <p:cNvGraphicFramePr>
            <a:graphicFrameLocks noGrp="1"/>
          </p:cNvGraphicFramePr>
          <p:nvPr>
            <p:ph idx="1"/>
            <p:extLst>
              <p:ext uri="{D42A27DB-BD31-4B8C-83A1-F6EECF244321}">
                <p14:modId xmlns:p14="http://schemas.microsoft.com/office/powerpoint/2010/main" val="1998922161"/>
              </p:ext>
            </p:extLst>
          </p:nvPr>
        </p:nvGraphicFramePr>
        <p:xfrm>
          <a:off x="838200" y="3033132"/>
          <a:ext cx="10515600" cy="31438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Content Placeholder 2">
            <a:extLst>
              <a:ext uri="{FF2B5EF4-FFF2-40B4-BE49-F238E27FC236}">
                <a16:creationId xmlns:a16="http://schemas.microsoft.com/office/drawing/2014/main" id="{7D89F4D8-B591-86CE-1B8E-F70853941D0F}"/>
              </a:ext>
            </a:extLst>
          </p:cNvPr>
          <p:cNvSpPr txBox="1">
            <a:spLocks/>
          </p:cNvSpPr>
          <p:nvPr/>
        </p:nvSpPr>
        <p:spPr>
          <a:xfrm>
            <a:off x="718682" y="2000823"/>
            <a:ext cx="10515600" cy="11990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indent="0">
              <a:buNone/>
            </a:pPr>
            <a:r>
              <a:rPr lang="en-US" sz="2000" b="1" i="1" dirty="0">
                <a:solidFill>
                  <a:schemeClr val="accent1"/>
                </a:solidFill>
                <a:latin typeface="+mj-lt"/>
              </a:rPr>
              <a:t>Incentive Payments </a:t>
            </a:r>
            <a:r>
              <a:rPr lang="en-US" sz="2000" i="1" dirty="0">
                <a:solidFill>
                  <a:schemeClr val="accent1"/>
                </a:solidFill>
                <a:latin typeface="+mj-lt"/>
              </a:rPr>
              <a:t>will be direct checks made from the Care Redesign Program (CRP) Entity to the EQIP Entity for aggregate positive performance after a minimum savings threshold, shared savings split, and quality adjustment are applied. </a:t>
            </a:r>
            <a:endParaRPr lang="en-US" sz="1400" dirty="0">
              <a:solidFill>
                <a:schemeClr val="accent1"/>
              </a:solidFill>
              <a:latin typeface="+mj-lt"/>
            </a:endParaRPr>
          </a:p>
        </p:txBody>
      </p:sp>
      <p:pic>
        <p:nvPicPr>
          <p:cNvPr id="22" name="Audio 21">
            <a:hlinkClick r:id="" action="ppaction://media"/>
            <a:extLst>
              <a:ext uri="{FF2B5EF4-FFF2-40B4-BE49-F238E27FC236}">
                <a16:creationId xmlns:a16="http://schemas.microsoft.com/office/drawing/2014/main" id="{22AC16DB-CF9F-2D0E-6F45-F2DBB7B525F1}"/>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04967358"/>
      </p:ext>
    </p:extLst>
  </p:cSld>
  <p:clrMapOvr>
    <a:masterClrMapping/>
  </p:clrMapOvr>
  <mc:AlternateContent xmlns:mc="http://schemas.openxmlformats.org/markup-compatibility/2006" xmlns:p14="http://schemas.microsoft.com/office/powerpoint/2010/main">
    <mc:Choice Requires="p14">
      <p:transition spd="slow" p14:dur="2000" advTm="18155"/>
    </mc:Choice>
    <mc:Fallback xmlns="">
      <p:transition spd="slow" advTm="18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5EEFA-53BE-D5FE-4AF7-FDEE5BDF4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551D7-8E51-78C2-D198-8D832647D5BC}"/>
              </a:ext>
            </a:extLst>
          </p:cNvPr>
          <p:cNvSpPr>
            <a:spLocks noGrp="1"/>
          </p:cNvSpPr>
          <p:nvPr>
            <p:ph type="title"/>
          </p:nvPr>
        </p:nvSpPr>
        <p:spPr>
          <a:xfrm>
            <a:off x="838200" y="491585"/>
            <a:ext cx="10515600" cy="1325563"/>
          </a:xfrm>
        </p:spPr>
        <p:txBody>
          <a:bodyPr/>
          <a:lstStyle/>
          <a:p>
            <a:r>
              <a:rPr lang="en-US" b="1" dirty="0">
                <a:solidFill>
                  <a:schemeClr val="accent1"/>
                </a:solidFill>
              </a:rPr>
              <a:t>Performance Period Results</a:t>
            </a:r>
          </a:p>
        </p:txBody>
      </p:sp>
      <p:sp>
        <p:nvSpPr>
          <p:cNvPr id="14" name="Content Placeholder 2">
            <a:extLst>
              <a:ext uri="{FF2B5EF4-FFF2-40B4-BE49-F238E27FC236}">
                <a16:creationId xmlns:a16="http://schemas.microsoft.com/office/drawing/2014/main" id="{775AF6FA-CA15-F500-68F3-807DF7453033}"/>
              </a:ext>
            </a:extLst>
          </p:cNvPr>
          <p:cNvSpPr txBox="1">
            <a:spLocks/>
          </p:cNvSpPr>
          <p:nvPr/>
        </p:nvSpPr>
        <p:spPr>
          <a:xfrm>
            <a:off x="718682" y="1825601"/>
            <a:ext cx="10515600" cy="44302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7350" indent="-285750">
              <a:lnSpc>
                <a:spcPct val="120000"/>
              </a:lnSpc>
              <a:buFont typeface="Wingdings" panose="05000000000000000000" pitchFamily="2" charset="2"/>
              <a:buChar char="ü"/>
            </a:pPr>
            <a:r>
              <a:rPr lang="en-US" sz="1800" b="1" i="1" u="sng" dirty="0">
                <a:solidFill>
                  <a:schemeClr val="accent1"/>
                </a:solidFill>
                <a:latin typeface="+mj-lt"/>
              </a:rPr>
              <a:t>Total Episode Costs Less Than Target Price</a:t>
            </a:r>
          </a:p>
          <a:p>
            <a:pPr marL="844550" lvl="1" indent="-285750">
              <a:lnSpc>
                <a:spcPct val="120000"/>
              </a:lnSpc>
            </a:pPr>
            <a:r>
              <a:rPr lang="en-US" sz="1800" dirty="0">
                <a:solidFill>
                  <a:schemeClr val="accent1"/>
                </a:solidFill>
                <a:latin typeface="+mj-lt"/>
              </a:rPr>
              <a:t>The Performance Year Episode costs are less than the Target Price in the aggregate across all episodes in which the EQIP Entity participates. </a:t>
            </a:r>
          </a:p>
          <a:p>
            <a:pPr marL="558800" lvl="1" indent="0">
              <a:lnSpc>
                <a:spcPct val="120000"/>
              </a:lnSpc>
              <a:buNone/>
            </a:pPr>
            <a:endParaRPr lang="en-US" sz="1800" dirty="0">
              <a:solidFill>
                <a:schemeClr val="accent1"/>
              </a:solidFill>
              <a:latin typeface="+mj-lt"/>
            </a:endParaRPr>
          </a:p>
          <a:p>
            <a:pPr marL="387350" indent="-285750">
              <a:lnSpc>
                <a:spcPct val="120000"/>
              </a:lnSpc>
              <a:buFont typeface="Wingdings" panose="05000000000000000000" pitchFamily="2" charset="2"/>
              <a:buChar char="ü"/>
            </a:pPr>
            <a:r>
              <a:rPr lang="en-US" sz="1800" b="1" i="1" u="sng" dirty="0">
                <a:solidFill>
                  <a:schemeClr val="accent1"/>
                </a:solidFill>
                <a:latin typeface="+mj-lt"/>
              </a:rPr>
              <a:t>Minimum Savings Threshold Met</a:t>
            </a:r>
          </a:p>
          <a:p>
            <a:pPr marL="844550" lvl="1" indent="-285750">
              <a:lnSpc>
                <a:spcPct val="120000"/>
              </a:lnSpc>
            </a:pPr>
            <a:r>
              <a:rPr lang="en-US" sz="1800" dirty="0">
                <a:solidFill>
                  <a:schemeClr val="accent1"/>
                </a:solidFill>
                <a:latin typeface="+mj-lt"/>
              </a:rPr>
              <a:t>The EQIP Entity’s Performance Year savings must meet or exceed 3% of its Aggregated Target Price before it is eligible to receive incentive payments.</a:t>
            </a:r>
          </a:p>
          <a:p>
            <a:pPr marL="558800" lvl="1" indent="0">
              <a:lnSpc>
                <a:spcPct val="120000"/>
              </a:lnSpc>
              <a:buNone/>
            </a:pPr>
            <a:endParaRPr lang="en-US" sz="1800" dirty="0">
              <a:solidFill>
                <a:schemeClr val="accent1"/>
              </a:solidFill>
              <a:latin typeface="+mj-lt"/>
            </a:endParaRPr>
          </a:p>
          <a:p>
            <a:pPr marL="387350" indent="-285750">
              <a:lnSpc>
                <a:spcPct val="120000"/>
              </a:lnSpc>
              <a:buFont typeface="Wingdings" panose="05000000000000000000" pitchFamily="2" charset="2"/>
              <a:buChar char="ü"/>
            </a:pPr>
            <a:r>
              <a:rPr lang="en-US" sz="1800" b="1" i="1" u="sng" dirty="0">
                <a:solidFill>
                  <a:schemeClr val="accent1"/>
                </a:solidFill>
                <a:latin typeface="+mj-lt"/>
              </a:rPr>
              <a:t>Prior Year Dissavings offset (if applicable)</a:t>
            </a:r>
          </a:p>
          <a:p>
            <a:pPr marL="844550" lvl="1" indent="-285750">
              <a:lnSpc>
                <a:spcPct val="120000"/>
              </a:lnSpc>
            </a:pPr>
            <a:r>
              <a:rPr lang="en-US" sz="1800" dirty="0">
                <a:solidFill>
                  <a:schemeClr val="accent1"/>
                </a:solidFill>
                <a:latin typeface="+mj-lt"/>
              </a:rPr>
              <a:t>Prior to earning an incentive payment, EQIP Entities are required to offset any cumulative dissavings from prior performance years. </a:t>
            </a:r>
          </a:p>
        </p:txBody>
      </p:sp>
      <p:pic>
        <p:nvPicPr>
          <p:cNvPr id="6" name="Audio 5">
            <a:hlinkClick r:id="" action="ppaction://media"/>
            <a:extLst>
              <a:ext uri="{FF2B5EF4-FFF2-40B4-BE49-F238E27FC236}">
                <a16:creationId xmlns:a16="http://schemas.microsoft.com/office/drawing/2014/main" id="{F44127E1-411B-391A-0B2D-703196DDC86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1216626"/>
      </p:ext>
    </p:extLst>
  </p:cSld>
  <p:clrMapOvr>
    <a:masterClrMapping/>
  </p:clrMapOvr>
  <mc:AlternateContent xmlns:mc="http://schemas.openxmlformats.org/markup-compatibility/2006" xmlns:p14="http://schemas.microsoft.com/office/powerpoint/2010/main">
    <mc:Choice Requires="p14">
      <p:transition spd="slow" p14:dur="2000" advTm="53295"/>
    </mc:Choice>
    <mc:Fallback xmlns="">
      <p:transition spd="slow" advTm="532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B2A41-18AC-93D4-F729-8DADF1F16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23173-13D3-82DF-5169-D61F433DE8EA}"/>
              </a:ext>
            </a:extLst>
          </p:cNvPr>
          <p:cNvSpPr>
            <a:spLocks noGrp="1"/>
          </p:cNvSpPr>
          <p:nvPr>
            <p:ph type="title"/>
          </p:nvPr>
        </p:nvSpPr>
        <p:spPr>
          <a:xfrm>
            <a:off x="838200" y="491585"/>
            <a:ext cx="10515600" cy="1325563"/>
          </a:xfrm>
        </p:spPr>
        <p:txBody>
          <a:bodyPr/>
          <a:lstStyle/>
          <a:p>
            <a:r>
              <a:rPr lang="en-US" b="1" dirty="0">
                <a:solidFill>
                  <a:schemeClr val="accent1"/>
                </a:solidFill>
              </a:rPr>
              <a:t>Tiered Shared Savings Rate</a:t>
            </a:r>
          </a:p>
        </p:txBody>
      </p:sp>
      <p:sp>
        <p:nvSpPr>
          <p:cNvPr id="14" name="Content Placeholder 2">
            <a:extLst>
              <a:ext uri="{FF2B5EF4-FFF2-40B4-BE49-F238E27FC236}">
                <a16:creationId xmlns:a16="http://schemas.microsoft.com/office/drawing/2014/main" id="{4A8B3734-3F45-9391-30B3-B8368D6BECE8}"/>
              </a:ext>
            </a:extLst>
          </p:cNvPr>
          <p:cNvSpPr txBox="1">
            <a:spLocks/>
          </p:cNvSpPr>
          <p:nvPr/>
        </p:nvSpPr>
        <p:spPr>
          <a:xfrm>
            <a:off x="838200" y="1838950"/>
            <a:ext cx="10515600" cy="40287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indent="0">
              <a:lnSpc>
                <a:spcPct val="100000"/>
              </a:lnSpc>
              <a:buNone/>
            </a:pPr>
            <a:r>
              <a:rPr lang="en-US" sz="1600" dirty="0">
                <a:solidFill>
                  <a:schemeClr val="accent1"/>
                </a:solidFill>
                <a:latin typeface="+mj-lt"/>
              </a:rPr>
              <a:t>EQIP Entities and Medicare share the savings generated during the Performance Year. The incentive payment to an EQIP Entity is a tiered portion of its total savings, based on the EQIP Entity’s efficiency compared to baseline data on the same type of clinical episodes triggered statewide.</a:t>
            </a:r>
          </a:p>
          <a:p>
            <a:pPr marL="844550" lvl="1" indent="-285750">
              <a:lnSpc>
                <a:spcPct val="120000"/>
              </a:lnSpc>
            </a:pPr>
            <a:r>
              <a:rPr lang="en-US" sz="1400" dirty="0">
                <a:solidFill>
                  <a:schemeClr val="accent1"/>
                </a:solidFill>
                <a:latin typeface="+mj-lt"/>
              </a:rPr>
              <a:t>Lower-cost, more efficient EQIP Entities have an opportunity to keep more savings. </a:t>
            </a:r>
          </a:p>
          <a:p>
            <a:pPr marL="844550" lvl="1" indent="-285750">
              <a:lnSpc>
                <a:spcPct val="120000"/>
              </a:lnSpc>
            </a:pPr>
            <a:r>
              <a:rPr lang="en-US" sz="1400" dirty="0">
                <a:solidFill>
                  <a:schemeClr val="accent1"/>
                </a:solidFill>
                <a:latin typeface="+mj-lt"/>
              </a:rPr>
              <a:t>Higher-cost, less efficient EQIP Entities have an incentive to improve relative to the efficiency of its peers.</a:t>
            </a:r>
          </a:p>
          <a:p>
            <a:pPr marL="101600" indent="0">
              <a:lnSpc>
                <a:spcPct val="120000"/>
              </a:lnSpc>
              <a:buNone/>
            </a:pPr>
            <a:endParaRPr lang="en-US" sz="1600" dirty="0">
              <a:solidFill>
                <a:schemeClr val="accent1"/>
              </a:solidFill>
              <a:latin typeface="+mj-lt"/>
            </a:endParaRPr>
          </a:p>
          <a:p>
            <a:pPr marL="101600" indent="0">
              <a:lnSpc>
                <a:spcPct val="120000"/>
              </a:lnSpc>
              <a:buNone/>
            </a:pPr>
            <a:r>
              <a:rPr lang="en-US" sz="1600" dirty="0">
                <a:solidFill>
                  <a:schemeClr val="accent1"/>
                </a:solidFill>
                <a:latin typeface="+mj-lt"/>
              </a:rPr>
              <a:t>The EQIP Entity will receive a single “blended” ranking based on its total costs across all clinical episode categories in which it participates, during the baseline period. Higher costs will result in a lower percentile ranking, and lower costs will result in a higher percentile ranking.</a:t>
            </a:r>
          </a:p>
        </p:txBody>
      </p:sp>
      <p:graphicFrame>
        <p:nvGraphicFramePr>
          <p:cNvPr id="3" name="Table 2">
            <a:extLst>
              <a:ext uri="{FF2B5EF4-FFF2-40B4-BE49-F238E27FC236}">
                <a16:creationId xmlns:a16="http://schemas.microsoft.com/office/drawing/2014/main" id="{2AB16C93-38DA-ED26-9D5D-EF3104B06741}"/>
              </a:ext>
            </a:extLst>
          </p:cNvPr>
          <p:cNvGraphicFramePr>
            <a:graphicFrameLocks noGrp="1"/>
          </p:cNvGraphicFramePr>
          <p:nvPr>
            <p:extLst>
              <p:ext uri="{D42A27DB-BD31-4B8C-83A1-F6EECF244321}">
                <p14:modId xmlns:p14="http://schemas.microsoft.com/office/powerpoint/2010/main" val="1298960307"/>
              </p:ext>
            </p:extLst>
          </p:nvPr>
        </p:nvGraphicFramePr>
        <p:xfrm>
          <a:off x="2785099" y="4999099"/>
          <a:ext cx="6621802" cy="1470305"/>
        </p:xfrm>
        <a:graphic>
          <a:graphicData uri="http://schemas.openxmlformats.org/drawingml/2006/table">
            <a:tbl>
              <a:tblPr firstRow="1" bandRow="1">
                <a:tableStyleId>{073A0DAA-6AF3-43AB-8588-CEC1D06C72B9}</a:tableStyleId>
              </a:tblPr>
              <a:tblGrid>
                <a:gridCol w="3310901">
                  <a:extLst>
                    <a:ext uri="{9D8B030D-6E8A-4147-A177-3AD203B41FA5}">
                      <a16:colId xmlns:a16="http://schemas.microsoft.com/office/drawing/2014/main" val="20000"/>
                    </a:ext>
                  </a:extLst>
                </a:gridCol>
                <a:gridCol w="3310901">
                  <a:extLst>
                    <a:ext uri="{9D8B030D-6E8A-4147-A177-3AD203B41FA5}">
                      <a16:colId xmlns:a16="http://schemas.microsoft.com/office/drawing/2014/main" val="20001"/>
                    </a:ext>
                  </a:extLst>
                </a:gridCol>
              </a:tblGrid>
              <a:tr h="390293">
                <a:tc>
                  <a:txBody>
                    <a:bodyPr/>
                    <a:lstStyle/>
                    <a:p>
                      <a:pPr algn="ctr"/>
                      <a:r>
                        <a:rPr lang="en-US" sz="1600" dirty="0">
                          <a:solidFill>
                            <a:schemeClr val="bg1"/>
                          </a:solidFill>
                          <a:latin typeface="+mj-lt"/>
                        </a:rPr>
                        <a:t>Target Price Rank</a:t>
                      </a:r>
                    </a:p>
                  </a:txBody>
                  <a:tcPr>
                    <a:solidFill>
                      <a:srgbClr val="002060"/>
                    </a:solidFill>
                  </a:tcPr>
                </a:tc>
                <a:tc>
                  <a:txBody>
                    <a:bodyPr/>
                    <a:lstStyle/>
                    <a:p>
                      <a:pPr algn="ctr"/>
                      <a:r>
                        <a:rPr lang="en-US" sz="1600" dirty="0">
                          <a:solidFill>
                            <a:schemeClr val="bg1"/>
                          </a:solidFill>
                          <a:latin typeface="+mj-lt"/>
                        </a:rPr>
                        <a:t>% of Savings</a:t>
                      </a:r>
                      <a:r>
                        <a:rPr lang="en-US" sz="1600" baseline="0" dirty="0">
                          <a:solidFill>
                            <a:schemeClr val="bg1"/>
                          </a:solidFill>
                          <a:latin typeface="+mj-lt"/>
                        </a:rPr>
                        <a:t> to due EQIP Entity</a:t>
                      </a:r>
                      <a:endParaRPr lang="en-US" sz="1600" dirty="0">
                        <a:solidFill>
                          <a:schemeClr val="bg1"/>
                        </a:solidFill>
                        <a:latin typeface="+mj-lt"/>
                      </a:endParaRPr>
                    </a:p>
                  </a:txBody>
                  <a:tcPr>
                    <a:solidFill>
                      <a:srgbClr val="002060"/>
                    </a:solidFill>
                  </a:tcPr>
                </a:tc>
                <a:extLst>
                  <a:ext uri="{0D108BD9-81ED-4DB2-BD59-A6C34878D82A}">
                    <a16:rowId xmlns:a16="http://schemas.microsoft.com/office/drawing/2014/main" val="10000"/>
                  </a:ext>
                </a:extLst>
              </a:tr>
              <a:tr h="360004">
                <a:tc>
                  <a:txBody>
                    <a:bodyPr/>
                    <a:lstStyle/>
                    <a:p>
                      <a:pPr algn="ctr"/>
                      <a:r>
                        <a:rPr lang="en-US" sz="1600" dirty="0">
                          <a:solidFill>
                            <a:srgbClr val="002060"/>
                          </a:solidFill>
                          <a:latin typeface="+mj-lt"/>
                        </a:rPr>
                        <a:t>Up to</a:t>
                      </a:r>
                      <a:r>
                        <a:rPr lang="en-US" sz="1600" baseline="0" dirty="0">
                          <a:solidFill>
                            <a:srgbClr val="002060"/>
                          </a:solidFill>
                          <a:latin typeface="+mj-lt"/>
                        </a:rPr>
                        <a:t> 33</a:t>
                      </a:r>
                      <a:r>
                        <a:rPr lang="en-US" sz="1600" baseline="30000" dirty="0">
                          <a:solidFill>
                            <a:srgbClr val="002060"/>
                          </a:solidFill>
                          <a:latin typeface="+mj-lt"/>
                        </a:rPr>
                        <a:t>rd</a:t>
                      </a:r>
                      <a:r>
                        <a:rPr lang="en-US" sz="1600" baseline="0" dirty="0">
                          <a:solidFill>
                            <a:srgbClr val="002060"/>
                          </a:solidFill>
                          <a:latin typeface="+mj-lt"/>
                        </a:rPr>
                        <a:t> percentile </a:t>
                      </a:r>
                      <a:endParaRPr lang="en-US" sz="1600" dirty="0">
                        <a:solidFill>
                          <a:srgbClr val="002060"/>
                        </a:solidFill>
                        <a:latin typeface="+mj-lt"/>
                      </a:endParaRPr>
                    </a:p>
                  </a:txBody>
                  <a:tcPr>
                    <a:solidFill>
                      <a:schemeClr val="bg1">
                        <a:lumMod val="85000"/>
                      </a:schemeClr>
                    </a:solidFill>
                  </a:tcPr>
                </a:tc>
                <a:tc>
                  <a:txBody>
                    <a:bodyPr/>
                    <a:lstStyle/>
                    <a:p>
                      <a:pPr algn="ctr"/>
                      <a:r>
                        <a:rPr lang="en-US" sz="1600" dirty="0">
                          <a:solidFill>
                            <a:srgbClr val="002060"/>
                          </a:solidFill>
                          <a:latin typeface="+mj-lt"/>
                        </a:rPr>
                        <a:t>50 percent </a:t>
                      </a:r>
                    </a:p>
                  </a:txBody>
                  <a:tcPr>
                    <a:solidFill>
                      <a:schemeClr val="bg1">
                        <a:lumMod val="85000"/>
                      </a:schemeClr>
                    </a:solidFill>
                  </a:tcPr>
                </a:tc>
                <a:extLst>
                  <a:ext uri="{0D108BD9-81ED-4DB2-BD59-A6C34878D82A}">
                    <a16:rowId xmlns:a16="http://schemas.microsoft.com/office/drawing/2014/main" val="10001"/>
                  </a:ext>
                </a:extLst>
              </a:tr>
              <a:tr h="360004">
                <a:tc>
                  <a:txBody>
                    <a:bodyPr/>
                    <a:lstStyle/>
                    <a:p>
                      <a:pPr algn="ctr"/>
                      <a:r>
                        <a:rPr lang="en-US" sz="1600" dirty="0">
                          <a:solidFill>
                            <a:srgbClr val="002060"/>
                          </a:solidFill>
                          <a:latin typeface="+mj-lt"/>
                        </a:rPr>
                        <a:t>34</a:t>
                      </a:r>
                      <a:r>
                        <a:rPr lang="en-US" sz="1600" baseline="30000" dirty="0">
                          <a:solidFill>
                            <a:srgbClr val="002060"/>
                          </a:solidFill>
                          <a:latin typeface="+mj-lt"/>
                        </a:rPr>
                        <a:t>th</a:t>
                      </a:r>
                      <a:r>
                        <a:rPr lang="en-US" sz="1600" dirty="0">
                          <a:solidFill>
                            <a:srgbClr val="002060"/>
                          </a:solidFill>
                          <a:latin typeface="+mj-lt"/>
                        </a:rPr>
                        <a:t> – 66</a:t>
                      </a:r>
                      <a:r>
                        <a:rPr lang="en-US" sz="1600" baseline="30000" dirty="0">
                          <a:solidFill>
                            <a:srgbClr val="002060"/>
                          </a:solidFill>
                          <a:latin typeface="+mj-lt"/>
                        </a:rPr>
                        <a:t>th</a:t>
                      </a:r>
                      <a:r>
                        <a:rPr lang="en-US" sz="1600" dirty="0">
                          <a:solidFill>
                            <a:srgbClr val="002060"/>
                          </a:solidFill>
                          <a:latin typeface="+mj-lt"/>
                        </a:rPr>
                        <a:t> percentile</a:t>
                      </a:r>
                    </a:p>
                  </a:txBody>
                  <a:tcPr>
                    <a:solidFill>
                      <a:schemeClr val="bg1">
                        <a:lumMod val="85000"/>
                      </a:schemeClr>
                    </a:solidFill>
                  </a:tcPr>
                </a:tc>
                <a:tc>
                  <a:txBody>
                    <a:bodyPr/>
                    <a:lstStyle/>
                    <a:p>
                      <a:pPr algn="ctr"/>
                      <a:r>
                        <a:rPr lang="en-US" sz="1600" dirty="0">
                          <a:solidFill>
                            <a:srgbClr val="002060"/>
                          </a:solidFill>
                          <a:latin typeface="+mj-lt"/>
                        </a:rPr>
                        <a:t>65 percent </a:t>
                      </a:r>
                    </a:p>
                  </a:txBody>
                  <a:tcPr>
                    <a:solidFill>
                      <a:schemeClr val="bg1">
                        <a:lumMod val="85000"/>
                      </a:schemeClr>
                    </a:solidFill>
                  </a:tcPr>
                </a:tc>
                <a:extLst>
                  <a:ext uri="{0D108BD9-81ED-4DB2-BD59-A6C34878D82A}">
                    <a16:rowId xmlns:a16="http://schemas.microsoft.com/office/drawing/2014/main" val="10002"/>
                  </a:ext>
                </a:extLst>
              </a:tr>
              <a:tr h="360004">
                <a:tc>
                  <a:txBody>
                    <a:bodyPr/>
                    <a:lstStyle/>
                    <a:p>
                      <a:pPr algn="ctr"/>
                      <a:r>
                        <a:rPr lang="en-US" sz="1600" dirty="0">
                          <a:solidFill>
                            <a:srgbClr val="002060"/>
                          </a:solidFill>
                          <a:latin typeface="+mj-lt"/>
                        </a:rPr>
                        <a:t>66</a:t>
                      </a:r>
                      <a:r>
                        <a:rPr lang="en-US" sz="1600" baseline="30000" dirty="0">
                          <a:solidFill>
                            <a:srgbClr val="002060"/>
                          </a:solidFill>
                          <a:latin typeface="+mj-lt"/>
                        </a:rPr>
                        <a:t>th</a:t>
                      </a:r>
                      <a:r>
                        <a:rPr lang="en-US" sz="1600" dirty="0">
                          <a:solidFill>
                            <a:srgbClr val="002060"/>
                          </a:solidFill>
                          <a:latin typeface="+mj-lt"/>
                        </a:rPr>
                        <a:t> + percentile </a:t>
                      </a:r>
                    </a:p>
                  </a:txBody>
                  <a:tcPr>
                    <a:solidFill>
                      <a:schemeClr val="bg1">
                        <a:lumMod val="85000"/>
                      </a:schemeClr>
                    </a:solidFill>
                  </a:tcPr>
                </a:tc>
                <a:tc>
                  <a:txBody>
                    <a:bodyPr/>
                    <a:lstStyle/>
                    <a:p>
                      <a:pPr algn="ctr"/>
                      <a:r>
                        <a:rPr lang="en-US" sz="1600" dirty="0">
                          <a:solidFill>
                            <a:srgbClr val="002060"/>
                          </a:solidFill>
                          <a:latin typeface="+mj-lt"/>
                        </a:rPr>
                        <a:t>80</a:t>
                      </a:r>
                      <a:r>
                        <a:rPr lang="en-US" sz="1600" baseline="0" dirty="0">
                          <a:solidFill>
                            <a:srgbClr val="002060"/>
                          </a:solidFill>
                          <a:latin typeface="+mj-lt"/>
                        </a:rPr>
                        <a:t> percent </a:t>
                      </a:r>
                      <a:endParaRPr lang="en-US" sz="1600" dirty="0">
                        <a:solidFill>
                          <a:srgbClr val="002060"/>
                        </a:solidFill>
                        <a:latin typeface="+mj-lt"/>
                      </a:endParaRPr>
                    </a:p>
                  </a:txBody>
                  <a:tcPr>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5" name="Audio 4">
            <a:hlinkClick r:id="" action="ppaction://media"/>
            <a:extLst>
              <a:ext uri="{FF2B5EF4-FFF2-40B4-BE49-F238E27FC236}">
                <a16:creationId xmlns:a16="http://schemas.microsoft.com/office/drawing/2014/main" id="{8EFE10E3-12A7-EE12-C214-879C1D3D6F6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36398614"/>
      </p:ext>
    </p:extLst>
  </p:cSld>
  <p:clrMapOvr>
    <a:masterClrMapping/>
  </p:clrMapOvr>
  <mc:AlternateContent xmlns:mc="http://schemas.openxmlformats.org/markup-compatibility/2006" xmlns:p14="http://schemas.microsoft.com/office/powerpoint/2010/main">
    <mc:Choice Requires="p14">
      <p:transition spd="slow" p14:dur="2000" advTm="42191"/>
    </mc:Choice>
    <mc:Fallback xmlns="">
      <p:transition spd="slow" advTm="42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CA491-BB6A-7008-66E3-E8D652401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E97B6-546F-F538-FBAA-9C2C3B45E06C}"/>
              </a:ext>
            </a:extLst>
          </p:cNvPr>
          <p:cNvSpPr>
            <a:spLocks noGrp="1"/>
          </p:cNvSpPr>
          <p:nvPr>
            <p:ph type="title"/>
          </p:nvPr>
        </p:nvSpPr>
        <p:spPr>
          <a:xfrm>
            <a:off x="838200" y="179852"/>
            <a:ext cx="10515600" cy="1325563"/>
          </a:xfrm>
        </p:spPr>
        <p:txBody>
          <a:bodyPr/>
          <a:lstStyle/>
          <a:p>
            <a:r>
              <a:rPr lang="en-US" b="1" dirty="0">
                <a:solidFill>
                  <a:schemeClr val="accent1"/>
                </a:solidFill>
              </a:rPr>
              <a:t>Composite Quality Score</a:t>
            </a:r>
          </a:p>
        </p:txBody>
      </p:sp>
      <p:sp>
        <p:nvSpPr>
          <p:cNvPr id="14" name="Content Placeholder 2">
            <a:extLst>
              <a:ext uri="{FF2B5EF4-FFF2-40B4-BE49-F238E27FC236}">
                <a16:creationId xmlns:a16="http://schemas.microsoft.com/office/drawing/2014/main" id="{1E74FFA1-C5B9-2C6D-71AD-591CD6CCC3EA}"/>
              </a:ext>
            </a:extLst>
          </p:cNvPr>
          <p:cNvSpPr txBox="1">
            <a:spLocks/>
          </p:cNvSpPr>
          <p:nvPr/>
        </p:nvSpPr>
        <p:spPr>
          <a:xfrm>
            <a:off x="778441" y="1505415"/>
            <a:ext cx="10635118" cy="506265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indent="0">
              <a:lnSpc>
                <a:spcPct val="120000"/>
              </a:lnSpc>
              <a:buNone/>
            </a:pPr>
            <a:r>
              <a:rPr lang="en-US" sz="1800" dirty="0">
                <a:solidFill>
                  <a:schemeClr val="accent1"/>
                </a:solidFill>
                <a:latin typeface="+mj-lt"/>
              </a:rPr>
              <a:t>After Shared Savings Rates are calculated, incentive payments are adjusted based on quality performance.</a:t>
            </a:r>
          </a:p>
          <a:p>
            <a:pPr marL="844550" lvl="1" indent="-285750">
              <a:lnSpc>
                <a:spcPct val="120000"/>
              </a:lnSpc>
            </a:pPr>
            <a:r>
              <a:rPr lang="en-US" sz="1600" dirty="0">
                <a:solidFill>
                  <a:schemeClr val="accent1"/>
                </a:solidFill>
                <a:latin typeface="+mj-lt"/>
              </a:rPr>
              <a:t>This is required for EQIP’s Advanced APM status and aligns payment with quality care.</a:t>
            </a:r>
          </a:p>
          <a:p>
            <a:pPr marL="101600" indent="0">
              <a:lnSpc>
                <a:spcPct val="120000"/>
              </a:lnSpc>
              <a:buNone/>
            </a:pPr>
            <a:endParaRPr lang="en-US" sz="1800" dirty="0">
              <a:solidFill>
                <a:schemeClr val="accent1"/>
              </a:solidFill>
              <a:latin typeface="+mj-lt"/>
            </a:endParaRPr>
          </a:p>
          <a:p>
            <a:pPr marL="101600" indent="0">
              <a:lnSpc>
                <a:spcPct val="120000"/>
              </a:lnSpc>
              <a:buNone/>
            </a:pPr>
            <a:r>
              <a:rPr lang="en-US" sz="1800" dirty="0">
                <a:solidFill>
                  <a:schemeClr val="accent1"/>
                </a:solidFill>
                <a:latin typeface="+mj-lt"/>
              </a:rPr>
              <a:t>For each clinical episode in which the EQIP Entity participates, three quality measures are weighted to calculate a Composite Quality Score, which determines the amount of the incentive payment earned back for quality performance. EQIP quality measures:</a:t>
            </a:r>
          </a:p>
          <a:p>
            <a:pPr marL="844550" lvl="1" indent="-285750">
              <a:lnSpc>
                <a:spcPct val="120000"/>
              </a:lnSpc>
            </a:pPr>
            <a:r>
              <a:rPr lang="en-US" sz="1600" dirty="0">
                <a:solidFill>
                  <a:schemeClr val="accent1"/>
                </a:solidFill>
                <a:latin typeface="+mj-lt"/>
              </a:rPr>
              <a:t>Advance Care Plan</a:t>
            </a:r>
          </a:p>
          <a:p>
            <a:pPr marL="844550" lvl="1" indent="-285750">
              <a:lnSpc>
                <a:spcPct val="120000"/>
              </a:lnSpc>
            </a:pPr>
            <a:r>
              <a:rPr lang="en-US" sz="1600" dirty="0">
                <a:solidFill>
                  <a:schemeClr val="accent1"/>
                </a:solidFill>
                <a:latin typeface="+mj-lt"/>
              </a:rPr>
              <a:t>Medication Reconciliation</a:t>
            </a:r>
          </a:p>
          <a:p>
            <a:pPr marL="844550" lvl="1" indent="-285750">
              <a:lnSpc>
                <a:spcPct val="120000"/>
              </a:lnSpc>
            </a:pPr>
            <a:r>
              <a:rPr lang="en-US" sz="1600" dirty="0">
                <a:solidFill>
                  <a:schemeClr val="accent1"/>
                </a:solidFill>
                <a:latin typeface="+mj-lt"/>
              </a:rPr>
              <a:t>Body Mass Index (BMI)</a:t>
            </a:r>
          </a:p>
          <a:p>
            <a:pPr marL="101600" indent="0">
              <a:lnSpc>
                <a:spcPct val="120000"/>
              </a:lnSpc>
              <a:buNone/>
            </a:pPr>
            <a:endParaRPr lang="en-US" sz="1800" dirty="0">
              <a:solidFill>
                <a:schemeClr val="accent1"/>
              </a:solidFill>
              <a:latin typeface="+mj-lt"/>
            </a:endParaRPr>
          </a:p>
          <a:p>
            <a:pPr marL="101600" indent="0">
              <a:lnSpc>
                <a:spcPct val="120000"/>
              </a:lnSpc>
              <a:buNone/>
            </a:pPr>
            <a:r>
              <a:rPr lang="en-US" sz="1800" dirty="0">
                <a:solidFill>
                  <a:schemeClr val="accent1"/>
                </a:solidFill>
                <a:latin typeface="+mj-lt"/>
              </a:rPr>
              <a:t>EQIP applies a 5% “earn-back” adjustment:</a:t>
            </a:r>
          </a:p>
          <a:p>
            <a:pPr marL="844550" lvl="1" indent="-285750">
              <a:lnSpc>
                <a:spcPct val="120000"/>
              </a:lnSpc>
            </a:pPr>
            <a:r>
              <a:rPr lang="en-US" sz="1600" dirty="0">
                <a:solidFill>
                  <a:schemeClr val="accent1"/>
                </a:solidFill>
                <a:latin typeface="+mj-lt"/>
              </a:rPr>
              <a:t>The Shared Savings Amount is reduced by 5%.</a:t>
            </a:r>
          </a:p>
          <a:p>
            <a:pPr marL="844550" lvl="1" indent="-285750">
              <a:lnSpc>
                <a:spcPct val="120000"/>
              </a:lnSpc>
            </a:pPr>
            <a:r>
              <a:rPr lang="en-US" sz="1600" dirty="0">
                <a:solidFill>
                  <a:schemeClr val="accent1"/>
                </a:solidFill>
                <a:latin typeface="+mj-lt"/>
              </a:rPr>
              <a:t>0–100% of that 5% is earned back based on the EQIP Entity’s Composite Quality Score.</a:t>
            </a:r>
          </a:p>
        </p:txBody>
      </p:sp>
      <p:pic>
        <p:nvPicPr>
          <p:cNvPr id="5" name="Audio 4">
            <a:hlinkClick r:id="" action="ppaction://media"/>
            <a:extLst>
              <a:ext uri="{FF2B5EF4-FFF2-40B4-BE49-F238E27FC236}">
                <a16:creationId xmlns:a16="http://schemas.microsoft.com/office/drawing/2014/main" id="{3A225AE6-DF3D-CC67-41BA-96BDD72D9DB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804362922"/>
      </p:ext>
    </p:extLst>
  </p:cSld>
  <p:clrMapOvr>
    <a:masterClrMapping/>
  </p:clrMapOvr>
  <mc:AlternateContent xmlns:mc="http://schemas.openxmlformats.org/markup-compatibility/2006" xmlns:p14="http://schemas.microsoft.com/office/powerpoint/2010/main">
    <mc:Choice Requires="p14">
      <p:transition spd="slow" p14:dur="2000" advTm="38526"/>
    </mc:Choice>
    <mc:Fallback xmlns="">
      <p:transition spd="slow" advTm="38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11703-0484-9767-690A-65DA5DDB0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E50C5-8B0F-EAD7-100F-574333BCA15F}"/>
              </a:ext>
            </a:extLst>
          </p:cNvPr>
          <p:cNvSpPr>
            <a:spLocks noGrp="1"/>
          </p:cNvSpPr>
          <p:nvPr>
            <p:ph type="title"/>
          </p:nvPr>
        </p:nvSpPr>
        <p:spPr>
          <a:xfrm>
            <a:off x="838200" y="491585"/>
            <a:ext cx="10515600" cy="1325563"/>
          </a:xfrm>
        </p:spPr>
        <p:txBody>
          <a:bodyPr/>
          <a:lstStyle/>
          <a:p>
            <a:r>
              <a:rPr lang="en-US" b="1" dirty="0">
                <a:solidFill>
                  <a:schemeClr val="accent1"/>
                </a:solidFill>
              </a:rPr>
              <a:t>Incentive Payment Cap</a:t>
            </a:r>
          </a:p>
        </p:txBody>
      </p:sp>
      <p:sp>
        <p:nvSpPr>
          <p:cNvPr id="14" name="Content Placeholder 2">
            <a:extLst>
              <a:ext uri="{FF2B5EF4-FFF2-40B4-BE49-F238E27FC236}">
                <a16:creationId xmlns:a16="http://schemas.microsoft.com/office/drawing/2014/main" id="{5A0B3979-E279-ACB5-2CC0-A5AD354C11A2}"/>
              </a:ext>
            </a:extLst>
          </p:cNvPr>
          <p:cNvSpPr txBox="1">
            <a:spLocks/>
          </p:cNvSpPr>
          <p:nvPr/>
        </p:nvSpPr>
        <p:spPr>
          <a:xfrm>
            <a:off x="718682" y="1825601"/>
            <a:ext cx="10515600" cy="40287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indent="0">
              <a:lnSpc>
                <a:spcPct val="120000"/>
              </a:lnSpc>
              <a:buNone/>
            </a:pPr>
            <a:r>
              <a:rPr lang="en-US" sz="1800" dirty="0">
                <a:solidFill>
                  <a:schemeClr val="accent1"/>
                </a:solidFill>
                <a:latin typeface="+mj-lt"/>
              </a:rPr>
              <a:t>The Incentive Payment after the Composite Quality Score adjustment is assessed for a stop-gain amount, or Incentive Payment Cap. </a:t>
            </a:r>
          </a:p>
          <a:p>
            <a:pPr marL="101600" indent="0">
              <a:lnSpc>
                <a:spcPct val="120000"/>
              </a:lnSpc>
              <a:buNone/>
            </a:pPr>
            <a:endParaRPr lang="en-US" sz="1800" dirty="0">
              <a:solidFill>
                <a:schemeClr val="accent1"/>
              </a:solidFill>
              <a:latin typeface="+mj-lt"/>
            </a:endParaRPr>
          </a:p>
          <a:p>
            <a:pPr marL="101600" indent="0">
              <a:lnSpc>
                <a:spcPct val="120000"/>
              </a:lnSpc>
              <a:buNone/>
            </a:pPr>
            <a:r>
              <a:rPr lang="en-US" sz="1800" dirty="0">
                <a:solidFill>
                  <a:schemeClr val="accent1"/>
                </a:solidFill>
                <a:latin typeface="+mj-lt"/>
              </a:rPr>
              <a:t>The cap for a Care Partner’s incentive payments is calculated by CMS for a given program year based on the average Physician Fee Schedule (PFS) payments made to the Care Partner in the prior year. </a:t>
            </a:r>
          </a:p>
          <a:p>
            <a:pPr marL="101600" indent="0">
              <a:lnSpc>
                <a:spcPct val="120000"/>
              </a:lnSpc>
              <a:buNone/>
            </a:pPr>
            <a:endParaRPr lang="en-US" sz="1800" dirty="0">
              <a:solidFill>
                <a:schemeClr val="accent1"/>
              </a:solidFill>
              <a:latin typeface="+mj-lt"/>
            </a:endParaRPr>
          </a:p>
          <a:p>
            <a:pPr marL="101600" indent="0">
              <a:lnSpc>
                <a:spcPct val="120000"/>
              </a:lnSpc>
              <a:buNone/>
            </a:pPr>
            <a:r>
              <a:rPr lang="en-US" sz="1800" b="1" dirty="0">
                <a:solidFill>
                  <a:srgbClr val="FF0000"/>
                </a:solidFill>
                <a:latin typeface="+mj-lt"/>
              </a:rPr>
              <a:t>The Care Partner Incentive Payment Cap is 25% of the Average Care Partner PFS Expenditures for the preceding calendar year.</a:t>
            </a:r>
            <a:endParaRPr lang="en-US" sz="1600" b="1" dirty="0">
              <a:solidFill>
                <a:srgbClr val="FF0000"/>
              </a:solidFill>
              <a:latin typeface="+mj-lt"/>
            </a:endParaRPr>
          </a:p>
          <a:p>
            <a:pPr marL="101600" indent="0">
              <a:lnSpc>
                <a:spcPct val="120000"/>
              </a:lnSpc>
              <a:buNone/>
            </a:pPr>
            <a:endParaRPr lang="en-US" sz="1600" dirty="0">
              <a:solidFill>
                <a:schemeClr val="accent1"/>
              </a:solidFill>
              <a:latin typeface="+mj-lt"/>
            </a:endParaRPr>
          </a:p>
        </p:txBody>
      </p:sp>
      <p:pic>
        <p:nvPicPr>
          <p:cNvPr id="4" name="Audio 3">
            <a:hlinkClick r:id="" action="ppaction://media"/>
            <a:extLst>
              <a:ext uri="{FF2B5EF4-FFF2-40B4-BE49-F238E27FC236}">
                <a16:creationId xmlns:a16="http://schemas.microsoft.com/office/drawing/2014/main" id="{A208AE51-1421-DE8B-4278-ECBF7DDD704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44737310"/>
      </p:ext>
    </p:extLst>
  </p:cSld>
  <p:clrMapOvr>
    <a:masterClrMapping/>
  </p:clrMapOvr>
  <mc:AlternateContent xmlns:mc="http://schemas.openxmlformats.org/markup-compatibility/2006" xmlns:p14="http://schemas.microsoft.com/office/powerpoint/2010/main">
    <mc:Choice Requires="p14">
      <p:transition spd="slow" p14:dur="2000" advTm="30925"/>
    </mc:Choice>
    <mc:Fallback xmlns="">
      <p:transition spd="slow" advTm="309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0ED52-B3F2-7F63-2B6D-33138355B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4DA42-08C7-6D6C-E2C8-62C8C28669E6}"/>
              </a:ext>
            </a:extLst>
          </p:cNvPr>
          <p:cNvSpPr>
            <a:spLocks noGrp="1"/>
          </p:cNvSpPr>
          <p:nvPr>
            <p:ph type="title"/>
          </p:nvPr>
        </p:nvSpPr>
        <p:spPr>
          <a:xfrm>
            <a:off x="838200" y="491585"/>
            <a:ext cx="8829907" cy="1325563"/>
          </a:xfrm>
        </p:spPr>
        <p:txBody>
          <a:bodyPr/>
          <a:lstStyle/>
          <a:p>
            <a:r>
              <a:rPr lang="en-US" b="1" dirty="0">
                <a:solidFill>
                  <a:schemeClr val="accent1"/>
                </a:solidFill>
              </a:rPr>
              <a:t>Final Incentive Payment Calculation and Distribution</a:t>
            </a:r>
          </a:p>
        </p:txBody>
      </p:sp>
      <p:sp>
        <p:nvSpPr>
          <p:cNvPr id="14" name="Content Placeholder 2">
            <a:extLst>
              <a:ext uri="{FF2B5EF4-FFF2-40B4-BE49-F238E27FC236}">
                <a16:creationId xmlns:a16="http://schemas.microsoft.com/office/drawing/2014/main" id="{64D1CDAB-FE3A-B5A3-06FE-766BFF65998B}"/>
              </a:ext>
            </a:extLst>
          </p:cNvPr>
          <p:cNvSpPr txBox="1">
            <a:spLocks/>
          </p:cNvSpPr>
          <p:nvPr/>
        </p:nvSpPr>
        <p:spPr>
          <a:xfrm>
            <a:off x="838200" y="2093230"/>
            <a:ext cx="10515600" cy="40287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indent="0">
              <a:lnSpc>
                <a:spcPct val="120000"/>
              </a:lnSpc>
              <a:buNone/>
            </a:pPr>
            <a:r>
              <a:rPr lang="en-US" sz="1800" dirty="0">
                <a:solidFill>
                  <a:schemeClr val="accent1"/>
                </a:solidFill>
                <a:latin typeface="+mj-lt"/>
              </a:rPr>
              <a:t>After reconciliation of total savings, application of the tiered Shared Savings Rate, Composite Quality Score adjustment, and comparison of the incentive payment amount to the Incentive Payment Cap, the final incentive payment due to the EQIP Entity is determined. </a:t>
            </a:r>
          </a:p>
          <a:p>
            <a:pPr marL="101600" indent="0">
              <a:lnSpc>
                <a:spcPct val="120000"/>
              </a:lnSpc>
              <a:buNone/>
            </a:pPr>
            <a:endParaRPr lang="en-US" sz="1800" dirty="0">
              <a:solidFill>
                <a:schemeClr val="accent1"/>
              </a:solidFill>
              <a:latin typeface="+mj-lt"/>
            </a:endParaRPr>
          </a:p>
          <a:p>
            <a:pPr marL="387350" indent="-285750">
              <a:lnSpc>
                <a:spcPct val="120000"/>
              </a:lnSpc>
            </a:pPr>
            <a:r>
              <a:rPr lang="en-US" sz="1800" b="1" dirty="0">
                <a:solidFill>
                  <a:schemeClr val="accent1"/>
                </a:solidFill>
                <a:latin typeface="+mj-lt"/>
              </a:rPr>
              <a:t>The Incentive Payment will be paid in total to the EQIP Entity approximately 9 to 12 months after the end of the Performance Year.</a:t>
            </a:r>
          </a:p>
          <a:p>
            <a:pPr marL="387350" indent="-285750">
              <a:lnSpc>
                <a:spcPct val="120000"/>
              </a:lnSpc>
            </a:pPr>
            <a:r>
              <a:rPr lang="en-US" sz="1800" b="1" dirty="0">
                <a:solidFill>
                  <a:schemeClr val="accent1"/>
                </a:solidFill>
                <a:latin typeface="+mj-lt"/>
              </a:rPr>
              <a:t>The Incentive Payment is paid to the payment remission recipient indicated by the EQIP Entity in the EEP.</a:t>
            </a:r>
          </a:p>
          <a:p>
            <a:pPr marL="387350" indent="-285750">
              <a:lnSpc>
                <a:spcPct val="120000"/>
              </a:lnSpc>
            </a:pPr>
            <a:r>
              <a:rPr lang="en-US" sz="1800" b="1" dirty="0">
                <a:solidFill>
                  <a:schemeClr val="accent1"/>
                </a:solidFill>
                <a:latin typeface="+mj-lt"/>
              </a:rPr>
              <a:t>The EQIP entity can direct the payment remission source to distribute payments to individual Care Partners however it desires.</a:t>
            </a:r>
          </a:p>
          <a:p>
            <a:pPr marL="101600" indent="0">
              <a:lnSpc>
                <a:spcPct val="120000"/>
              </a:lnSpc>
              <a:buNone/>
            </a:pPr>
            <a:endParaRPr lang="en-US" sz="1600" dirty="0">
              <a:solidFill>
                <a:schemeClr val="accent1"/>
              </a:solidFill>
              <a:latin typeface="+mj-lt"/>
            </a:endParaRPr>
          </a:p>
        </p:txBody>
      </p:sp>
      <p:pic>
        <p:nvPicPr>
          <p:cNvPr id="4" name="Audio 3">
            <a:hlinkClick r:id="" action="ppaction://media"/>
            <a:extLst>
              <a:ext uri="{FF2B5EF4-FFF2-40B4-BE49-F238E27FC236}">
                <a16:creationId xmlns:a16="http://schemas.microsoft.com/office/drawing/2014/main" id="{D2D99CC6-D116-8B45-2CC0-69FF1503C1E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95805119"/>
      </p:ext>
    </p:extLst>
  </p:cSld>
  <p:clrMapOvr>
    <a:masterClrMapping/>
  </p:clrMapOvr>
  <mc:AlternateContent xmlns:mc="http://schemas.openxmlformats.org/markup-compatibility/2006" xmlns:p14="http://schemas.microsoft.com/office/powerpoint/2010/main">
    <mc:Choice Requires="p14">
      <p:transition spd="slow" p14:dur="2000" advTm="45397"/>
    </mc:Choice>
    <mc:Fallback xmlns="">
      <p:transition spd="slow" advTm="45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dirty="0">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711391"/>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chemeClr val="accent2"/>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5" name="Audio 4">
            <a:hlinkClick r:id="" action="ppaction://media"/>
            <a:extLst>
              <a:ext uri="{FF2B5EF4-FFF2-40B4-BE49-F238E27FC236}">
                <a16:creationId xmlns:a16="http://schemas.microsoft.com/office/drawing/2014/main" id="{262E1C22-78C8-3227-A7D5-6706A92784FA}"/>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68151774"/>
      </p:ext>
    </p:extLst>
  </p:cSld>
  <p:clrMapOvr>
    <a:masterClrMapping/>
  </p:clrMapOvr>
  <mc:AlternateContent xmlns:mc="http://schemas.openxmlformats.org/markup-compatibility/2006" xmlns:p14="http://schemas.microsoft.com/office/powerpoint/2010/main">
    <mc:Choice Requires="p14">
      <p:transition spd="slow" p14:dur="2000" advTm="12278"/>
    </mc:Choice>
    <mc:Fallback xmlns="">
      <p:transition spd="slow" advTm="12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2D1F66-0DF9-4229-B6BC-C6BF587FA902}">
  <ds:schemaRefs>
    <ds:schemaRef ds:uri="http://schemas.microsoft.com/office/2006/metadata/properties"/>
    <ds:schemaRef ds:uri="http://schemas.microsoft.com/office/infopath/2007/PartnerControls"/>
    <ds:schemaRef ds:uri="http://schemas.microsoft.com/sharepoint/v3"/>
    <ds:schemaRef ds:uri="590118b5-ea22-46dd-8d6a-d7e95b39fd7c"/>
    <ds:schemaRef ds:uri="17f89e47-7d88-44b8-b02f-f9ffd650f5ad"/>
  </ds:schemaRefs>
</ds:datastoreItem>
</file>

<file path=customXml/itemProps2.xml><?xml version="1.0" encoding="utf-8"?>
<ds:datastoreItem xmlns:ds="http://schemas.openxmlformats.org/officeDocument/2006/customXml" ds:itemID="{A3E6F62A-B538-4565-BB2B-5B0A1097D898}">
  <ds:schemaRefs>
    <ds:schemaRef ds:uri="http://schemas.microsoft.com/sharepoint/v3/contenttype/forms"/>
  </ds:schemaRefs>
</ds:datastoreItem>
</file>

<file path=customXml/itemProps3.xml><?xml version="1.0" encoding="utf-8"?>
<ds:datastoreItem xmlns:ds="http://schemas.openxmlformats.org/officeDocument/2006/customXml" ds:itemID="{43018D20-A7D9-45DE-A79E-5E32DCC0EEC2}"/>
</file>

<file path=docProps/app.xml><?xml version="1.0" encoding="utf-8"?>
<Properties xmlns="http://schemas.openxmlformats.org/officeDocument/2006/extended-properties" xmlns:vt="http://schemas.openxmlformats.org/officeDocument/2006/docPropsVTypes">
  <TotalTime>457</TotalTime>
  <Words>1336</Words>
  <Application>Microsoft Office PowerPoint</Application>
  <PresentationFormat>Widescreen</PresentationFormat>
  <Paragraphs>80</Paragraphs>
  <Slides>8</Slides>
  <Notes>8</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Neue Haas Grotesk Text Pro</vt:lpstr>
      <vt:lpstr>Times New Roman</vt:lpstr>
      <vt:lpstr>Wingdings</vt:lpstr>
      <vt:lpstr>Office Theme</vt:lpstr>
      <vt:lpstr>Incentive Payment Methodology</vt:lpstr>
      <vt:lpstr>Incentive Payment Methodology</vt:lpstr>
      <vt:lpstr>Performance Period Results</vt:lpstr>
      <vt:lpstr>Tiered Shared Savings Rate</vt:lpstr>
      <vt:lpstr>Composite Quality Score</vt:lpstr>
      <vt:lpstr>Incentive Payment Cap</vt:lpstr>
      <vt:lpstr>Final Incentive Payment Calculation and Distribution</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103</cp:revision>
  <dcterms:created xsi:type="dcterms:W3CDTF">2025-02-11T17:20:35Z</dcterms:created>
  <dcterms:modified xsi:type="dcterms:W3CDTF">2025-07-16T16:44:01Z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