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66" r:id="rId6"/>
    <p:sldId id="259" r:id="rId7"/>
    <p:sldId id="267" r:id="rId8"/>
    <p:sldId id="264" r:id="rId9"/>
    <p:sldId id="257" r:id="rId10"/>
    <p:sldId id="268"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830" autoAdjust="0"/>
  </p:normalViewPr>
  <p:slideViewPr>
    <p:cSldViewPr snapToGrid="0">
      <p:cViewPr varScale="1">
        <p:scale>
          <a:sx n="51" d="100"/>
          <a:sy n="51" d="100"/>
        </p:scale>
        <p:origin x="1877"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hyperlink" Target="mailto:EQIP@crisphealth.org"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mailto:EQIP@crisphealth.or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31B806-D261-41A3-AC89-CF5CF6B0010C}"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C227D155-571D-4FE7-B1F4-832020DC830A}">
      <dgm:prSet phldrT="[Text]"/>
      <dgm:spPr/>
      <dgm:t>
        <a:bodyPr/>
        <a:lstStyle/>
        <a:p>
          <a:r>
            <a:rPr lang="en-US" dirty="0"/>
            <a:t>Email the EQIP team  to express interest </a:t>
          </a:r>
        </a:p>
      </dgm:t>
    </dgm:pt>
    <dgm:pt modelId="{255E55A3-887B-4C5E-B202-EEC6B0737422}" type="parTrans" cxnId="{8F97E190-FC7D-4657-8116-DE9544383AA0}">
      <dgm:prSet/>
      <dgm:spPr/>
      <dgm:t>
        <a:bodyPr/>
        <a:lstStyle/>
        <a:p>
          <a:endParaRPr lang="en-US"/>
        </a:p>
      </dgm:t>
    </dgm:pt>
    <dgm:pt modelId="{3864953E-306F-488D-8706-FF6F9D2D91F6}" type="sibTrans" cxnId="{8F97E190-FC7D-4657-8116-DE9544383AA0}">
      <dgm:prSet/>
      <dgm:spPr/>
      <dgm:t>
        <a:bodyPr/>
        <a:lstStyle/>
        <a:p>
          <a:endParaRPr lang="en-US"/>
        </a:p>
      </dgm:t>
    </dgm:pt>
    <dgm:pt modelId="{AE3507E1-4D10-4ECD-A3E6-9CDA42F92BFB}">
      <dgm:prSet phldrT="[Text]" custT="1"/>
      <dgm:spPr/>
      <dgm:t>
        <a:bodyPr/>
        <a:lstStyle/>
        <a:p>
          <a:r>
            <a:rPr lang="en-US" sz="1600" dirty="0">
              <a:solidFill>
                <a:schemeClr val="accent3"/>
              </a:solidFill>
              <a:latin typeface="+mj-lt"/>
            </a:rPr>
            <a:t>Email </a:t>
          </a:r>
          <a:r>
            <a:rPr lang="en-US" sz="1600" b="1" dirty="0">
              <a:solidFill>
                <a:srgbClr val="014699"/>
              </a:solidFill>
              <a:latin typeface="+mj-lt"/>
              <a:hlinkClick xmlns:r="http://schemas.openxmlformats.org/officeDocument/2006/relationships" r:id="rId1">
                <a:extLst>
                  <a:ext uri="{A12FA001-AC4F-418D-AE19-62706E023703}">
                    <ahyp:hlinkClr xmlns:ahyp="http://schemas.microsoft.com/office/drawing/2018/hyperlinkcolor" val="tx"/>
                  </a:ext>
                </a:extLst>
              </a:hlinkClick>
            </a:rPr>
            <a:t>EQIP@crisphealth.org</a:t>
          </a:r>
          <a:r>
            <a:rPr lang="en-US" sz="1600" dirty="0">
              <a:solidFill>
                <a:schemeClr val="accent3"/>
              </a:solidFill>
              <a:latin typeface="+mj-lt"/>
            </a:rPr>
            <a:t>, tell them about your specialty practice, share the list of NPIs that you expect to be in your entity and ask any questions you have about the program</a:t>
          </a:r>
        </a:p>
      </dgm:t>
    </dgm:pt>
    <dgm:pt modelId="{E9203D5A-C10A-4E4B-B1F2-8565E2F96135}" type="parTrans" cxnId="{1F5BA6F0-B8A0-4CB0-910C-D171C09D71E2}">
      <dgm:prSet/>
      <dgm:spPr/>
      <dgm:t>
        <a:bodyPr/>
        <a:lstStyle/>
        <a:p>
          <a:endParaRPr lang="en-US"/>
        </a:p>
      </dgm:t>
    </dgm:pt>
    <dgm:pt modelId="{DC349827-030C-42CC-9F93-14A0E2B0A215}" type="sibTrans" cxnId="{1F5BA6F0-B8A0-4CB0-910C-D171C09D71E2}">
      <dgm:prSet/>
      <dgm:spPr/>
      <dgm:t>
        <a:bodyPr/>
        <a:lstStyle/>
        <a:p>
          <a:endParaRPr lang="en-US"/>
        </a:p>
      </dgm:t>
    </dgm:pt>
    <dgm:pt modelId="{DAA3AF80-F246-4E92-8176-5142A3E56CC1}">
      <dgm:prSet phldrT="[Text]"/>
      <dgm:spPr/>
      <dgm:t>
        <a:bodyPr/>
        <a:lstStyle/>
        <a:p>
          <a:r>
            <a:rPr lang="en-US" dirty="0"/>
            <a:t>Onboard with CRISP MD </a:t>
          </a:r>
        </a:p>
      </dgm:t>
    </dgm:pt>
    <dgm:pt modelId="{7166E158-B476-4D49-BEBA-68A8AD16D2A6}" type="parTrans" cxnId="{5562DB94-E5B5-4825-AAD4-21C0951A3083}">
      <dgm:prSet/>
      <dgm:spPr/>
      <dgm:t>
        <a:bodyPr/>
        <a:lstStyle/>
        <a:p>
          <a:endParaRPr lang="en-US"/>
        </a:p>
      </dgm:t>
    </dgm:pt>
    <dgm:pt modelId="{FDBDE86F-7F95-4DB3-B77C-FF7A53956468}" type="sibTrans" cxnId="{5562DB94-E5B5-4825-AAD4-21C0951A3083}">
      <dgm:prSet/>
      <dgm:spPr/>
      <dgm:t>
        <a:bodyPr/>
        <a:lstStyle/>
        <a:p>
          <a:endParaRPr lang="en-US"/>
        </a:p>
      </dgm:t>
    </dgm:pt>
    <dgm:pt modelId="{796899EC-2C24-4BA3-849E-C4AB13961D30}">
      <dgm:prSet phldrT="[Text]" custT="1"/>
      <dgm:spPr/>
      <dgm:t>
        <a:bodyPr/>
        <a:lstStyle/>
        <a:p>
          <a:r>
            <a:rPr lang="en-US" sz="1600" dirty="0">
              <a:solidFill>
                <a:schemeClr val="accent3"/>
              </a:solidFill>
              <a:latin typeface="+mj-lt"/>
            </a:rPr>
            <a:t>After expressing interest, the EQIP team will connect you with the outreach team at CRISP to get you onboarded to the HIE </a:t>
          </a:r>
        </a:p>
      </dgm:t>
    </dgm:pt>
    <dgm:pt modelId="{67E64784-4DA0-45ED-B10A-2350DBAF9323}" type="parTrans" cxnId="{996CF0D4-16CD-47D5-85E6-1120A4F4DE0E}">
      <dgm:prSet/>
      <dgm:spPr/>
      <dgm:t>
        <a:bodyPr/>
        <a:lstStyle/>
        <a:p>
          <a:endParaRPr lang="en-US"/>
        </a:p>
      </dgm:t>
    </dgm:pt>
    <dgm:pt modelId="{46C7393B-7E1B-4A0B-9638-3F96C45E6905}" type="sibTrans" cxnId="{996CF0D4-16CD-47D5-85E6-1120A4F4DE0E}">
      <dgm:prSet/>
      <dgm:spPr/>
      <dgm:t>
        <a:bodyPr/>
        <a:lstStyle/>
        <a:p>
          <a:endParaRPr lang="en-US"/>
        </a:p>
      </dgm:t>
    </dgm:pt>
    <dgm:pt modelId="{E5970A28-BC25-4548-BF5E-6D5FAF6E304D}">
      <dgm:prSet phldrT="[Text]"/>
      <dgm:spPr/>
      <dgm:t>
        <a:bodyPr/>
        <a:lstStyle/>
        <a:p>
          <a:r>
            <a:rPr lang="en-US" dirty="0"/>
            <a:t>Gain Access to the EQIP Entity Portal to enroll in EQIP</a:t>
          </a:r>
        </a:p>
      </dgm:t>
    </dgm:pt>
    <dgm:pt modelId="{2FE4857B-6032-4170-9345-B7A0D9E1707C}" type="parTrans" cxnId="{E3F386D5-A691-4A71-BB7E-B95F322E13BD}">
      <dgm:prSet/>
      <dgm:spPr/>
      <dgm:t>
        <a:bodyPr/>
        <a:lstStyle/>
        <a:p>
          <a:endParaRPr lang="en-US"/>
        </a:p>
      </dgm:t>
    </dgm:pt>
    <dgm:pt modelId="{A04A4CF6-7F86-4A75-A968-E5BE1147AFB1}" type="sibTrans" cxnId="{E3F386D5-A691-4A71-BB7E-B95F322E13BD}">
      <dgm:prSet/>
      <dgm:spPr/>
      <dgm:t>
        <a:bodyPr/>
        <a:lstStyle/>
        <a:p>
          <a:endParaRPr lang="en-US"/>
        </a:p>
      </dgm:t>
    </dgm:pt>
    <dgm:pt modelId="{9735A239-4290-4B2A-B347-D67B1AF9CC55}">
      <dgm:prSet phldrT="[Text]" custT="1"/>
      <dgm:spPr/>
      <dgm:t>
        <a:bodyPr/>
        <a:lstStyle/>
        <a:p>
          <a:r>
            <a:rPr lang="en-US" sz="1600" dirty="0">
              <a:solidFill>
                <a:schemeClr val="accent3"/>
              </a:solidFill>
              <a:latin typeface="+mj-lt"/>
            </a:rPr>
            <a:t>Once onboarded to the HIE, you will gain access to the EEP Portal to complete the enrollment application </a:t>
          </a:r>
        </a:p>
      </dgm:t>
    </dgm:pt>
    <dgm:pt modelId="{D753F3DA-32D6-4DB4-A584-5196C4B43F5E}" type="parTrans" cxnId="{13E67957-A332-4AF3-9FF5-A315DF5339B5}">
      <dgm:prSet/>
      <dgm:spPr/>
      <dgm:t>
        <a:bodyPr/>
        <a:lstStyle/>
        <a:p>
          <a:endParaRPr lang="en-US"/>
        </a:p>
      </dgm:t>
    </dgm:pt>
    <dgm:pt modelId="{0A0A246B-3ACF-43BB-AEB3-6382C235F4DC}" type="sibTrans" cxnId="{13E67957-A332-4AF3-9FF5-A315DF5339B5}">
      <dgm:prSet/>
      <dgm:spPr/>
      <dgm:t>
        <a:bodyPr/>
        <a:lstStyle/>
        <a:p>
          <a:endParaRPr lang="en-US"/>
        </a:p>
      </dgm:t>
    </dgm:pt>
    <dgm:pt modelId="{0D63B1C3-CC39-4EB7-B34C-F089BD9B09D8}" type="pres">
      <dgm:prSet presAssocID="{DA31B806-D261-41A3-AC89-CF5CF6B0010C}" presName="rootnode" presStyleCnt="0">
        <dgm:presLayoutVars>
          <dgm:chMax/>
          <dgm:chPref/>
          <dgm:dir/>
          <dgm:animLvl val="lvl"/>
        </dgm:presLayoutVars>
      </dgm:prSet>
      <dgm:spPr/>
    </dgm:pt>
    <dgm:pt modelId="{564A225B-474E-4487-B804-8284931AA10E}" type="pres">
      <dgm:prSet presAssocID="{C227D155-571D-4FE7-B1F4-832020DC830A}" presName="composite" presStyleCnt="0"/>
      <dgm:spPr/>
    </dgm:pt>
    <dgm:pt modelId="{F141F824-A396-446F-84C6-B54EEA5D46E1}" type="pres">
      <dgm:prSet presAssocID="{C227D155-571D-4FE7-B1F4-832020DC830A}" presName="bentUpArrow1" presStyleLbl="alignImgPlace1" presStyleIdx="0" presStyleCnt="2" custLinFactNeighborX="-52311" custLinFactNeighborY="18954"/>
      <dgm:spPr/>
    </dgm:pt>
    <dgm:pt modelId="{419641F9-9F3D-4262-8E14-9544451767EE}" type="pres">
      <dgm:prSet presAssocID="{C227D155-571D-4FE7-B1F4-832020DC830A}" presName="ParentText" presStyleLbl="node1" presStyleIdx="0" presStyleCnt="3" custLinFactNeighborX="-67130" custLinFactNeighborY="4304">
        <dgm:presLayoutVars>
          <dgm:chMax val="1"/>
          <dgm:chPref val="1"/>
          <dgm:bulletEnabled val="1"/>
        </dgm:presLayoutVars>
      </dgm:prSet>
      <dgm:spPr/>
    </dgm:pt>
    <dgm:pt modelId="{57767AA4-3EEF-47FD-919D-846A1095750C}" type="pres">
      <dgm:prSet presAssocID="{C227D155-571D-4FE7-B1F4-832020DC830A}" presName="ChildText" presStyleLbl="revTx" presStyleIdx="0" presStyleCnt="3" custScaleX="297078" custScaleY="134202" custLinFactNeighborX="35657" custLinFactNeighborY="7553">
        <dgm:presLayoutVars>
          <dgm:chMax val="0"/>
          <dgm:chPref val="0"/>
          <dgm:bulletEnabled val="1"/>
        </dgm:presLayoutVars>
      </dgm:prSet>
      <dgm:spPr/>
    </dgm:pt>
    <dgm:pt modelId="{8C0AB38B-532A-45BE-8E00-C9C4CC035231}" type="pres">
      <dgm:prSet presAssocID="{3864953E-306F-488D-8706-FF6F9D2D91F6}" presName="sibTrans" presStyleCnt="0"/>
      <dgm:spPr/>
    </dgm:pt>
    <dgm:pt modelId="{C5D80668-8633-4A72-8E49-CE22C904CCB9}" type="pres">
      <dgm:prSet presAssocID="{DAA3AF80-F246-4E92-8176-5142A3E56CC1}" presName="composite" presStyleCnt="0"/>
      <dgm:spPr/>
    </dgm:pt>
    <dgm:pt modelId="{04D79AE2-92E9-4B27-AEBA-DA371BA205EE}" type="pres">
      <dgm:prSet presAssocID="{DAA3AF80-F246-4E92-8176-5142A3E56CC1}" presName="bentUpArrow1" presStyleLbl="alignImgPlace1" presStyleIdx="1" presStyleCnt="2" custScaleY="116714" custLinFactNeighborX="-30892" custLinFactNeighborY="40148"/>
      <dgm:spPr/>
    </dgm:pt>
    <dgm:pt modelId="{9BABFE93-1DD8-41D0-BC9E-EEB35034A9A7}" type="pres">
      <dgm:prSet presAssocID="{DAA3AF80-F246-4E92-8176-5142A3E56CC1}" presName="ParentText" presStyleLbl="node1" presStyleIdx="1" presStyleCnt="3" custLinFactNeighborX="-53874" custLinFactNeighborY="4945">
        <dgm:presLayoutVars>
          <dgm:chMax val="1"/>
          <dgm:chPref val="1"/>
          <dgm:bulletEnabled val="1"/>
        </dgm:presLayoutVars>
      </dgm:prSet>
      <dgm:spPr/>
    </dgm:pt>
    <dgm:pt modelId="{02A99BEB-7A1E-4D50-BE45-9924C59B214D}" type="pres">
      <dgm:prSet presAssocID="{DAA3AF80-F246-4E92-8176-5142A3E56CC1}" presName="ChildText" presStyleLbl="revTx" presStyleIdx="1" presStyleCnt="3" custScaleX="269315" custScaleY="146845" custLinFactNeighborX="21917" custLinFactNeighborY="-6565">
        <dgm:presLayoutVars>
          <dgm:chMax val="0"/>
          <dgm:chPref val="0"/>
          <dgm:bulletEnabled val="1"/>
        </dgm:presLayoutVars>
      </dgm:prSet>
      <dgm:spPr/>
    </dgm:pt>
    <dgm:pt modelId="{2BE8269E-02C2-499E-84EF-B20CC75547E4}" type="pres">
      <dgm:prSet presAssocID="{FDBDE86F-7F95-4DB3-B77C-FF7A53956468}" presName="sibTrans" presStyleCnt="0"/>
      <dgm:spPr/>
    </dgm:pt>
    <dgm:pt modelId="{FE15C069-A2A0-467F-9D00-BEA0A633D666}" type="pres">
      <dgm:prSet presAssocID="{E5970A28-BC25-4548-BF5E-6D5FAF6E304D}" presName="composite" presStyleCnt="0"/>
      <dgm:spPr/>
    </dgm:pt>
    <dgm:pt modelId="{9A003A1E-B2F1-469B-83FF-F36F0F1E7711}" type="pres">
      <dgm:prSet presAssocID="{E5970A28-BC25-4548-BF5E-6D5FAF6E304D}" presName="ParentText" presStyleLbl="node1" presStyleIdx="2" presStyleCnt="3" custLinFactNeighborX="-34362" custLinFactNeighborY="-7855">
        <dgm:presLayoutVars>
          <dgm:chMax val="1"/>
          <dgm:chPref val="1"/>
          <dgm:bulletEnabled val="1"/>
        </dgm:presLayoutVars>
      </dgm:prSet>
      <dgm:spPr/>
    </dgm:pt>
    <dgm:pt modelId="{669AB9D7-4B88-44C3-A11F-ED13011A125A}" type="pres">
      <dgm:prSet presAssocID="{E5970A28-BC25-4548-BF5E-6D5FAF6E304D}" presName="FinalChildText" presStyleLbl="revTx" presStyleIdx="2" presStyleCnt="3" custScaleX="294902" custScaleY="176360" custLinFactNeighborX="68940" custLinFactNeighborY="-11817">
        <dgm:presLayoutVars>
          <dgm:chMax val="0"/>
          <dgm:chPref val="0"/>
          <dgm:bulletEnabled val="1"/>
        </dgm:presLayoutVars>
      </dgm:prSet>
      <dgm:spPr/>
    </dgm:pt>
  </dgm:ptLst>
  <dgm:cxnLst>
    <dgm:cxn modelId="{842DA509-B144-4F37-94F3-B2D7885A7CA9}" type="presOf" srcId="{DAA3AF80-F246-4E92-8176-5142A3E56CC1}" destId="{9BABFE93-1DD8-41D0-BC9E-EEB35034A9A7}" srcOrd="0" destOrd="0" presId="urn:microsoft.com/office/officeart/2005/8/layout/StepDownProcess"/>
    <dgm:cxn modelId="{4C4A7E28-DFBD-47B1-B12D-326B64F81938}" type="presOf" srcId="{9735A239-4290-4B2A-B347-D67B1AF9CC55}" destId="{669AB9D7-4B88-44C3-A11F-ED13011A125A}" srcOrd="0" destOrd="0" presId="urn:microsoft.com/office/officeart/2005/8/layout/StepDownProcess"/>
    <dgm:cxn modelId="{553EAB37-7552-40BA-BE3B-6FC7CAC98E81}" type="presOf" srcId="{DA31B806-D261-41A3-AC89-CF5CF6B0010C}" destId="{0D63B1C3-CC39-4EB7-B34C-F089BD9B09D8}" srcOrd="0" destOrd="0" presId="urn:microsoft.com/office/officeart/2005/8/layout/StepDownProcess"/>
    <dgm:cxn modelId="{1F29DF40-32A6-4574-8B3A-31DEC0117CB9}" type="presOf" srcId="{AE3507E1-4D10-4ECD-A3E6-9CDA42F92BFB}" destId="{57767AA4-3EEF-47FD-919D-846A1095750C}" srcOrd="0" destOrd="0" presId="urn:microsoft.com/office/officeart/2005/8/layout/StepDownProcess"/>
    <dgm:cxn modelId="{91C6364D-B2E3-44DD-B76D-75CDF5E9D3AD}" type="presOf" srcId="{E5970A28-BC25-4548-BF5E-6D5FAF6E304D}" destId="{9A003A1E-B2F1-469B-83FF-F36F0F1E7711}" srcOrd="0" destOrd="0" presId="urn:microsoft.com/office/officeart/2005/8/layout/StepDownProcess"/>
    <dgm:cxn modelId="{13E67957-A332-4AF3-9FF5-A315DF5339B5}" srcId="{E5970A28-BC25-4548-BF5E-6D5FAF6E304D}" destId="{9735A239-4290-4B2A-B347-D67B1AF9CC55}" srcOrd="0" destOrd="0" parTransId="{D753F3DA-32D6-4DB4-A584-5196C4B43F5E}" sibTransId="{0A0A246B-3ACF-43BB-AEB3-6382C235F4DC}"/>
    <dgm:cxn modelId="{8F97E190-FC7D-4657-8116-DE9544383AA0}" srcId="{DA31B806-D261-41A3-AC89-CF5CF6B0010C}" destId="{C227D155-571D-4FE7-B1F4-832020DC830A}" srcOrd="0" destOrd="0" parTransId="{255E55A3-887B-4C5E-B202-EEC6B0737422}" sibTransId="{3864953E-306F-488D-8706-FF6F9D2D91F6}"/>
    <dgm:cxn modelId="{FAC78C92-E438-4114-B198-31FC978396ED}" type="presOf" srcId="{796899EC-2C24-4BA3-849E-C4AB13961D30}" destId="{02A99BEB-7A1E-4D50-BE45-9924C59B214D}" srcOrd="0" destOrd="0" presId="urn:microsoft.com/office/officeart/2005/8/layout/StepDownProcess"/>
    <dgm:cxn modelId="{5562DB94-E5B5-4825-AAD4-21C0951A3083}" srcId="{DA31B806-D261-41A3-AC89-CF5CF6B0010C}" destId="{DAA3AF80-F246-4E92-8176-5142A3E56CC1}" srcOrd="1" destOrd="0" parTransId="{7166E158-B476-4D49-BEBA-68A8AD16D2A6}" sibTransId="{FDBDE86F-7F95-4DB3-B77C-FF7A53956468}"/>
    <dgm:cxn modelId="{764774B4-4662-4D94-BBB1-1D25A7D784E8}" type="presOf" srcId="{C227D155-571D-4FE7-B1F4-832020DC830A}" destId="{419641F9-9F3D-4262-8E14-9544451767EE}" srcOrd="0" destOrd="0" presId="urn:microsoft.com/office/officeart/2005/8/layout/StepDownProcess"/>
    <dgm:cxn modelId="{996CF0D4-16CD-47D5-85E6-1120A4F4DE0E}" srcId="{DAA3AF80-F246-4E92-8176-5142A3E56CC1}" destId="{796899EC-2C24-4BA3-849E-C4AB13961D30}" srcOrd="0" destOrd="0" parTransId="{67E64784-4DA0-45ED-B10A-2350DBAF9323}" sibTransId="{46C7393B-7E1B-4A0B-9638-3F96C45E6905}"/>
    <dgm:cxn modelId="{E3F386D5-A691-4A71-BB7E-B95F322E13BD}" srcId="{DA31B806-D261-41A3-AC89-CF5CF6B0010C}" destId="{E5970A28-BC25-4548-BF5E-6D5FAF6E304D}" srcOrd="2" destOrd="0" parTransId="{2FE4857B-6032-4170-9345-B7A0D9E1707C}" sibTransId="{A04A4CF6-7F86-4A75-A968-E5BE1147AFB1}"/>
    <dgm:cxn modelId="{1F5BA6F0-B8A0-4CB0-910C-D171C09D71E2}" srcId="{C227D155-571D-4FE7-B1F4-832020DC830A}" destId="{AE3507E1-4D10-4ECD-A3E6-9CDA42F92BFB}" srcOrd="0" destOrd="0" parTransId="{E9203D5A-C10A-4E4B-B1F2-8565E2F96135}" sibTransId="{DC349827-030C-42CC-9F93-14A0E2B0A215}"/>
    <dgm:cxn modelId="{B56C24D7-5089-42B4-8347-F24B8F72EBFB}" type="presParOf" srcId="{0D63B1C3-CC39-4EB7-B34C-F089BD9B09D8}" destId="{564A225B-474E-4487-B804-8284931AA10E}" srcOrd="0" destOrd="0" presId="urn:microsoft.com/office/officeart/2005/8/layout/StepDownProcess"/>
    <dgm:cxn modelId="{6301C932-E4D1-4517-B639-7EBBF89340B6}" type="presParOf" srcId="{564A225B-474E-4487-B804-8284931AA10E}" destId="{F141F824-A396-446F-84C6-B54EEA5D46E1}" srcOrd="0" destOrd="0" presId="urn:microsoft.com/office/officeart/2005/8/layout/StepDownProcess"/>
    <dgm:cxn modelId="{BB017318-B62D-46B7-B9A0-69F2E91289BE}" type="presParOf" srcId="{564A225B-474E-4487-B804-8284931AA10E}" destId="{419641F9-9F3D-4262-8E14-9544451767EE}" srcOrd="1" destOrd="0" presId="urn:microsoft.com/office/officeart/2005/8/layout/StepDownProcess"/>
    <dgm:cxn modelId="{FE76E3A2-4807-45BB-B934-39439ED87419}" type="presParOf" srcId="{564A225B-474E-4487-B804-8284931AA10E}" destId="{57767AA4-3EEF-47FD-919D-846A1095750C}" srcOrd="2" destOrd="0" presId="urn:microsoft.com/office/officeart/2005/8/layout/StepDownProcess"/>
    <dgm:cxn modelId="{8596BB85-7564-4093-954C-E59AAF8E6CCB}" type="presParOf" srcId="{0D63B1C3-CC39-4EB7-B34C-F089BD9B09D8}" destId="{8C0AB38B-532A-45BE-8E00-C9C4CC035231}" srcOrd="1" destOrd="0" presId="urn:microsoft.com/office/officeart/2005/8/layout/StepDownProcess"/>
    <dgm:cxn modelId="{724461AF-2ECC-495B-A440-C0A5C5078B0B}" type="presParOf" srcId="{0D63B1C3-CC39-4EB7-B34C-F089BD9B09D8}" destId="{C5D80668-8633-4A72-8E49-CE22C904CCB9}" srcOrd="2" destOrd="0" presId="urn:microsoft.com/office/officeart/2005/8/layout/StepDownProcess"/>
    <dgm:cxn modelId="{38D97BBA-8918-4BBC-8E26-BDDDD2B1376F}" type="presParOf" srcId="{C5D80668-8633-4A72-8E49-CE22C904CCB9}" destId="{04D79AE2-92E9-4B27-AEBA-DA371BA205EE}" srcOrd="0" destOrd="0" presId="urn:microsoft.com/office/officeart/2005/8/layout/StepDownProcess"/>
    <dgm:cxn modelId="{C24123FE-D650-44B0-A2AF-C58ACBE44FBB}" type="presParOf" srcId="{C5D80668-8633-4A72-8E49-CE22C904CCB9}" destId="{9BABFE93-1DD8-41D0-BC9E-EEB35034A9A7}" srcOrd="1" destOrd="0" presId="urn:microsoft.com/office/officeart/2005/8/layout/StepDownProcess"/>
    <dgm:cxn modelId="{B8ACB8AA-A8BB-454B-AD0A-6B7362D20894}" type="presParOf" srcId="{C5D80668-8633-4A72-8E49-CE22C904CCB9}" destId="{02A99BEB-7A1E-4D50-BE45-9924C59B214D}" srcOrd="2" destOrd="0" presId="urn:microsoft.com/office/officeart/2005/8/layout/StepDownProcess"/>
    <dgm:cxn modelId="{5F1C94B3-5CEC-4AE8-B038-B0083596BB15}" type="presParOf" srcId="{0D63B1C3-CC39-4EB7-B34C-F089BD9B09D8}" destId="{2BE8269E-02C2-499E-84EF-B20CC75547E4}" srcOrd="3" destOrd="0" presId="urn:microsoft.com/office/officeart/2005/8/layout/StepDownProcess"/>
    <dgm:cxn modelId="{9B1003C4-63DA-46CF-A121-8E180FD8C53C}" type="presParOf" srcId="{0D63B1C3-CC39-4EB7-B34C-F089BD9B09D8}" destId="{FE15C069-A2A0-467F-9D00-BEA0A633D666}" srcOrd="4" destOrd="0" presId="urn:microsoft.com/office/officeart/2005/8/layout/StepDownProcess"/>
    <dgm:cxn modelId="{42F22F4B-2593-464B-9333-F9F9FAEECFF0}" type="presParOf" srcId="{FE15C069-A2A0-467F-9D00-BEA0A633D666}" destId="{9A003A1E-B2F1-469B-83FF-F36F0F1E7711}" srcOrd="0" destOrd="0" presId="urn:microsoft.com/office/officeart/2005/8/layout/StepDownProcess"/>
    <dgm:cxn modelId="{72F042B7-56D8-4BBC-A7E3-E95E35211978}" type="presParOf" srcId="{FE15C069-A2A0-467F-9D00-BEA0A633D666}" destId="{669AB9D7-4B88-44C3-A11F-ED13011A125A}" srcOrd="1"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31B806-D261-41A3-AC89-CF5CF6B0010C}"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C227D155-571D-4FE7-B1F4-832020DC830A}">
      <dgm:prSet phldrT="[Text]"/>
      <dgm:spPr/>
      <dgm:t>
        <a:bodyPr/>
        <a:lstStyle/>
        <a:p>
          <a:r>
            <a:rPr lang="en-US" dirty="0"/>
            <a:t>Entities will add all the NPIs that will participate in the entity</a:t>
          </a:r>
        </a:p>
      </dgm:t>
    </dgm:pt>
    <dgm:pt modelId="{255E55A3-887B-4C5E-B202-EEC6B0737422}" type="parTrans" cxnId="{8F97E190-FC7D-4657-8116-DE9544383AA0}">
      <dgm:prSet/>
      <dgm:spPr/>
      <dgm:t>
        <a:bodyPr/>
        <a:lstStyle/>
        <a:p>
          <a:endParaRPr lang="en-US"/>
        </a:p>
      </dgm:t>
    </dgm:pt>
    <dgm:pt modelId="{3864953E-306F-488D-8706-FF6F9D2D91F6}" type="sibTrans" cxnId="{8F97E190-FC7D-4657-8116-DE9544383AA0}">
      <dgm:prSet/>
      <dgm:spPr/>
      <dgm:t>
        <a:bodyPr/>
        <a:lstStyle/>
        <a:p>
          <a:endParaRPr lang="en-US"/>
        </a:p>
      </dgm:t>
    </dgm:pt>
    <dgm:pt modelId="{DAA3AF80-F246-4E92-8176-5142A3E56CC1}">
      <dgm:prSet phldrT="[Text]"/>
      <dgm:spPr/>
      <dgm:t>
        <a:bodyPr/>
        <a:lstStyle/>
        <a:p>
          <a:r>
            <a:rPr lang="en-US" dirty="0"/>
            <a:t>Select episodes for participation</a:t>
          </a:r>
        </a:p>
      </dgm:t>
    </dgm:pt>
    <dgm:pt modelId="{7166E158-B476-4D49-BEBA-68A8AD16D2A6}" type="parTrans" cxnId="{5562DB94-E5B5-4825-AAD4-21C0951A3083}">
      <dgm:prSet/>
      <dgm:spPr/>
      <dgm:t>
        <a:bodyPr/>
        <a:lstStyle/>
        <a:p>
          <a:endParaRPr lang="en-US"/>
        </a:p>
      </dgm:t>
    </dgm:pt>
    <dgm:pt modelId="{FDBDE86F-7F95-4DB3-B77C-FF7A53956468}" type="sibTrans" cxnId="{5562DB94-E5B5-4825-AAD4-21C0951A3083}">
      <dgm:prSet/>
      <dgm:spPr/>
      <dgm:t>
        <a:bodyPr/>
        <a:lstStyle/>
        <a:p>
          <a:endParaRPr lang="en-US"/>
        </a:p>
      </dgm:t>
    </dgm:pt>
    <dgm:pt modelId="{E5970A28-BC25-4548-BF5E-6D5FAF6E304D}">
      <dgm:prSet phldrT="[Text]"/>
      <dgm:spPr/>
      <dgm:t>
        <a:bodyPr/>
        <a:lstStyle/>
        <a:p>
          <a:r>
            <a:rPr lang="en-US" dirty="0"/>
            <a:t>Finalize enrollment application </a:t>
          </a:r>
        </a:p>
      </dgm:t>
    </dgm:pt>
    <dgm:pt modelId="{2FE4857B-6032-4170-9345-B7A0D9E1707C}" type="parTrans" cxnId="{E3F386D5-A691-4A71-BB7E-B95F322E13BD}">
      <dgm:prSet/>
      <dgm:spPr/>
      <dgm:t>
        <a:bodyPr/>
        <a:lstStyle/>
        <a:p>
          <a:endParaRPr lang="en-US"/>
        </a:p>
      </dgm:t>
    </dgm:pt>
    <dgm:pt modelId="{A04A4CF6-7F86-4A75-A968-E5BE1147AFB1}" type="sibTrans" cxnId="{E3F386D5-A691-4A71-BB7E-B95F322E13BD}">
      <dgm:prSet/>
      <dgm:spPr/>
      <dgm:t>
        <a:bodyPr/>
        <a:lstStyle/>
        <a:p>
          <a:endParaRPr lang="en-US"/>
        </a:p>
      </dgm:t>
    </dgm:pt>
    <dgm:pt modelId="{9735A239-4290-4B2A-B347-D67B1AF9CC55}">
      <dgm:prSet phldrT="[Text]" custT="1"/>
      <dgm:spPr/>
      <dgm:t>
        <a:bodyPr/>
        <a:lstStyle/>
        <a:p>
          <a:r>
            <a:rPr lang="en-US" sz="1600" dirty="0">
              <a:solidFill>
                <a:schemeClr val="accent3"/>
              </a:solidFill>
              <a:latin typeface="+mj-lt"/>
            </a:rPr>
            <a:t>Once the application has been submitted, users will no longer be able make changes </a:t>
          </a:r>
        </a:p>
      </dgm:t>
    </dgm:pt>
    <dgm:pt modelId="{D753F3DA-32D6-4DB4-A584-5196C4B43F5E}" type="parTrans" cxnId="{13E67957-A332-4AF3-9FF5-A315DF5339B5}">
      <dgm:prSet/>
      <dgm:spPr/>
      <dgm:t>
        <a:bodyPr/>
        <a:lstStyle/>
        <a:p>
          <a:endParaRPr lang="en-US"/>
        </a:p>
      </dgm:t>
    </dgm:pt>
    <dgm:pt modelId="{0A0A246B-3ACF-43BB-AEB3-6382C235F4DC}" type="sibTrans" cxnId="{13E67957-A332-4AF3-9FF5-A315DF5339B5}">
      <dgm:prSet/>
      <dgm:spPr/>
      <dgm:t>
        <a:bodyPr/>
        <a:lstStyle/>
        <a:p>
          <a:endParaRPr lang="en-US"/>
        </a:p>
      </dgm:t>
    </dgm:pt>
    <dgm:pt modelId="{E5A1C3F9-069C-4ECC-942E-3560A147EFA4}">
      <dgm:prSet phldrT="[Text]" custT="1"/>
      <dgm:spPr/>
      <dgm:t>
        <a:bodyPr/>
        <a:lstStyle/>
        <a:p>
          <a:r>
            <a:rPr lang="en-US" sz="1600" dirty="0">
              <a:solidFill>
                <a:schemeClr val="accent3"/>
              </a:solidFill>
              <a:latin typeface="+mj-lt"/>
            </a:rPr>
            <a:t>Select the episodes that your entity is eligible for based on the baseline volume </a:t>
          </a:r>
        </a:p>
      </dgm:t>
    </dgm:pt>
    <dgm:pt modelId="{F39B0849-8EB3-46A1-9E43-F3E0CDDCDCAE}" type="parTrans" cxnId="{E111596A-0D98-42E0-99EB-4DE2F208B932}">
      <dgm:prSet/>
      <dgm:spPr/>
      <dgm:t>
        <a:bodyPr/>
        <a:lstStyle/>
        <a:p>
          <a:endParaRPr lang="en-US"/>
        </a:p>
      </dgm:t>
    </dgm:pt>
    <dgm:pt modelId="{08D98203-179D-434C-85C1-B8B060BD107C}" type="sibTrans" cxnId="{E111596A-0D98-42E0-99EB-4DE2F208B932}">
      <dgm:prSet/>
      <dgm:spPr/>
      <dgm:t>
        <a:bodyPr/>
        <a:lstStyle/>
        <a:p>
          <a:endParaRPr lang="en-US"/>
        </a:p>
      </dgm:t>
    </dgm:pt>
    <dgm:pt modelId="{1362CA4A-DBE0-4F43-A450-A5B04CE759D9}">
      <dgm:prSet phldrT="[Text]" custT="1"/>
      <dgm:spPr/>
      <dgm:t>
        <a:bodyPr/>
        <a:lstStyle/>
        <a:p>
          <a:r>
            <a:rPr lang="en-US" sz="1600" dirty="0">
              <a:solidFill>
                <a:schemeClr val="accent3"/>
              </a:solidFill>
              <a:latin typeface="+mj-lt"/>
            </a:rPr>
            <a:t>Enrollment will be started by the lead care partner and completed by an administrative proxy. The administrative proxy will upload a list of all NPIs that will participate in the entity </a:t>
          </a:r>
        </a:p>
      </dgm:t>
    </dgm:pt>
    <dgm:pt modelId="{26B3B10B-9807-4F35-B0EB-EF6B272350A8}" type="parTrans" cxnId="{9103D15E-438F-4FC9-BC13-8FC5D2C159CE}">
      <dgm:prSet/>
      <dgm:spPr/>
      <dgm:t>
        <a:bodyPr/>
        <a:lstStyle/>
        <a:p>
          <a:endParaRPr lang="en-US"/>
        </a:p>
      </dgm:t>
    </dgm:pt>
    <dgm:pt modelId="{0AD8BE4A-21FD-4B06-9EE9-2E19E37DB081}" type="sibTrans" cxnId="{9103D15E-438F-4FC9-BC13-8FC5D2C159CE}">
      <dgm:prSet/>
      <dgm:spPr/>
      <dgm:t>
        <a:bodyPr/>
        <a:lstStyle/>
        <a:p>
          <a:endParaRPr lang="en-US"/>
        </a:p>
      </dgm:t>
    </dgm:pt>
    <dgm:pt modelId="{0D63B1C3-CC39-4EB7-B34C-F089BD9B09D8}" type="pres">
      <dgm:prSet presAssocID="{DA31B806-D261-41A3-AC89-CF5CF6B0010C}" presName="rootnode" presStyleCnt="0">
        <dgm:presLayoutVars>
          <dgm:chMax/>
          <dgm:chPref/>
          <dgm:dir/>
          <dgm:animLvl val="lvl"/>
        </dgm:presLayoutVars>
      </dgm:prSet>
      <dgm:spPr/>
    </dgm:pt>
    <dgm:pt modelId="{564A225B-474E-4487-B804-8284931AA10E}" type="pres">
      <dgm:prSet presAssocID="{C227D155-571D-4FE7-B1F4-832020DC830A}" presName="composite" presStyleCnt="0"/>
      <dgm:spPr/>
    </dgm:pt>
    <dgm:pt modelId="{F141F824-A396-446F-84C6-B54EEA5D46E1}" type="pres">
      <dgm:prSet presAssocID="{C227D155-571D-4FE7-B1F4-832020DC830A}" presName="bentUpArrow1" presStyleLbl="alignImgPlace1" presStyleIdx="0" presStyleCnt="2" custLinFactNeighborX="-52311" custLinFactNeighborY="18954"/>
      <dgm:spPr/>
    </dgm:pt>
    <dgm:pt modelId="{419641F9-9F3D-4262-8E14-9544451767EE}" type="pres">
      <dgm:prSet presAssocID="{C227D155-571D-4FE7-B1F4-832020DC830A}" presName="ParentText" presStyleLbl="node1" presStyleIdx="0" presStyleCnt="3" custLinFactNeighborX="-67130" custLinFactNeighborY="4304">
        <dgm:presLayoutVars>
          <dgm:chMax val="1"/>
          <dgm:chPref val="1"/>
          <dgm:bulletEnabled val="1"/>
        </dgm:presLayoutVars>
      </dgm:prSet>
      <dgm:spPr/>
    </dgm:pt>
    <dgm:pt modelId="{57767AA4-3EEF-47FD-919D-846A1095750C}" type="pres">
      <dgm:prSet presAssocID="{C227D155-571D-4FE7-B1F4-832020DC830A}" presName="ChildText" presStyleLbl="revTx" presStyleIdx="0" presStyleCnt="3" custScaleX="298675" custScaleY="134202" custLinFactNeighborX="46839" custLinFactNeighborY="17821">
        <dgm:presLayoutVars>
          <dgm:chMax val="0"/>
          <dgm:chPref val="0"/>
          <dgm:bulletEnabled val="1"/>
        </dgm:presLayoutVars>
      </dgm:prSet>
      <dgm:spPr/>
    </dgm:pt>
    <dgm:pt modelId="{8C0AB38B-532A-45BE-8E00-C9C4CC035231}" type="pres">
      <dgm:prSet presAssocID="{3864953E-306F-488D-8706-FF6F9D2D91F6}" presName="sibTrans" presStyleCnt="0"/>
      <dgm:spPr/>
    </dgm:pt>
    <dgm:pt modelId="{C5D80668-8633-4A72-8E49-CE22C904CCB9}" type="pres">
      <dgm:prSet presAssocID="{DAA3AF80-F246-4E92-8176-5142A3E56CC1}" presName="composite" presStyleCnt="0"/>
      <dgm:spPr/>
    </dgm:pt>
    <dgm:pt modelId="{04D79AE2-92E9-4B27-AEBA-DA371BA205EE}" type="pres">
      <dgm:prSet presAssocID="{DAA3AF80-F246-4E92-8176-5142A3E56CC1}" presName="bentUpArrow1" presStyleLbl="alignImgPlace1" presStyleIdx="1" presStyleCnt="2" custScaleY="116714" custLinFactNeighborX="-30892" custLinFactNeighborY="40148"/>
      <dgm:spPr/>
    </dgm:pt>
    <dgm:pt modelId="{9BABFE93-1DD8-41D0-BC9E-EEB35034A9A7}" type="pres">
      <dgm:prSet presAssocID="{DAA3AF80-F246-4E92-8176-5142A3E56CC1}" presName="ParentText" presStyleLbl="node1" presStyleIdx="1" presStyleCnt="3" custLinFactNeighborX="-53874" custLinFactNeighborY="4945">
        <dgm:presLayoutVars>
          <dgm:chMax val="1"/>
          <dgm:chPref val="1"/>
          <dgm:bulletEnabled val="1"/>
        </dgm:presLayoutVars>
      </dgm:prSet>
      <dgm:spPr/>
    </dgm:pt>
    <dgm:pt modelId="{02A99BEB-7A1E-4D50-BE45-9924C59B214D}" type="pres">
      <dgm:prSet presAssocID="{DAA3AF80-F246-4E92-8176-5142A3E56CC1}" presName="ChildText" presStyleLbl="revTx" presStyleIdx="1" presStyleCnt="3" custScaleX="269315" custScaleY="146845" custLinFactNeighborX="21917" custLinFactNeighborY="-6565">
        <dgm:presLayoutVars>
          <dgm:chMax val="0"/>
          <dgm:chPref val="0"/>
          <dgm:bulletEnabled val="1"/>
        </dgm:presLayoutVars>
      </dgm:prSet>
      <dgm:spPr/>
    </dgm:pt>
    <dgm:pt modelId="{2BE8269E-02C2-499E-84EF-B20CC75547E4}" type="pres">
      <dgm:prSet presAssocID="{FDBDE86F-7F95-4DB3-B77C-FF7A53956468}" presName="sibTrans" presStyleCnt="0"/>
      <dgm:spPr/>
    </dgm:pt>
    <dgm:pt modelId="{FE15C069-A2A0-467F-9D00-BEA0A633D666}" type="pres">
      <dgm:prSet presAssocID="{E5970A28-BC25-4548-BF5E-6D5FAF6E304D}" presName="composite" presStyleCnt="0"/>
      <dgm:spPr/>
    </dgm:pt>
    <dgm:pt modelId="{9A003A1E-B2F1-469B-83FF-F36F0F1E7711}" type="pres">
      <dgm:prSet presAssocID="{E5970A28-BC25-4548-BF5E-6D5FAF6E304D}" presName="ParentText" presStyleLbl="node1" presStyleIdx="2" presStyleCnt="3" custLinFactNeighborX="-34362" custLinFactNeighborY="-7855">
        <dgm:presLayoutVars>
          <dgm:chMax val="1"/>
          <dgm:chPref val="1"/>
          <dgm:bulletEnabled val="1"/>
        </dgm:presLayoutVars>
      </dgm:prSet>
      <dgm:spPr/>
    </dgm:pt>
    <dgm:pt modelId="{669AB9D7-4B88-44C3-A11F-ED13011A125A}" type="pres">
      <dgm:prSet presAssocID="{E5970A28-BC25-4548-BF5E-6D5FAF6E304D}" presName="FinalChildText" presStyleLbl="revTx" presStyleIdx="2" presStyleCnt="3" custScaleX="294902" custScaleY="176360" custLinFactNeighborX="68940" custLinFactNeighborY="-11817">
        <dgm:presLayoutVars>
          <dgm:chMax val="0"/>
          <dgm:chPref val="0"/>
          <dgm:bulletEnabled val="1"/>
        </dgm:presLayoutVars>
      </dgm:prSet>
      <dgm:spPr/>
    </dgm:pt>
  </dgm:ptLst>
  <dgm:cxnLst>
    <dgm:cxn modelId="{AA694206-63CE-4290-81FD-0DA8BE232084}" type="presOf" srcId="{E5A1C3F9-069C-4ECC-942E-3560A147EFA4}" destId="{02A99BEB-7A1E-4D50-BE45-9924C59B214D}" srcOrd="0" destOrd="0" presId="urn:microsoft.com/office/officeart/2005/8/layout/StepDownProcess"/>
    <dgm:cxn modelId="{842DA509-B144-4F37-94F3-B2D7885A7CA9}" type="presOf" srcId="{DAA3AF80-F246-4E92-8176-5142A3E56CC1}" destId="{9BABFE93-1DD8-41D0-BC9E-EEB35034A9A7}" srcOrd="0" destOrd="0" presId="urn:microsoft.com/office/officeart/2005/8/layout/StepDownProcess"/>
    <dgm:cxn modelId="{4C4A7E28-DFBD-47B1-B12D-326B64F81938}" type="presOf" srcId="{9735A239-4290-4B2A-B347-D67B1AF9CC55}" destId="{669AB9D7-4B88-44C3-A11F-ED13011A125A}" srcOrd="0" destOrd="0" presId="urn:microsoft.com/office/officeart/2005/8/layout/StepDownProcess"/>
    <dgm:cxn modelId="{553EAB37-7552-40BA-BE3B-6FC7CAC98E81}" type="presOf" srcId="{DA31B806-D261-41A3-AC89-CF5CF6B0010C}" destId="{0D63B1C3-CC39-4EB7-B34C-F089BD9B09D8}" srcOrd="0" destOrd="0" presId="urn:microsoft.com/office/officeart/2005/8/layout/StepDownProcess"/>
    <dgm:cxn modelId="{9103D15E-438F-4FC9-BC13-8FC5D2C159CE}" srcId="{C227D155-571D-4FE7-B1F4-832020DC830A}" destId="{1362CA4A-DBE0-4F43-A450-A5B04CE759D9}" srcOrd="0" destOrd="0" parTransId="{26B3B10B-9807-4F35-B0EB-EF6B272350A8}" sibTransId="{0AD8BE4A-21FD-4B06-9EE9-2E19E37DB081}"/>
    <dgm:cxn modelId="{E111596A-0D98-42E0-99EB-4DE2F208B932}" srcId="{DAA3AF80-F246-4E92-8176-5142A3E56CC1}" destId="{E5A1C3F9-069C-4ECC-942E-3560A147EFA4}" srcOrd="0" destOrd="0" parTransId="{F39B0849-8EB3-46A1-9E43-F3E0CDDCDCAE}" sibTransId="{08D98203-179D-434C-85C1-B8B060BD107C}"/>
    <dgm:cxn modelId="{91C6364D-B2E3-44DD-B76D-75CDF5E9D3AD}" type="presOf" srcId="{E5970A28-BC25-4548-BF5E-6D5FAF6E304D}" destId="{9A003A1E-B2F1-469B-83FF-F36F0F1E7711}" srcOrd="0" destOrd="0" presId="urn:microsoft.com/office/officeart/2005/8/layout/StepDownProcess"/>
    <dgm:cxn modelId="{13E67957-A332-4AF3-9FF5-A315DF5339B5}" srcId="{E5970A28-BC25-4548-BF5E-6D5FAF6E304D}" destId="{9735A239-4290-4B2A-B347-D67B1AF9CC55}" srcOrd="0" destOrd="0" parTransId="{D753F3DA-32D6-4DB4-A584-5196C4B43F5E}" sibTransId="{0A0A246B-3ACF-43BB-AEB3-6382C235F4DC}"/>
    <dgm:cxn modelId="{8F97E190-FC7D-4657-8116-DE9544383AA0}" srcId="{DA31B806-D261-41A3-AC89-CF5CF6B0010C}" destId="{C227D155-571D-4FE7-B1F4-832020DC830A}" srcOrd="0" destOrd="0" parTransId="{255E55A3-887B-4C5E-B202-EEC6B0737422}" sibTransId="{3864953E-306F-488D-8706-FF6F9D2D91F6}"/>
    <dgm:cxn modelId="{5562DB94-E5B5-4825-AAD4-21C0951A3083}" srcId="{DA31B806-D261-41A3-AC89-CF5CF6B0010C}" destId="{DAA3AF80-F246-4E92-8176-5142A3E56CC1}" srcOrd="1" destOrd="0" parTransId="{7166E158-B476-4D49-BEBA-68A8AD16D2A6}" sibTransId="{FDBDE86F-7F95-4DB3-B77C-FF7A53956468}"/>
    <dgm:cxn modelId="{F7B096A2-58F4-4B13-BF93-FA2298C24367}" type="presOf" srcId="{1362CA4A-DBE0-4F43-A450-A5B04CE759D9}" destId="{57767AA4-3EEF-47FD-919D-846A1095750C}" srcOrd="0" destOrd="0" presId="urn:microsoft.com/office/officeart/2005/8/layout/StepDownProcess"/>
    <dgm:cxn modelId="{764774B4-4662-4D94-BBB1-1D25A7D784E8}" type="presOf" srcId="{C227D155-571D-4FE7-B1F4-832020DC830A}" destId="{419641F9-9F3D-4262-8E14-9544451767EE}" srcOrd="0" destOrd="0" presId="urn:microsoft.com/office/officeart/2005/8/layout/StepDownProcess"/>
    <dgm:cxn modelId="{E3F386D5-A691-4A71-BB7E-B95F322E13BD}" srcId="{DA31B806-D261-41A3-AC89-CF5CF6B0010C}" destId="{E5970A28-BC25-4548-BF5E-6D5FAF6E304D}" srcOrd="2" destOrd="0" parTransId="{2FE4857B-6032-4170-9345-B7A0D9E1707C}" sibTransId="{A04A4CF6-7F86-4A75-A968-E5BE1147AFB1}"/>
    <dgm:cxn modelId="{B56C24D7-5089-42B4-8347-F24B8F72EBFB}" type="presParOf" srcId="{0D63B1C3-CC39-4EB7-B34C-F089BD9B09D8}" destId="{564A225B-474E-4487-B804-8284931AA10E}" srcOrd="0" destOrd="0" presId="urn:microsoft.com/office/officeart/2005/8/layout/StepDownProcess"/>
    <dgm:cxn modelId="{6301C932-E4D1-4517-B639-7EBBF89340B6}" type="presParOf" srcId="{564A225B-474E-4487-B804-8284931AA10E}" destId="{F141F824-A396-446F-84C6-B54EEA5D46E1}" srcOrd="0" destOrd="0" presId="urn:microsoft.com/office/officeart/2005/8/layout/StepDownProcess"/>
    <dgm:cxn modelId="{BB017318-B62D-46B7-B9A0-69F2E91289BE}" type="presParOf" srcId="{564A225B-474E-4487-B804-8284931AA10E}" destId="{419641F9-9F3D-4262-8E14-9544451767EE}" srcOrd="1" destOrd="0" presId="urn:microsoft.com/office/officeart/2005/8/layout/StepDownProcess"/>
    <dgm:cxn modelId="{FE76E3A2-4807-45BB-B934-39439ED87419}" type="presParOf" srcId="{564A225B-474E-4487-B804-8284931AA10E}" destId="{57767AA4-3EEF-47FD-919D-846A1095750C}" srcOrd="2" destOrd="0" presId="urn:microsoft.com/office/officeart/2005/8/layout/StepDownProcess"/>
    <dgm:cxn modelId="{8596BB85-7564-4093-954C-E59AAF8E6CCB}" type="presParOf" srcId="{0D63B1C3-CC39-4EB7-B34C-F089BD9B09D8}" destId="{8C0AB38B-532A-45BE-8E00-C9C4CC035231}" srcOrd="1" destOrd="0" presId="urn:microsoft.com/office/officeart/2005/8/layout/StepDownProcess"/>
    <dgm:cxn modelId="{724461AF-2ECC-495B-A440-C0A5C5078B0B}" type="presParOf" srcId="{0D63B1C3-CC39-4EB7-B34C-F089BD9B09D8}" destId="{C5D80668-8633-4A72-8E49-CE22C904CCB9}" srcOrd="2" destOrd="0" presId="urn:microsoft.com/office/officeart/2005/8/layout/StepDownProcess"/>
    <dgm:cxn modelId="{38D97BBA-8918-4BBC-8E26-BDDDD2B1376F}" type="presParOf" srcId="{C5D80668-8633-4A72-8E49-CE22C904CCB9}" destId="{04D79AE2-92E9-4B27-AEBA-DA371BA205EE}" srcOrd="0" destOrd="0" presId="urn:microsoft.com/office/officeart/2005/8/layout/StepDownProcess"/>
    <dgm:cxn modelId="{C24123FE-D650-44B0-A2AF-C58ACBE44FBB}" type="presParOf" srcId="{C5D80668-8633-4A72-8E49-CE22C904CCB9}" destId="{9BABFE93-1DD8-41D0-BC9E-EEB35034A9A7}" srcOrd="1" destOrd="0" presId="urn:microsoft.com/office/officeart/2005/8/layout/StepDownProcess"/>
    <dgm:cxn modelId="{B8ACB8AA-A8BB-454B-AD0A-6B7362D20894}" type="presParOf" srcId="{C5D80668-8633-4A72-8E49-CE22C904CCB9}" destId="{02A99BEB-7A1E-4D50-BE45-9924C59B214D}" srcOrd="2" destOrd="0" presId="urn:microsoft.com/office/officeart/2005/8/layout/StepDownProcess"/>
    <dgm:cxn modelId="{5F1C94B3-5CEC-4AE8-B038-B0083596BB15}" type="presParOf" srcId="{0D63B1C3-CC39-4EB7-B34C-F089BD9B09D8}" destId="{2BE8269E-02C2-499E-84EF-B20CC75547E4}" srcOrd="3" destOrd="0" presId="urn:microsoft.com/office/officeart/2005/8/layout/StepDownProcess"/>
    <dgm:cxn modelId="{9B1003C4-63DA-46CF-A121-8E180FD8C53C}" type="presParOf" srcId="{0D63B1C3-CC39-4EB7-B34C-F089BD9B09D8}" destId="{FE15C069-A2A0-467F-9D00-BEA0A633D666}" srcOrd="4" destOrd="0" presId="urn:microsoft.com/office/officeart/2005/8/layout/StepDownProcess"/>
    <dgm:cxn modelId="{42F22F4B-2593-464B-9333-F9F9FAEECFF0}" type="presParOf" srcId="{FE15C069-A2A0-467F-9D00-BEA0A633D666}" destId="{9A003A1E-B2F1-469B-83FF-F36F0F1E7711}" srcOrd="0" destOrd="0" presId="urn:microsoft.com/office/officeart/2005/8/layout/StepDownProcess"/>
    <dgm:cxn modelId="{72F042B7-56D8-4BBC-A7E3-E95E35211978}" type="presParOf" srcId="{FE15C069-A2A0-467F-9D00-BEA0A633D666}" destId="{669AB9D7-4B88-44C3-A11F-ED13011A125A}" srcOrd="1"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31B806-D261-41A3-AC89-CF5CF6B0010C}"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C227D155-571D-4FE7-B1F4-832020DC830A}">
      <dgm:prSet phldrT="[Text]"/>
      <dgm:spPr/>
      <dgm:t>
        <a:bodyPr/>
        <a:lstStyle/>
        <a:p>
          <a:r>
            <a:rPr lang="en-US" dirty="0"/>
            <a:t>EQIP Enrollment Opens</a:t>
          </a:r>
        </a:p>
      </dgm:t>
    </dgm:pt>
    <dgm:pt modelId="{255E55A3-887B-4C5E-B202-EEC6B0737422}" type="parTrans" cxnId="{8F97E190-FC7D-4657-8116-DE9544383AA0}">
      <dgm:prSet/>
      <dgm:spPr/>
      <dgm:t>
        <a:bodyPr/>
        <a:lstStyle/>
        <a:p>
          <a:endParaRPr lang="en-US"/>
        </a:p>
      </dgm:t>
    </dgm:pt>
    <dgm:pt modelId="{3864953E-306F-488D-8706-FF6F9D2D91F6}" type="sibTrans" cxnId="{8F97E190-FC7D-4657-8116-DE9544383AA0}">
      <dgm:prSet/>
      <dgm:spPr/>
      <dgm:t>
        <a:bodyPr/>
        <a:lstStyle/>
        <a:p>
          <a:endParaRPr lang="en-US"/>
        </a:p>
      </dgm:t>
    </dgm:pt>
    <dgm:pt modelId="{AE3507E1-4D10-4ECD-A3E6-9CDA42F92BFB}">
      <dgm:prSet phldrT="[Text]" custT="1"/>
      <dgm:spPr/>
      <dgm:t>
        <a:bodyPr/>
        <a:lstStyle/>
        <a:p>
          <a:r>
            <a:rPr lang="en-US" sz="1600" dirty="0">
              <a:solidFill>
                <a:schemeClr val="accent3"/>
              </a:solidFill>
              <a:latin typeface="+mj-lt"/>
            </a:rPr>
            <a:t>Access the EQIP Entity Portal and review your current entity</a:t>
          </a:r>
        </a:p>
      </dgm:t>
    </dgm:pt>
    <dgm:pt modelId="{E9203D5A-C10A-4E4B-B1F2-8565E2F96135}" type="parTrans" cxnId="{1F5BA6F0-B8A0-4CB0-910C-D171C09D71E2}">
      <dgm:prSet/>
      <dgm:spPr/>
      <dgm:t>
        <a:bodyPr/>
        <a:lstStyle/>
        <a:p>
          <a:endParaRPr lang="en-US"/>
        </a:p>
      </dgm:t>
    </dgm:pt>
    <dgm:pt modelId="{DC349827-030C-42CC-9F93-14A0E2B0A215}" type="sibTrans" cxnId="{1F5BA6F0-B8A0-4CB0-910C-D171C09D71E2}">
      <dgm:prSet/>
      <dgm:spPr/>
      <dgm:t>
        <a:bodyPr/>
        <a:lstStyle/>
        <a:p>
          <a:endParaRPr lang="en-US"/>
        </a:p>
      </dgm:t>
    </dgm:pt>
    <dgm:pt modelId="{DAA3AF80-F246-4E92-8176-5142A3E56CC1}">
      <dgm:prSet phldrT="[Text]"/>
      <dgm:spPr/>
      <dgm:t>
        <a:bodyPr/>
        <a:lstStyle/>
        <a:p>
          <a:r>
            <a:rPr lang="en-US" dirty="0"/>
            <a:t>Make changes and select episodes</a:t>
          </a:r>
        </a:p>
      </dgm:t>
    </dgm:pt>
    <dgm:pt modelId="{7166E158-B476-4D49-BEBA-68A8AD16D2A6}" type="parTrans" cxnId="{5562DB94-E5B5-4825-AAD4-21C0951A3083}">
      <dgm:prSet/>
      <dgm:spPr/>
      <dgm:t>
        <a:bodyPr/>
        <a:lstStyle/>
        <a:p>
          <a:endParaRPr lang="en-US"/>
        </a:p>
      </dgm:t>
    </dgm:pt>
    <dgm:pt modelId="{FDBDE86F-7F95-4DB3-B77C-FF7A53956468}" type="sibTrans" cxnId="{5562DB94-E5B5-4825-AAD4-21C0951A3083}">
      <dgm:prSet/>
      <dgm:spPr/>
      <dgm:t>
        <a:bodyPr/>
        <a:lstStyle/>
        <a:p>
          <a:endParaRPr lang="en-US"/>
        </a:p>
      </dgm:t>
    </dgm:pt>
    <dgm:pt modelId="{796899EC-2C24-4BA3-849E-C4AB13961D30}">
      <dgm:prSet phldrT="[Text]" custT="1"/>
      <dgm:spPr/>
      <dgm:t>
        <a:bodyPr/>
        <a:lstStyle/>
        <a:p>
          <a:r>
            <a:rPr lang="en-US" sz="1600" dirty="0">
              <a:solidFill>
                <a:schemeClr val="accent3"/>
              </a:solidFill>
              <a:latin typeface="+mj-lt"/>
            </a:rPr>
            <a:t>The lead care partner or administrative proxy can add or remove care partners. As well as select episodes for the entity will participate in for the upcoming performance year</a:t>
          </a:r>
        </a:p>
      </dgm:t>
    </dgm:pt>
    <dgm:pt modelId="{67E64784-4DA0-45ED-B10A-2350DBAF9323}" type="parTrans" cxnId="{996CF0D4-16CD-47D5-85E6-1120A4F4DE0E}">
      <dgm:prSet/>
      <dgm:spPr/>
      <dgm:t>
        <a:bodyPr/>
        <a:lstStyle/>
        <a:p>
          <a:endParaRPr lang="en-US"/>
        </a:p>
      </dgm:t>
    </dgm:pt>
    <dgm:pt modelId="{46C7393B-7E1B-4A0B-9638-3F96C45E6905}" type="sibTrans" cxnId="{996CF0D4-16CD-47D5-85E6-1120A4F4DE0E}">
      <dgm:prSet/>
      <dgm:spPr/>
      <dgm:t>
        <a:bodyPr/>
        <a:lstStyle/>
        <a:p>
          <a:endParaRPr lang="en-US"/>
        </a:p>
      </dgm:t>
    </dgm:pt>
    <dgm:pt modelId="{E5970A28-BC25-4548-BF5E-6D5FAF6E304D}">
      <dgm:prSet phldrT="[Text]"/>
      <dgm:spPr/>
      <dgm:t>
        <a:bodyPr/>
        <a:lstStyle/>
        <a:p>
          <a:r>
            <a:rPr lang="en-US" dirty="0"/>
            <a:t>Review enrollment application and submit</a:t>
          </a:r>
        </a:p>
      </dgm:t>
    </dgm:pt>
    <dgm:pt modelId="{2FE4857B-6032-4170-9345-B7A0D9E1707C}" type="parTrans" cxnId="{E3F386D5-A691-4A71-BB7E-B95F322E13BD}">
      <dgm:prSet/>
      <dgm:spPr/>
      <dgm:t>
        <a:bodyPr/>
        <a:lstStyle/>
        <a:p>
          <a:endParaRPr lang="en-US"/>
        </a:p>
      </dgm:t>
    </dgm:pt>
    <dgm:pt modelId="{A04A4CF6-7F86-4A75-A968-E5BE1147AFB1}" type="sibTrans" cxnId="{E3F386D5-A691-4A71-BB7E-B95F322E13BD}">
      <dgm:prSet/>
      <dgm:spPr/>
      <dgm:t>
        <a:bodyPr/>
        <a:lstStyle/>
        <a:p>
          <a:endParaRPr lang="en-US"/>
        </a:p>
      </dgm:t>
    </dgm:pt>
    <dgm:pt modelId="{9735A239-4290-4B2A-B347-D67B1AF9CC55}">
      <dgm:prSet phldrT="[Text]" custT="1"/>
      <dgm:spPr/>
      <dgm:t>
        <a:bodyPr/>
        <a:lstStyle/>
        <a:p>
          <a:endParaRPr lang="en-US" sz="1800" dirty="0">
            <a:solidFill>
              <a:schemeClr val="accent3"/>
            </a:solidFill>
          </a:endParaRPr>
        </a:p>
      </dgm:t>
    </dgm:pt>
    <dgm:pt modelId="{D753F3DA-32D6-4DB4-A584-5196C4B43F5E}" type="parTrans" cxnId="{13E67957-A332-4AF3-9FF5-A315DF5339B5}">
      <dgm:prSet/>
      <dgm:spPr/>
      <dgm:t>
        <a:bodyPr/>
        <a:lstStyle/>
        <a:p>
          <a:endParaRPr lang="en-US"/>
        </a:p>
      </dgm:t>
    </dgm:pt>
    <dgm:pt modelId="{0A0A246B-3ACF-43BB-AEB3-6382C235F4DC}" type="sibTrans" cxnId="{13E67957-A332-4AF3-9FF5-A315DF5339B5}">
      <dgm:prSet/>
      <dgm:spPr/>
      <dgm:t>
        <a:bodyPr/>
        <a:lstStyle/>
        <a:p>
          <a:endParaRPr lang="en-US"/>
        </a:p>
      </dgm:t>
    </dgm:pt>
    <dgm:pt modelId="{0F9DCF61-0E71-4BF6-8DC4-2C2CE291EDFE}">
      <dgm:prSet phldrT="[Text]" custT="1"/>
      <dgm:spPr/>
      <dgm:t>
        <a:bodyPr/>
        <a:lstStyle/>
        <a:p>
          <a:r>
            <a:rPr lang="en-US" sz="1600" dirty="0">
              <a:solidFill>
                <a:schemeClr val="accent3"/>
              </a:solidFill>
              <a:latin typeface="+mj-lt"/>
            </a:rPr>
            <a:t>Once enrollment is completed, no changes can be made by the entity, so ensure all information is correct </a:t>
          </a:r>
        </a:p>
      </dgm:t>
    </dgm:pt>
    <dgm:pt modelId="{A937EE04-10BE-4203-A208-D92F93E2B49A}" type="parTrans" cxnId="{0FC4849A-96ED-480C-A69F-89AEF8F0CCE6}">
      <dgm:prSet/>
      <dgm:spPr/>
      <dgm:t>
        <a:bodyPr/>
        <a:lstStyle/>
        <a:p>
          <a:endParaRPr lang="en-US"/>
        </a:p>
      </dgm:t>
    </dgm:pt>
    <dgm:pt modelId="{C68603B0-372A-4719-A9A8-7E60BFF335B9}" type="sibTrans" cxnId="{0FC4849A-96ED-480C-A69F-89AEF8F0CCE6}">
      <dgm:prSet/>
      <dgm:spPr/>
      <dgm:t>
        <a:bodyPr/>
        <a:lstStyle/>
        <a:p>
          <a:endParaRPr lang="en-US"/>
        </a:p>
      </dgm:t>
    </dgm:pt>
    <dgm:pt modelId="{AE622391-8AA3-4272-82E4-86CD1923FCA1}">
      <dgm:prSet phldrT="[Text]"/>
      <dgm:spPr/>
      <dgm:t>
        <a:bodyPr/>
        <a:lstStyle/>
        <a:p>
          <a:r>
            <a:rPr lang="en-US" dirty="0"/>
            <a:t>Request volume breakdown</a:t>
          </a:r>
        </a:p>
      </dgm:t>
    </dgm:pt>
    <dgm:pt modelId="{D2DF9D25-AF8A-4583-A266-EE9F1A14868B}" type="parTrans" cxnId="{4D561AD5-CFD3-49BC-993C-EB26DCD43F40}">
      <dgm:prSet/>
      <dgm:spPr/>
      <dgm:t>
        <a:bodyPr/>
        <a:lstStyle/>
        <a:p>
          <a:endParaRPr lang="en-US"/>
        </a:p>
      </dgm:t>
    </dgm:pt>
    <dgm:pt modelId="{8D3C66D4-8AD6-4AC9-B27D-4A0B0F38F5EE}" type="sibTrans" cxnId="{4D561AD5-CFD3-49BC-993C-EB26DCD43F40}">
      <dgm:prSet/>
      <dgm:spPr/>
      <dgm:t>
        <a:bodyPr/>
        <a:lstStyle/>
        <a:p>
          <a:endParaRPr lang="en-US"/>
        </a:p>
      </dgm:t>
    </dgm:pt>
    <dgm:pt modelId="{79B85FAD-0DBF-4A82-8012-3AEA8B670E33}">
      <dgm:prSet phldrT="[Text]" custT="1"/>
      <dgm:spPr/>
      <dgm:t>
        <a:bodyPr/>
        <a:lstStyle/>
        <a:p>
          <a:r>
            <a:rPr lang="en-US" sz="1600" dirty="0">
              <a:solidFill>
                <a:schemeClr val="accent3"/>
              </a:solidFill>
              <a:latin typeface="+mj-lt"/>
            </a:rPr>
            <a:t>Prior to or during enrollment, returning participants can request a volume breakdown from the EQIP team</a:t>
          </a:r>
        </a:p>
      </dgm:t>
    </dgm:pt>
    <dgm:pt modelId="{394AD2BF-60BD-4187-893E-3B0310F1455E}" type="parTrans" cxnId="{754465C4-D8C4-4097-9625-9CA8B8A616C1}">
      <dgm:prSet/>
      <dgm:spPr/>
      <dgm:t>
        <a:bodyPr/>
        <a:lstStyle/>
        <a:p>
          <a:endParaRPr lang="en-US"/>
        </a:p>
      </dgm:t>
    </dgm:pt>
    <dgm:pt modelId="{CCFC5C18-33E0-48C0-8EC6-561ACA34C31E}" type="sibTrans" cxnId="{754465C4-D8C4-4097-9625-9CA8B8A616C1}">
      <dgm:prSet/>
      <dgm:spPr/>
      <dgm:t>
        <a:bodyPr/>
        <a:lstStyle/>
        <a:p>
          <a:endParaRPr lang="en-US"/>
        </a:p>
      </dgm:t>
    </dgm:pt>
    <dgm:pt modelId="{0D63B1C3-CC39-4EB7-B34C-F089BD9B09D8}" type="pres">
      <dgm:prSet presAssocID="{DA31B806-D261-41A3-AC89-CF5CF6B0010C}" presName="rootnode" presStyleCnt="0">
        <dgm:presLayoutVars>
          <dgm:chMax/>
          <dgm:chPref/>
          <dgm:dir/>
          <dgm:animLvl val="lvl"/>
        </dgm:presLayoutVars>
      </dgm:prSet>
      <dgm:spPr/>
    </dgm:pt>
    <dgm:pt modelId="{566F012C-4CCD-46CA-81FA-EE67BDF45880}" type="pres">
      <dgm:prSet presAssocID="{AE622391-8AA3-4272-82E4-86CD1923FCA1}" presName="composite" presStyleCnt="0"/>
      <dgm:spPr/>
    </dgm:pt>
    <dgm:pt modelId="{1622CEA3-4360-4B62-9209-F5F4CFD746A5}" type="pres">
      <dgm:prSet presAssocID="{AE622391-8AA3-4272-82E4-86CD1923FCA1}" presName="bentUpArrow1" presStyleLbl="alignImgPlace1" presStyleIdx="0" presStyleCnt="3" custLinFactNeighborX="48836" custLinFactNeighborY="10008"/>
      <dgm:spPr/>
    </dgm:pt>
    <dgm:pt modelId="{3BB66817-59D5-49F6-BB5D-22A745330A1C}" type="pres">
      <dgm:prSet presAssocID="{AE622391-8AA3-4272-82E4-86CD1923FCA1}" presName="ParentText" presStyleLbl="node1" presStyleIdx="0" presStyleCnt="4">
        <dgm:presLayoutVars>
          <dgm:chMax val="1"/>
          <dgm:chPref val="1"/>
          <dgm:bulletEnabled val="1"/>
        </dgm:presLayoutVars>
      </dgm:prSet>
      <dgm:spPr/>
    </dgm:pt>
    <dgm:pt modelId="{0D055D29-05FB-4DD9-B9D4-047643B59CF9}" type="pres">
      <dgm:prSet presAssocID="{AE622391-8AA3-4272-82E4-86CD1923FCA1}" presName="ChildText" presStyleLbl="revTx" presStyleIdx="0" presStyleCnt="4" custScaleX="372553" custLinFactX="50761" custLinFactNeighborX="100000" custLinFactNeighborY="7005">
        <dgm:presLayoutVars>
          <dgm:chMax val="0"/>
          <dgm:chPref val="0"/>
          <dgm:bulletEnabled val="1"/>
        </dgm:presLayoutVars>
      </dgm:prSet>
      <dgm:spPr/>
    </dgm:pt>
    <dgm:pt modelId="{B78D4F2F-41B9-430E-B569-9B2606617151}" type="pres">
      <dgm:prSet presAssocID="{8D3C66D4-8AD6-4AC9-B27D-4A0B0F38F5EE}" presName="sibTrans" presStyleCnt="0"/>
      <dgm:spPr/>
    </dgm:pt>
    <dgm:pt modelId="{564A225B-474E-4487-B804-8284931AA10E}" type="pres">
      <dgm:prSet presAssocID="{C227D155-571D-4FE7-B1F4-832020DC830A}" presName="composite" presStyleCnt="0"/>
      <dgm:spPr/>
    </dgm:pt>
    <dgm:pt modelId="{F141F824-A396-446F-84C6-B54EEA5D46E1}" type="pres">
      <dgm:prSet presAssocID="{C227D155-571D-4FE7-B1F4-832020DC830A}" presName="bentUpArrow1" presStyleLbl="alignImgPlace1" presStyleIdx="1" presStyleCnt="3" custLinFactNeighborX="14760" custLinFactNeighborY="6722"/>
      <dgm:spPr/>
    </dgm:pt>
    <dgm:pt modelId="{419641F9-9F3D-4262-8E14-9544451767EE}" type="pres">
      <dgm:prSet presAssocID="{C227D155-571D-4FE7-B1F4-832020DC830A}" presName="ParentText" presStyleLbl="node1" presStyleIdx="1" presStyleCnt="4">
        <dgm:presLayoutVars>
          <dgm:chMax val="1"/>
          <dgm:chPref val="1"/>
          <dgm:bulletEnabled val="1"/>
        </dgm:presLayoutVars>
      </dgm:prSet>
      <dgm:spPr/>
    </dgm:pt>
    <dgm:pt modelId="{57767AA4-3EEF-47FD-919D-846A1095750C}" type="pres">
      <dgm:prSet presAssocID="{C227D155-571D-4FE7-B1F4-832020DC830A}" presName="ChildText" presStyleLbl="revTx" presStyleIdx="1" presStyleCnt="4" custScaleX="278179" custScaleY="134202" custLinFactX="18065" custLinFactNeighborX="100000" custLinFactNeighborY="-5774">
        <dgm:presLayoutVars>
          <dgm:chMax val="0"/>
          <dgm:chPref val="0"/>
          <dgm:bulletEnabled val="1"/>
        </dgm:presLayoutVars>
      </dgm:prSet>
      <dgm:spPr/>
    </dgm:pt>
    <dgm:pt modelId="{8C0AB38B-532A-45BE-8E00-C9C4CC035231}" type="pres">
      <dgm:prSet presAssocID="{3864953E-306F-488D-8706-FF6F9D2D91F6}" presName="sibTrans" presStyleCnt="0"/>
      <dgm:spPr/>
    </dgm:pt>
    <dgm:pt modelId="{C5D80668-8633-4A72-8E49-CE22C904CCB9}" type="pres">
      <dgm:prSet presAssocID="{DAA3AF80-F246-4E92-8176-5142A3E56CC1}" presName="composite" presStyleCnt="0"/>
      <dgm:spPr/>
    </dgm:pt>
    <dgm:pt modelId="{04D79AE2-92E9-4B27-AEBA-DA371BA205EE}" type="pres">
      <dgm:prSet presAssocID="{DAA3AF80-F246-4E92-8176-5142A3E56CC1}" presName="bentUpArrow1" presStyleLbl="alignImgPlace1" presStyleIdx="2" presStyleCnt="3" custLinFactNeighborX="7380" custLinFactNeighborY="12603"/>
      <dgm:spPr/>
    </dgm:pt>
    <dgm:pt modelId="{9BABFE93-1DD8-41D0-BC9E-EEB35034A9A7}" type="pres">
      <dgm:prSet presAssocID="{DAA3AF80-F246-4E92-8176-5142A3E56CC1}" presName="ParentText" presStyleLbl="node1" presStyleIdx="2" presStyleCnt="4" custLinFactNeighborX="-51522" custLinFactNeighborY="-4647">
        <dgm:presLayoutVars>
          <dgm:chMax val="1"/>
          <dgm:chPref val="1"/>
          <dgm:bulletEnabled val="1"/>
        </dgm:presLayoutVars>
      </dgm:prSet>
      <dgm:spPr/>
    </dgm:pt>
    <dgm:pt modelId="{02A99BEB-7A1E-4D50-BE45-9924C59B214D}" type="pres">
      <dgm:prSet presAssocID="{DAA3AF80-F246-4E92-8176-5142A3E56CC1}" presName="ChildText" presStyleLbl="revTx" presStyleIdx="2" presStyleCnt="4" custScaleX="447700" custScaleY="146845" custLinFactX="16534" custLinFactNeighborX="100000" custLinFactNeighborY="-17247">
        <dgm:presLayoutVars>
          <dgm:chMax val="0"/>
          <dgm:chPref val="0"/>
          <dgm:bulletEnabled val="1"/>
        </dgm:presLayoutVars>
      </dgm:prSet>
      <dgm:spPr/>
    </dgm:pt>
    <dgm:pt modelId="{2BE8269E-02C2-499E-84EF-B20CC75547E4}" type="pres">
      <dgm:prSet presAssocID="{FDBDE86F-7F95-4DB3-B77C-FF7A53956468}" presName="sibTrans" presStyleCnt="0"/>
      <dgm:spPr/>
    </dgm:pt>
    <dgm:pt modelId="{FE15C069-A2A0-467F-9D00-BEA0A633D666}" type="pres">
      <dgm:prSet presAssocID="{E5970A28-BC25-4548-BF5E-6D5FAF6E304D}" presName="composite" presStyleCnt="0"/>
      <dgm:spPr/>
    </dgm:pt>
    <dgm:pt modelId="{9A003A1E-B2F1-469B-83FF-F36F0F1E7711}" type="pres">
      <dgm:prSet presAssocID="{E5970A28-BC25-4548-BF5E-6D5FAF6E304D}" presName="ParentText" presStyleLbl="node1" presStyleIdx="3" presStyleCnt="4">
        <dgm:presLayoutVars>
          <dgm:chMax val="1"/>
          <dgm:chPref val="1"/>
          <dgm:bulletEnabled val="1"/>
        </dgm:presLayoutVars>
      </dgm:prSet>
      <dgm:spPr/>
    </dgm:pt>
    <dgm:pt modelId="{86779A32-163B-4FFF-8777-7BEAD5F9BBED}" type="pres">
      <dgm:prSet presAssocID="{E5970A28-BC25-4548-BF5E-6D5FAF6E304D}" presName="FinalChildText" presStyleLbl="revTx" presStyleIdx="3" presStyleCnt="4" custScaleX="288651" custLinFactX="11208" custLinFactNeighborX="100000" custLinFactNeighborY="14444">
        <dgm:presLayoutVars>
          <dgm:chMax val="0"/>
          <dgm:chPref val="0"/>
          <dgm:bulletEnabled val="1"/>
        </dgm:presLayoutVars>
      </dgm:prSet>
      <dgm:spPr/>
    </dgm:pt>
  </dgm:ptLst>
  <dgm:cxnLst>
    <dgm:cxn modelId="{842DA509-B144-4F37-94F3-B2D7885A7CA9}" type="presOf" srcId="{DAA3AF80-F246-4E92-8176-5142A3E56CC1}" destId="{9BABFE93-1DD8-41D0-BC9E-EEB35034A9A7}" srcOrd="0" destOrd="0" presId="urn:microsoft.com/office/officeart/2005/8/layout/StepDownProcess"/>
    <dgm:cxn modelId="{553EAB37-7552-40BA-BE3B-6FC7CAC98E81}" type="presOf" srcId="{DA31B806-D261-41A3-AC89-CF5CF6B0010C}" destId="{0D63B1C3-CC39-4EB7-B34C-F089BD9B09D8}" srcOrd="0" destOrd="0" presId="urn:microsoft.com/office/officeart/2005/8/layout/StepDownProcess"/>
    <dgm:cxn modelId="{1F29DF40-32A6-4574-8B3A-31DEC0117CB9}" type="presOf" srcId="{AE3507E1-4D10-4ECD-A3E6-9CDA42F92BFB}" destId="{57767AA4-3EEF-47FD-919D-846A1095750C}" srcOrd="0" destOrd="0" presId="urn:microsoft.com/office/officeart/2005/8/layout/StepDownProcess"/>
    <dgm:cxn modelId="{91C6364D-B2E3-44DD-B76D-75CDF5E9D3AD}" type="presOf" srcId="{E5970A28-BC25-4548-BF5E-6D5FAF6E304D}" destId="{9A003A1E-B2F1-469B-83FF-F36F0F1E7711}" srcOrd="0" destOrd="0" presId="urn:microsoft.com/office/officeart/2005/8/layout/StepDownProcess"/>
    <dgm:cxn modelId="{13E67957-A332-4AF3-9FF5-A315DF5339B5}" srcId="{E5970A28-BC25-4548-BF5E-6D5FAF6E304D}" destId="{9735A239-4290-4B2A-B347-D67B1AF9CC55}" srcOrd="1" destOrd="0" parTransId="{D753F3DA-32D6-4DB4-A584-5196C4B43F5E}" sibTransId="{0A0A246B-3ACF-43BB-AEB3-6382C235F4DC}"/>
    <dgm:cxn modelId="{8F97E190-FC7D-4657-8116-DE9544383AA0}" srcId="{DA31B806-D261-41A3-AC89-CF5CF6B0010C}" destId="{C227D155-571D-4FE7-B1F4-832020DC830A}" srcOrd="1" destOrd="0" parTransId="{255E55A3-887B-4C5E-B202-EEC6B0737422}" sibTransId="{3864953E-306F-488D-8706-FF6F9D2D91F6}"/>
    <dgm:cxn modelId="{FAC78C92-E438-4114-B198-31FC978396ED}" type="presOf" srcId="{796899EC-2C24-4BA3-849E-C4AB13961D30}" destId="{02A99BEB-7A1E-4D50-BE45-9924C59B214D}" srcOrd="0" destOrd="0" presId="urn:microsoft.com/office/officeart/2005/8/layout/StepDownProcess"/>
    <dgm:cxn modelId="{5562DB94-E5B5-4825-AAD4-21C0951A3083}" srcId="{DA31B806-D261-41A3-AC89-CF5CF6B0010C}" destId="{DAA3AF80-F246-4E92-8176-5142A3E56CC1}" srcOrd="2" destOrd="0" parTransId="{7166E158-B476-4D49-BEBA-68A8AD16D2A6}" sibTransId="{FDBDE86F-7F95-4DB3-B77C-FF7A53956468}"/>
    <dgm:cxn modelId="{0FC4849A-96ED-480C-A69F-89AEF8F0CCE6}" srcId="{E5970A28-BC25-4548-BF5E-6D5FAF6E304D}" destId="{0F9DCF61-0E71-4BF6-8DC4-2C2CE291EDFE}" srcOrd="0" destOrd="0" parTransId="{A937EE04-10BE-4203-A208-D92F93E2B49A}" sibTransId="{C68603B0-372A-4719-A9A8-7E60BFF335B9}"/>
    <dgm:cxn modelId="{764774B4-4662-4D94-BBB1-1D25A7D784E8}" type="presOf" srcId="{C227D155-571D-4FE7-B1F4-832020DC830A}" destId="{419641F9-9F3D-4262-8E14-9544451767EE}" srcOrd="0" destOrd="0" presId="urn:microsoft.com/office/officeart/2005/8/layout/StepDownProcess"/>
    <dgm:cxn modelId="{F35363B8-04FE-4EDA-A176-03F9DA54FCED}" type="presOf" srcId="{0F9DCF61-0E71-4BF6-8DC4-2C2CE291EDFE}" destId="{86779A32-163B-4FFF-8777-7BEAD5F9BBED}" srcOrd="0" destOrd="0" presId="urn:microsoft.com/office/officeart/2005/8/layout/StepDownProcess"/>
    <dgm:cxn modelId="{E4766FBC-16D7-4023-AF45-56A07CC48F14}" type="presOf" srcId="{79B85FAD-0DBF-4A82-8012-3AEA8B670E33}" destId="{0D055D29-05FB-4DD9-B9D4-047643B59CF9}" srcOrd="0" destOrd="0" presId="urn:microsoft.com/office/officeart/2005/8/layout/StepDownProcess"/>
    <dgm:cxn modelId="{754465C4-D8C4-4097-9625-9CA8B8A616C1}" srcId="{AE622391-8AA3-4272-82E4-86CD1923FCA1}" destId="{79B85FAD-0DBF-4A82-8012-3AEA8B670E33}" srcOrd="0" destOrd="0" parTransId="{394AD2BF-60BD-4187-893E-3B0310F1455E}" sibTransId="{CCFC5C18-33E0-48C0-8EC6-561ACA34C31E}"/>
    <dgm:cxn modelId="{996CF0D4-16CD-47D5-85E6-1120A4F4DE0E}" srcId="{DAA3AF80-F246-4E92-8176-5142A3E56CC1}" destId="{796899EC-2C24-4BA3-849E-C4AB13961D30}" srcOrd="0" destOrd="0" parTransId="{67E64784-4DA0-45ED-B10A-2350DBAF9323}" sibTransId="{46C7393B-7E1B-4A0B-9638-3F96C45E6905}"/>
    <dgm:cxn modelId="{4D561AD5-CFD3-49BC-993C-EB26DCD43F40}" srcId="{DA31B806-D261-41A3-AC89-CF5CF6B0010C}" destId="{AE622391-8AA3-4272-82E4-86CD1923FCA1}" srcOrd="0" destOrd="0" parTransId="{D2DF9D25-AF8A-4583-A266-EE9F1A14868B}" sibTransId="{8D3C66D4-8AD6-4AC9-B27D-4A0B0F38F5EE}"/>
    <dgm:cxn modelId="{E3F386D5-A691-4A71-BB7E-B95F322E13BD}" srcId="{DA31B806-D261-41A3-AC89-CF5CF6B0010C}" destId="{E5970A28-BC25-4548-BF5E-6D5FAF6E304D}" srcOrd="3" destOrd="0" parTransId="{2FE4857B-6032-4170-9345-B7A0D9E1707C}" sibTransId="{A04A4CF6-7F86-4A75-A968-E5BE1147AFB1}"/>
    <dgm:cxn modelId="{602DA1EB-CBFA-4F98-9C8C-BB98BB161B7D}" type="presOf" srcId="{AE622391-8AA3-4272-82E4-86CD1923FCA1}" destId="{3BB66817-59D5-49F6-BB5D-22A745330A1C}" srcOrd="0" destOrd="0" presId="urn:microsoft.com/office/officeart/2005/8/layout/StepDownProcess"/>
    <dgm:cxn modelId="{1F5BA6F0-B8A0-4CB0-910C-D171C09D71E2}" srcId="{C227D155-571D-4FE7-B1F4-832020DC830A}" destId="{AE3507E1-4D10-4ECD-A3E6-9CDA42F92BFB}" srcOrd="0" destOrd="0" parTransId="{E9203D5A-C10A-4E4B-B1F2-8565E2F96135}" sibTransId="{DC349827-030C-42CC-9F93-14A0E2B0A215}"/>
    <dgm:cxn modelId="{A19100FC-E2BB-4F7B-9FFE-2455001C1B37}" type="presOf" srcId="{9735A239-4290-4B2A-B347-D67B1AF9CC55}" destId="{86779A32-163B-4FFF-8777-7BEAD5F9BBED}" srcOrd="0" destOrd="1" presId="urn:microsoft.com/office/officeart/2005/8/layout/StepDownProcess"/>
    <dgm:cxn modelId="{C965957B-93D2-4766-80B6-8F686E0FC271}" type="presParOf" srcId="{0D63B1C3-CC39-4EB7-B34C-F089BD9B09D8}" destId="{566F012C-4CCD-46CA-81FA-EE67BDF45880}" srcOrd="0" destOrd="0" presId="urn:microsoft.com/office/officeart/2005/8/layout/StepDownProcess"/>
    <dgm:cxn modelId="{B2122FC3-8ED3-4303-9211-531870FB123F}" type="presParOf" srcId="{566F012C-4CCD-46CA-81FA-EE67BDF45880}" destId="{1622CEA3-4360-4B62-9209-F5F4CFD746A5}" srcOrd="0" destOrd="0" presId="urn:microsoft.com/office/officeart/2005/8/layout/StepDownProcess"/>
    <dgm:cxn modelId="{7042924E-B882-48F0-B7E6-DFDA6079435D}" type="presParOf" srcId="{566F012C-4CCD-46CA-81FA-EE67BDF45880}" destId="{3BB66817-59D5-49F6-BB5D-22A745330A1C}" srcOrd="1" destOrd="0" presId="urn:microsoft.com/office/officeart/2005/8/layout/StepDownProcess"/>
    <dgm:cxn modelId="{0CA82A06-44E1-40FD-8BBD-C0492192CEAD}" type="presParOf" srcId="{566F012C-4CCD-46CA-81FA-EE67BDF45880}" destId="{0D055D29-05FB-4DD9-B9D4-047643B59CF9}" srcOrd="2" destOrd="0" presId="urn:microsoft.com/office/officeart/2005/8/layout/StepDownProcess"/>
    <dgm:cxn modelId="{66B27537-D149-4D82-A72A-C96BD3D5CA70}" type="presParOf" srcId="{0D63B1C3-CC39-4EB7-B34C-F089BD9B09D8}" destId="{B78D4F2F-41B9-430E-B569-9B2606617151}" srcOrd="1" destOrd="0" presId="urn:microsoft.com/office/officeart/2005/8/layout/StepDownProcess"/>
    <dgm:cxn modelId="{B56C24D7-5089-42B4-8347-F24B8F72EBFB}" type="presParOf" srcId="{0D63B1C3-CC39-4EB7-B34C-F089BD9B09D8}" destId="{564A225B-474E-4487-B804-8284931AA10E}" srcOrd="2" destOrd="0" presId="urn:microsoft.com/office/officeart/2005/8/layout/StepDownProcess"/>
    <dgm:cxn modelId="{6301C932-E4D1-4517-B639-7EBBF89340B6}" type="presParOf" srcId="{564A225B-474E-4487-B804-8284931AA10E}" destId="{F141F824-A396-446F-84C6-B54EEA5D46E1}" srcOrd="0" destOrd="0" presId="urn:microsoft.com/office/officeart/2005/8/layout/StepDownProcess"/>
    <dgm:cxn modelId="{BB017318-B62D-46B7-B9A0-69F2E91289BE}" type="presParOf" srcId="{564A225B-474E-4487-B804-8284931AA10E}" destId="{419641F9-9F3D-4262-8E14-9544451767EE}" srcOrd="1" destOrd="0" presId="urn:microsoft.com/office/officeart/2005/8/layout/StepDownProcess"/>
    <dgm:cxn modelId="{FE76E3A2-4807-45BB-B934-39439ED87419}" type="presParOf" srcId="{564A225B-474E-4487-B804-8284931AA10E}" destId="{57767AA4-3EEF-47FD-919D-846A1095750C}" srcOrd="2" destOrd="0" presId="urn:microsoft.com/office/officeart/2005/8/layout/StepDownProcess"/>
    <dgm:cxn modelId="{8596BB85-7564-4093-954C-E59AAF8E6CCB}" type="presParOf" srcId="{0D63B1C3-CC39-4EB7-B34C-F089BD9B09D8}" destId="{8C0AB38B-532A-45BE-8E00-C9C4CC035231}" srcOrd="3" destOrd="0" presId="urn:microsoft.com/office/officeart/2005/8/layout/StepDownProcess"/>
    <dgm:cxn modelId="{724461AF-2ECC-495B-A440-C0A5C5078B0B}" type="presParOf" srcId="{0D63B1C3-CC39-4EB7-B34C-F089BD9B09D8}" destId="{C5D80668-8633-4A72-8E49-CE22C904CCB9}" srcOrd="4" destOrd="0" presId="urn:microsoft.com/office/officeart/2005/8/layout/StepDownProcess"/>
    <dgm:cxn modelId="{38D97BBA-8918-4BBC-8E26-BDDDD2B1376F}" type="presParOf" srcId="{C5D80668-8633-4A72-8E49-CE22C904CCB9}" destId="{04D79AE2-92E9-4B27-AEBA-DA371BA205EE}" srcOrd="0" destOrd="0" presId="urn:microsoft.com/office/officeart/2005/8/layout/StepDownProcess"/>
    <dgm:cxn modelId="{C24123FE-D650-44B0-A2AF-C58ACBE44FBB}" type="presParOf" srcId="{C5D80668-8633-4A72-8E49-CE22C904CCB9}" destId="{9BABFE93-1DD8-41D0-BC9E-EEB35034A9A7}" srcOrd="1" destOrd="0" presId="urn:microsoft.com/office/officeart/2005/8/layout/StepDownProcess"/>
    <dgm:cxn modelId="{B8ACB8AA-A8BB-454B-AD0A-6B7362D20894}" type="presParOf" srcId="{C5D80668-8633-4A72-8E49-CE22C904CCB9}" destId="{02A99BEB-7A1E-4D50-BE45-9924C59B214D}" srcOrd="2" destOrd="0" presId="urn:microsoft.com/office/officeart/2005/8/layout/StepDownProcess"/>
    <dgm:cxn modelId="{5F1C94B3-5CEC-4AE8-B038-B0083596BB15}" type="presParOf" srcId="{0D63B1C3-CC39-4EB7-B34C-F089BD9B09D8}" destId="{2BE8269E-02C2-499E-84EF-B20CC75547E4}" srcOrd="5" destOrd="0" presId="urn:microsoft.com/office/officeart/2005/8/layout/StepDownProcess"/>
    <dgm:cxn modelId="{9B1003C4-63DA-46CF-A121-8E180FD8C53C}" type="presParOf" srcId="{0D63B1C3-CC39-4EB7-B34C-F089BD9B09D8}" destId="{FE15C069-A2A0-467F-9D00-BEA0A633D666}" srcOrd="6" destOrd="0" presId="urn:microsoft.com/office/officeart/2005/8/layout/StepDownProcess"/>
    <dgm:cxn modelId="{42F22F4B-2593-464B-9333-F9F9FAEECFF0}" type="presParOf" srcId="{FE15C069-A2A0-467F-9D00-BEA0A633D666}" destId="{9A003A1E-B2F1-469B-83FF-F36F0F1E7711}" srcOrd="0" destOrd="0" presId="urn:microsoft.com/office/officeart/2005/8/layout/StepDownProcess"/>
    <dgm:cxn modelId="{B8198901-5A98-4EFB-8F9C-BF3304EFD5D7}" type="presParOf" srcId="{FE15C069-A2A0-467F-9D00-BEA0A633D666}" destId="{86779A32-163B-4FFF-8777-7BEAD5F9BBED}" srcOrd="1"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1F824-A396-446F-84C6-B54EEA5D46E1}">
      <dsp:nvSpPr>
        <dsp:cNvPr id="0" name=""/>
        <dsp:cNvSpPr/>
      </dsp:nvSpPr>
      <dsp:spPr>
        <a:xfrm rot="5400000">
          <a:off x="442716" y="1415868"/>
          <a:ext cx="1038943" cy="1182801"/>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9641F9-9F3D-4262-8E14-9544451767EE}">
      <dsp:nvSpPr>
        <dsp:cNvPr id="0" name=""/>
        <dsp:cNvSpPr/>
      </dsp:nvSpPr>
      <dsp:spPr>
        <a:xfrm>
          <a:off x="0" y="119947"/>
          <a:ext cx="1748970" cy="1224222"/>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Email the EQIP team  to express interest </a:t>
          </a:r>
        </a:p>
      </dsp:txBody>
      <dsp:txXfrm>
        <a:off x="59772" y="179719"/>
        <a:ext cx="1629426" cy="1104678"/>
      </dsp:txXfrm>
    </dsp:sp>
    <dsp:sp modelId="{57767AA4-3EEF-47FD-919D-846A1095750C}">
      <dsp:nvSpPr>
        <dsp:cNvPr id="0" name=""/>
        <dsp:cNvSpPr/>
      </dsp:nvSpPr>
      <dsp:spPr>
        <a:xfrm>
          <a:off x="1735284" y="89539"/>
          <a:ext cx="3778933" cy="132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accent3"/>
              </a:solidFill>
              <a:latin typeface="+mj-lt"/>
            </a:rPr>
            <a:t>Email </a:t>
          </a:r>
          <a:r>
            <a:rPr lang="en-US" sz="1600" b="1" kern="1200" dirty="0">
              <a:solidFill>
                <a:srgbClr val="014699"/>
              </a:solidFill>
              <a:latin typeface="+mj-lt"/>
              <a:hlinkClick xmlns:r="http://schemas.openxmlformats.org/officeDocument/2006/relationships" r:id="rId1">
                <a:extLst>
                  <a:ext uri="{A12FA001-AC4F-418D-AE19-62706E023703}">
                    <ahyp:hlinkClr xmlns:ahyp="http://schemas.microsoft.com/office/drawing/2018/hyperlinkcolor" val="tx"/>
                  </a:ext>
                </a:extLst>
              </a:hlinkClick>
            </a:rPr>
            <a:t>EQIP@crisphealth.org</a:t>
          </a:r>
          <a:r>
            <a:rPr lang="en-US" sz="1600" kern="1200" dirty="0">
              <a:solidFill>
                <a:schemeClr val="accent3"/>
              </a:solidFill>
              <a:latin typeface="+mj-lt"/>
            </a:rPr>
            <a:t>, tell them about your specialty practice, share the list of NPIs that you expect to be in your entity and ask any questions you have about the program</a:t>
          </a:r>
        </a:p>
      </dsp:txBody>
      <dsp:txXfrm>
        <a:off x="1735284" y="89539"/>
        <a:ext cx="3778933" cy="1327889"/>
      </dsp:txXfrm>
    </dsp:sp>
    <dsp:sp modelId="{04D79AE2-92E9-4B27-AEBA-DA371BA205EE}">
      <dsp:nvSpPr>
        <dsp:cNvPr id="0" name=""/>
        <dsp:cNvSpPr/>
      </dsp:nvSpPr>
      <dsp:spPr>
        <a:xfrm rot="5400000">
          <a:off x="2660974" y="3126269"/>
          <a:ext cx="1212593" cy="1182801"/>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ABFE93-1DD8-41D0-BC9E-EEB35034A9A7}">
      <dsp:nvSpPr>
        <dsp:cNvPr id="0" name=""/>
        <dsp:cNvSpPr/>
      </dsp:nvSpPr>
      <dsp:spPr>
        <a:xfrm>
          <a:off x="1895692" y="1618001"/>
          <a:ext cx="1748970" cy="1224222"/>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Onboard with CRISP MD </a:t>
          </a:r>
        </a:p>
      </dsp:txBody>
      <dsp:txXfrm>
        <a:off x="1955464" y="1677773"/>
        <a:ext cx="1629426" cy="1104678"/>
      </dsp:txXfrm>
    </dsp:sp>
    <dsp:sp modelId="{02A99BEB-7A1E-4D50-BE45-9924C59B214D}">
      <dsp:nvSpPr>
        <dsp:cNvPr id="0" name=""/>
        <dsp:cNvSpPr/>
      </dsp:nvSpPr>
      <dsp:spPr>
        <a:xfrm>
          <a:off x="3788822" y="1377503"/>
          <a:ext cx="3425778" cy="1452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accent3"/>
              </a:solidFill>
              <a:latin typeface="+mj-lt"/>
            </a:rPr>
            <a:t>After expressing interest, the EQIP team will connect you with the outreach team at CRISP to get you onboarded to the HIE </a:t>
          </a:r>
        </a:p>
      </dsp:txBody>
      <dsp:txXfrm>
        <a:off x="3788822" y="1377503"/>
        <a:ext cx="3425778" cy="1452987"/>
      </dsp:txXfrm>
    </dsp:sp>
    <dsp:sp modelId="{9A003A1E-B2F1-469B-83FF-F36F0F1E7711}">
      <dsp:nvSpPr>
        <dsp:cNvPr id="0" name=""/>
        <dsp:cNvSpPr/>
      </dsp:nvSpPr>
      <dsp:spPr>
        <a:xfrm>
          <a:off x="4288689" y="3184353"/>
          <a:ext cx="1748970" cy="1224222"/>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Gain Access to the EQIP Entity Portal to enroll in EQIP</a:t>
          </a:r>
        </a:p>
      </dsp:txBody>
      <dsp:txXfrm>
        <a:off x="4348461" y="3244125"/>
        <a:ext cx="1629426" cy="1104678"/>
      </dsp:txXfrm>
    </dsp:sp>
    <dsp:sp modelId="{669AB9D7-4B88-44C3-A11F-ED13011A125A}">
      <dsp:nvSpPr>
        <dsp:cNvPr id="0" name=""/>
        <dsp:cNvSpPr/>
      </dsp:nvSpPr>
      <dsp:spPr>
        <a:xfrm>
          <a:off x="6185225" y="2902568"/>
          <a:ext cx="3751254" cy="1745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accent3"/>
              </a:solidFill>
              <a:latin typeface="+mj-lt"/>
            </a:rPr>
            <a:t>Once onboarded to the HIE, you will gain access to the EEP Portal to complete the enrollment application </a:t>
          </a:r>
        </a:p>
      </dsp:txBody>
      <dsp:txXfrm>
        <a:off x="6185225" y="2902568"/>
        <a:ext cx="3751254" cy="17450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1F824-A396-446F-84C6-B54EEA5D46E1}">
      <dsp:nvSpPr>
        <dsp:cNvPr id="0" name=""/>
        <dsp:cNvSpPr/>
      </dsp:nvSpPr>
      <dsp:spPr>
        <a:xfrm rot="5400000">
          <a:off x="437841" y="1415868"/>
          <a:ext cx="1038943" cy="1182801"/>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9641F9-9F3D-4262-8E14-9544451767EE}">
      <dsp:nvSpPr>
        <dsp:cNvPr id="0" name=""/>
        <dsp:cNvSpPr/>
      </dsp:nvSpPr>
      <dsp:spPr>
        <a:xfrm>
          <a:off x="0" y="119947"/>
          <a:ext cx="1748970" cy="1224222"/>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Entities will add all the NPIs that will participate in the entity</a:t>
          </a:r>
        </a:p>
      </dsp:txBody>
      <dsp:txXfrm>
        <a:off x="59772" y="179719"/>
        <a:ext cx="1629426" cy="1104678"/>
      </dsp:txXfrm>
    </dsp:sp>
    <dsp:sp modelId="{57767AA4-3EEF-47FD-919D-846A1095750C}">
      <dsp:nvSpPr>
        <dsp:cNvPr id="0" name=""/>
        <dsp:cNvSpPr/>
      </dsp:nvSpPr>
      <dsp:spPr>
        <a:xfrm>
          <a:off x="1862490" y="191138"/>
          <a:ext cx="3799248" cy="132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accent3"/>
              </a:solidFill>
              <a:latin typeface="+mj-lt"/>
            </a:rPr>
            <a:t>Enrollment will be started by the lead care partner and completed by an administrative proxy. The administrative proxy will upload a list of all NPIs that will participate in the entity </a:t>
          </a:r>
        </a:p>
      </dsp:txBody>
      <dsp:txXfrm>
        <a:off x="1862490" y="191138"/>
        <a:ext cx="3799248" cy="1327889"/>
      </dsp:txXfrm>
    </dsp:sp>
    <dsp:sp modelId="{04D79AE2-92E9-4B27-AEBA-DA371BA205EE}">
      <dsp:nvSpPr>
        <dsp:cNvPr id="0" name=""/>
        <dsp:cNvSpPr/>
      </dsp:nvSpPr>
      <dsp:spPr>
        <a:xfrm rot="5400000">
          <a:off x="2660974" y="3126269"/>
          <a:ext cx="1212593" cy="1182801"/>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ABFE93-1DD8-41D0-BC9E-EEB35034A9A7}">
      <dsp:nvSpPr>
        <dsp:cNvPr id="0" name=""/>
        <dsp:cNvSpPr/>
      </dsp:nvSpPr>
      <dsp:spPr>
        <a:xfrm>
          <a:off x="1895692" y="1618001"/>
          <a:ext cx="1748970" cy="1224222"/>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Select episodes for participation</a:t>
          </a:r>
        </a:p>
      </dsp:txBody>
      <dsp:txXfrm>
        <a:off x="1955464" y="1677773"/>
        <a:ext cx="1629426" cy="1104678"/>
      </dsp:txXfrm>
    </dsp:sp>
    <dsp:sp modelId="{02A99BEB-7A1E-4D50-BE45-9924C59B214D}">
      <dsp:nvSpPr>
        <dsp:cNvPr id="0" name=""/>
        <dsp:cNvSpPr/>
      </dsp:nvSpPr>
      <dsp:spPr>
        <a:xfrm>
          <a:off x="3788822" y="1377503"/>
          <a:ext cx="3425778" cy="1452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accent3"/>
              </a:solidFill>
              <a:latin typeface="+mj-lt"/>
            </a:rPr>
            <a:t>Select the episodes that your entity is eligible for based on the baseline volume </a:t>
          </a:r>
        </a:p>
      </dsp:txBody>
      <dsp:txXfrm>
        <a:off x="3788822" y="1377503"/>
        <a:ext cx="3425778" cy="1452987"/>
      </dsp:txXfrm>
    </dsp:sp>
    <dsp:sp modelId="{9A003A1E-B2F1-469B-83FF-F36F0F1E7711}">
      <dsp:nvSpPr>
        <dsp:cNvPr id="0" name=""/>
        <dsp:cNvSpPr/>
      </dsp:nvSpPr>
      <dsp:spPr>
        <a:xfrm>
          <a:off x="4293565" y="3184353"/>
          <a:ext cx="1748970" cy="1224222"/>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Finalize enrollment application </a:t>
          </a:r>
        </a:p>
      </dsp:txBody>
      <dsp:txXfrm>
        <a:off x="4353337" y="3244125"/>
        <a:ext cx="1629426" cy="1104678"/>
      </dsp:txXfrm>
    </dsp:sp>
    <dsp:sp modelId="{669AB9D7-4B88-44C3-A11F-ED13011A125A}">
      <dsp:nvSpPr>
        <dsp:cNvPr id="0" name=""/>
        <dsp:cNvSpPr/>
      </dsp:nvSpPr>
      <dsp:spPr>
        <a:xfrm>
          <a:off x="6185225" y="2902568"/>
          <a:ext cx="3751254" cy="1745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accent3"/>
              </a:solidFill>
              <a:latin typeface="+mj-lt"/>
            </a:rPr>
            <a:t>Once the application has been submitted, users will no longer be able make changes </a:t>
          </a:r>
        </a:p>
      </dsp:txBody>
      <dsp:txXfrm>
        <a:off x="6185225" y="2902568"/>
        <a:ext cx="3751254" cy="17450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22CEA3-4360-4B62-9209-F5F4CFD746A5}">
      <dsp:nvSpPr>
        <dsp:cNvPr id="0" name=""/>
        <dsp:cNvSpPr/>
      </dsp:nvSpPr>
      <dsp:spPr>
        <a:xfrm rot="5400000">
          <a:off x="1979100" y="1128788"/>
          <a:ext cx="915789" cy="1042594"/>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B66817-59D5-49F6-BB5D-22A745330A1C}">
      <dsp:nvSpPr>
        <dsp:cNvPr id="0" name=""/>
        <dsp:cNvSpPr/>
      </dsp:nvSpPr>
      <dsp:spPr>
        <a:xfrm>
          <a:off x="1227310" y="21965"/>
          <a:ext cx="1541650" cy="1079105"/>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Request volume breakdown</a:t>
          </a:r>
        </a:p>
      </dsp:txBody>
      <dsp:txXfrm>
        <a:off x="1279997" y="74652"/>
        <a:ext cx="1436276" cy="973731"/>
      </dsp:txXfrm>
    </dsp:sp>
    <dsp:sp modelId="{0D055D29-05FB-4DD9-B9D4-047643B59CF9}">
      <dsp:nvSpPr>
        <dsp:cNvPr id="0" name=""/>
        <dsp:cNvSpPr/>
      </dsp:nvSpPr>
      <dsp:spPr>
        <a:xfrm>
          <a:off x="2931368" y="185978"/>
          <a:ext cx="4177249" cy="87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accent3"/>
              </a:solidFill>
              <a:latin typeface="+mj-lt"/>
            </a:rPr>
            <a:t>Prior to or during enrollment, returning participants can request a volume breakdown from the EQIP team</a:t>
          </a:r>
        </a:p>
      </dsp:txBody>
      <dsp:txXfrm>
        <a:off x="2931368" y="185978"/>
        <a:ext cx="4177249" cy="872180"/>
      </dsp:txXfrm>
    </dsp:sp>
    <dsp:sp modelId="{F141F824-A396-446F-84C6-B54EEA5D46E1}">
      <dsp:nvSpPr>
        <dsp:cNvPr id="0" name=""/>
        <dsp:cNvSpPr/>
      </dsp:nvSpPr>
      <dsp:spPr>
        <a:xfrm rot="5400000">
          <a:off x="3635458" y="2357121"/>
          <a:ext cx="915789" cy="1042594"/>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9641F9-9F3D-4262-8E14-9544451767EE}">
      <dsp:nvSpPr>
        <dsp:cNvPr id="0" name=""/>
        <dsp:cNvSpPr/>
      </dsp:nvSpPr>
      <dsp:spPr>
        <a:xfrm>
          <a:off x="3238942" y="1280391"/>
          <a:ext cx="1541650" cy="1079105"/>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EQIP Enrollment Opens</a:t>
          </a:r>
        </a:p>
      </dsp:txBody>
      <dsp:txXfrm>
        <a:off x="3291629" y="1333078"/>
        <a:ext cx="1436276" cy="973731"/>
      </dsp:txXfrm>
    </dsp:sp>
    <dsp:sp modelId="{57767AA4-3EEF-47FD-919D-846A1095750C}">
      <dsp:nvSpPr>
        <dsp:cNvPr id="0" name=""/>
        <dsp:cNvSpPr/>
      </dsp:nvSpPr>
      <dsp:spPr>
        <a:xfrm>
          <a:off x="5105481" y="1183797"/>
          <a:ext cx="3119081" cy="1170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accent3"/>
              </a:solidFill>
              <a:latin typeface="+mj-lt"/>
            </a:rPr>
            <a:t>Access the EQIP Entity Portal and review your current entity</a:t>
          </a:r>
        </a:p>
      </dsp:txBody>
      <dsp:txXfrm>
        <a:off x="5105481" y="1183797"/>
        <a:ext cx="3119081" cy="1170483"/>
      </dsp:txXfrm>
    </dsp:sp>
    <dsp:sp modelId="{04D79AE2-92E9-4B27-AEBA-DA371BA205EE}">
      <dsp:nvSpPr>
        <dsp:cNvPr id="0" name=""/>
        <dsp:cNvSpPr/>
      </dsp:nvSpPr>
      <dsp:spPr>
        <a:xfrm rot="5400000">
          <a:off x="5977789" y="3724539"/>
          <a:ext cx="915789" cy="1042594"/>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ABFE93-1DD8-41D0-BC9E-EEB35034A9A7}">
      <dsp:nvSpPr>
        <dsp:cNvPr id="0" name=""/>
        <dsp:cNvSpPr/>
      </dsp:nvSpPr>
      <dsp:spPr>
        <a:xfrm>
          <a:off x="4863927" y="2543805"/>
          <a:ext cx="1541650" cy="1079105"/>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Make changes and select episodes</a:t>
          </a:r>
        </a:p>
      </dsp:txBody>
      <dsp:txXfrm>
        <a:off x="4916614" y="2596492"/>
        <a:ext cx="1436276" cy="973731"/>
      </dsp:txXfrm>
    </dsp:sp>
    <dsp:sp modelId="{02A99BEB-7A1E-4D50-BE45-9924C59B214D}">
      <dsp:nvSpPr>
        <dsp:cNvPr id="0" name=""/>
        <dsp:cNvSpPr/>
      </dsp:nvSpPr>
      <dsp:spPr>
        <a:xfrm>
          <a:off x="6557212" y="2342157"/>
          <a:ext cx="5019835" cy="1280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accent3"/>
              </a:solidFill>
              <a:latin typeface="+mj-lt"/>
            </a:rPr>
            <a:t>The lead care partner or administrative proxy can add or remove care partners. As well as select episodes for the entity will participate in for the upcoming performance year</a:t>
          </a:r>
        </a:p>
      </dsp:txBody>
      <dsp:txXfrm>
        <a:off x="6557212" y="2342157"/>
        <a:ext cx="5019835" cy="1280753"/>
      </dsp:txXfrm>
    </dsp:sp>
    <dsp:sp modelId="{9A003A1E-B2F1-469B-83FF-F36F0F1E7711}">
      <dsp:nvSpPr>
        <dsp:cNvPr id="0" name=""/>
        <dsp:cNvSpPr/>
      </dsp:nvSpPr>
      <dsp:spPr>
        <a:xfrm>
          <a:off x="7262207" y="3806143"/>
          <a:ext cx="1541650" cy="1079105"/>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Review enrollment application and submit</a:t>
          </a:r>
        </a:p>
      </dsp:txBody>
      <dsp:txXfrm>
        <a:off x="7314894" y="3858830"/>
        <a:ext cx="1436276" cy="973731"/>
      </dsp:txXfrm>
    </dsp:sp>
    <dsp:sp modelId="{86779A32-163B-4FFF-8777-7BEAD5F9BBED}">
      <dsp:nvSpPr>
        <dsp:cNvPr id="0" name=""/>
        <dsp:cNvSpPr/>
      </dsp:nvSpPr>
      <dsp:spPr>
        <a:xfrm>
          <a:off x="8973544" y="4035033"/>
          <a:ext cx="3236498" cy="87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chemeClr val="accent3"/>
              </a:solidFill>
              <a:latin typeface="+mj-lt"/>
            </a:rPr>
            <a:t>Once enrollment is completed, no changes can be made by the entity, so ensure all information is correct </a:t>
          </a:r>
        </a:p>
        <a:p>
          <a:pPr marL="171450" lvl="1" indent="-171450" algn="l" defTabSz="800100">
            <a:lnSpc>
              <a:spcPct val="90000"/>
            </a:lnSpc>
            <a:spcBef>
              <a:spcPct val="0"/>
            </a:spcBef>
            <a:spcAft>
              <a:spcPct val="15000"/>
            </a:spcAft>
            <a:buChar char="•"/>
          </a:pPr>
          <a:endParaRPr lang="en-US" sz="1800" kern="1200" dirty="0">
            <a:solidFill>
              <a:schemeClr val="accent3"/>
            </a:solidFill>
          </a:endParaRPr>
        </a:p>
      </dsp:txBody>
      <dsp:txXfrm>
        <a:off x="8973544" y="4035033"/>
        <a:ext cx="3236498" cy="872180"/>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7A5013-DB42-4811-853E-B4AF51CA3EAB}"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7D638-5301-4F3F-82A6-81886660A1C9}" type="slidenum">
              <a:rPr lang="en-US" smtClean="0"/>
              <a:t>‹#›</a:t>
            </a:fld>
            <a:endParaRPr lang="en-US"/>
          </a:p>
        </p:txBody>
      </p:sp>
    </p:spTree>
    <p:extLst>
      <p:ext uri="{BB962C8B-B14F-4D97-AF65-F5344CB8AC3E}">
        <p14:creationId xmlns:p14="http://schemas.microsoft.com/office/powerpoint/2010/main" val="906930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Welcome back to the EQIP curriculum! Today we will be focusing on the enrollment steps within the Episode Quality Improvement Program. If you would like more details regarding the enrollment process, please check out the remainder of the Participation and Enrollment module</a:t>
            </a:r>
            <a:endParaRPr lang="en-US" dirty="0"/>
          </a:p>
        </p:txBody>
      </p:sp>
      <p:sp>
        <p:nvSpPr>
          <p:cNvPr id="4" name="Slide Number Placeholder 3"/>
          <p:cNvSpPr>
            <a:spLocks noGrp="1"/>
          </p:cNvSpPr>
          <p:nvPr>
            <p:ph type="sldNum" sz="quarter" idx="5"/>
          </p:nvPr>
        </p:nvSpPr>
        <p:spPr/>
        <p:txBody>
          <a:bodyPr/>
          <a:lstStyle/>
          <a:p>
            <a:fld id="{6EE7D638-5301-4F3F-82A6-81886660A1C9}" type="slidenum">
              <a:rPr lang="en-US" smtClean="0"/>
              <a:t>1</a:t>
            </a:fld>
            <a:endParaRPr lang="en-US"/>
          </a:p>
        </p:txBody>
      </p:sp>
    </p:spTree>
    <p:extLst>
      <p:ext uri="{BB962C8B-B14F-4D97-AF65-F5344CB8AC3E}">
        <p14:creationId xmlns:p14="http://schemas.microsoft.com/office/powerpoint/2010/main" val="29095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26DBF-3913-BE36-758E-FC8493BE6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63C881-4B9E-AB8C-41C4-87B1DDE7C3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614FC1-B633-5721-5E54-88AC20E6E3B4}"/>
              </a:ext>
            </a:extLst>
          </p:cNvPr>
          <p:cNvSpPr>
            <a:spLocks noGrp="1"/>
          </p:cNvSpPr>
          <p:nvPr>
            <p:ph type="body" idx="1"/>
          </p:nvPr>
        </p:nvSpPr>
        <p:spPr/>
        <p:txBody>
          <a:bodyPr/>
          <a:lstStyle/>
          <a:p>
            <a:r>
              <a:rPr lang="en-US" dirty="0"/>
              <a:t>Here are some frequently asked questions regarding the EQIP program. First what is EQIP enrollment? How much time do </a:t>
            </a:r>
            <a:r>
              <a:rPr lang="en-US" dirty="0" err="1"/>
              <a:t>particpants</a:t>
            </a:r>
            <a:r>
              <a:rPr lang="en-US" dirty="0"/>
              <a:t> have to enroll and how can you enroll in EQIP </a:t>
            </a:r>
          </a:p>
        </p:txBody>
      </p:sp>
      <p:sp>
        <p:nvSpPr>
          <p:cNvPr id="4" name="Slide Number Placeholder 3">
            <a:extLst>
              <a:ext uri="{FF2B5EF4-FFF2-40B4-BE49-F238E27FC236}">
                <a16:creationId xmlns:a16="http://schemas.microsoft.com/office/drawing/2014/main" id="{78807532-D75A-9649-7BA7-1ED37EF97A5F}"/>
              </a:ext>
            </a:extLst>
          </p:cNvPr>
          <p:cNvSpPr>
            <a:spLocks noGrp="1"/>
          </p:cNvSpPr>
          <p:nvPr>
            <p:ph type="sldNum" sz="quarter" idx="5"/>
          </p:nvPr>
        </p:nvSpPr>
        <p:spPr/>
        <p:txBody>
          <a:bodyPr/>
          <a:lstStyle/>
          <a:p>
            <a:fld id="{6EE7D638-5301-4F3F-82A6-81886660A1C9}" type="slidenum">
              <a:rPr lang="en-US" smtClean="0"/>
              <a:t>2</a:t>
            </a:fld>
            <a:endParaRPr lang="en-US"/>
          </a:p>
        </p:txBody>
      </p:sp>
    </p:spTree>
    <p:extLst>
      <p:ext uri="{BB962C8B-B14F-4D97-AF65-F5344CB8AC3E}">
        <p14:creationId xmlns:p14="http://schemas.microsoft.com/office/powerpoint/2010/main" val="1210759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Now that we have reviewed those questions, let go in depth and explain how new participants can enroll </a:t>
            </a:r>
          </a:p>
          <a:p>
            <a:pPr marL="0" marR="0">
              <a:lnSpc>
                <a:spcPct val="115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dirty="0"/>
              <a:t>The first step for an interested participant is to email the EQIP team regarding your interest in joining the program. In this email it is helpful if you explain a bit about your practice and ask any questions you may have about the program!  If you are certain you would like to move forward with the EQIP program, in your email to the EQIP team please include a list of NPIs that plan to participate in the program within your entity. This list of NPIs will be used to share what episodes your entity may be eligible for.</a:t>
            </a:r>
          </a:p>
          <a:p>
            <a:endParaRPr lang="en-US" dirty="0"/>
          </a:p>
          <a:p>
            <a:r>
              <a:rPr lang="en-US" dirty="0"/>
              <a:t>The next step is to onboard with CRISP which is the designated health information exchange for Maryland. The EQIP team will connect you with the outreach team at CRISP so that you can onboard and move to the next step of EQIP enrollment </a:t>
            </a:r>
          </a:p>
          <a:p>
            <a:endParaRPr lang="en-US" dirty="0"/>
          </a:p>
          <a:p>
            <a:r>
              <a:rPr lang="en-US" dirty="0"/>
              <a:t>Following onboarding to CRISP, you will then be able to gain access to the EQIP Entity Portal. This is where you will be able to complete the EQIP enrollment application. </a:t>
            </a:r>
          </a:p>
        </p:txBody>
      </p:sp>
      <p:sp>
        <p:nvSpPr>
          <p:cNvPr id="4" name="Slide Number Placeholder 3"/>
          <p:cNvSpPr>
            <a:spLocks noGrp="1"/>
          </p:cNvSpPr>
          <p:nvPr>
            <p:ph type="sldNum" sz="quarter" idx="5"/>
          </p:nvPr>
        </p:nvSpPr>
        <p:spPr/>
        <p:txBody>
          <a:bodyPr/>
          <a:lstStyle/>
          <a:p>
            <a:fld id="{6EE7D638-5301-4F3F-82A6-81886660A1C9}" type="slidenum">
              <a:rPr lang="en-US" smtClean="0"/>
              <a:t>3</a:t>
            </a:fld>
            <a:endParaRPr lang="en-US"/>
          </a:p>
        </p:txBody>
      </p:sp>
    </p:spTree>
    <p:extLst>
      <p:ext uri="{BB962C8B-B14F-4D97-AF65-F5344CB8AC3E}">
        <p14:creationId xmlns:p14="http://schemas.microsoft.com/office/powerpoint/2010/main" val="1741687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6960A-A19F-8344-6F5E-9738A5CC92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134A8-6184-B3C1-5968-4F06DADFE3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4A055F-5764-9491-A0D1-E9265CCC75BD}"/>
              </a:ext>
            </a:extLst>
          </p:cNvPr>
          <p:cNvSpPr>
            <a:spLocks noGrp="1"/>
          </p:cNvSpPr>
          <p:nvPr>
            <p:ph type="body" idx="1"/>
          </p:nvPr>
        </p:nvSpPr>
        <p:spPr/>
        <p:txBody>
          <a:bodyPr/>
          <a:lstStyle/>
          <a:p>
            <a:r>
              <a:rPr lang="en-US" dirty="0"/>
              <a:t>Now that I am in the EEP portal, what should I do? </a:t>
            </a:r>
          </a:p>
          <a:p>
            <a:endParaRPr lang="en-US" dirty="0"/>
          </a:p>
          <a:p>
            <a:r>
              <a:rPr lang="en-US" dirty="0"/>
              <a:t>As a new entity, enrollment MUST be started by a lead care partner. Any specialty physician can act in this role, however typically the lead physician at most practices prefer to act in this role. As lead care partner, you only have to start the entity, however the remainder of the application can be completed by the administrative proxy. An administrative proxy can be anyone and does not have to directly be participating in the program, this can be a practice or business manager. Please note that both the lead care partner and administrative proxy will be the only roles that can access the EEP Portal. </a:t>
            </a:r>
          </a:p>
          <a:p>
            <a:endParaRPr lang="en-US" dirty="0"/>
          </a:p>
          <a:p>
            <a:r>
              <a:rPr lang="en-US" dirty="0"/>
              <a:t>The next step in the enrollment application is to upload the list of NPIs that will be participating and select the episodes that your entity is eligible for based on your entity’s baseline volume. Once you have completed the NPI list and selected your episodes, you can finalize and submit your enrollment application. Please note that once the application has been submitted, users will no longer be able to make changes, so please ensure all information is accurate.</a:t>
            </a:r>
          </a:p>
        </p:txBody>
      </p:sp>
      <p:sp>
        <p:nvSpPr>
          <p:cNvPr id="4" name="Slide Number Placeholder 3">
            <a:extLst>
              <a:ext uri="{FF2B5EF4-FFF2-40B4-BE49-F238E27FC236}">
                <a16:creationId xmlns:a16="http://schemas.microsoft.com/office/drawing/2014/main" id="{FAB1B24E-9FD0-8056-6A6D-431E90DCFF64}"/>
              </a:ext>
            </a:extLst>
          </p:cNvPr>
          <p:cNvSpPr>
            <a:spLocks noGrp="1"/>
          </p:cNvSpPr>
          <p:nvPr>
            <p:ph type="sldNum" sz="quarter" idx="5"/>
          </p:nvPr>
        </p:nvSpPr>
        <p:spPr/>
        <p:txBody>
          <a:bodyPr/>
          <a:lstStyle/>
          <a:p>
            <a:fld id="{6EE7D638-5301-4F3F-82A6-81886660A1C9}" type="slidenum">
              <a:rPr lang="en-US" smtClean="0"/>
              <a:t>4</a:t>
            </a:fld>
            <a:endParaRPr lang="en-US"/>
          </a:p>
        </p:txBody>
      </p:sp>
    </p:spTree>
    <p:extLst>
      <p:ext uri="{BB962C8B-B14F-4D97-AF65-F5344CB8AC3E}">
        <p14:creationId xmlns:p14="http://schemas.microsoft.com/office/powerpoint/2010/main" val="2996297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4155D-527C-918D-A3E3-86FB634529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A4CE1-F02E-F301-D3F4-8F4B18C369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69EAE4-F51D-CC1B-3A07-A4197BAB0323}"/>
              </a:ext>
            </a:extLst>
          </p:cNvPr>
          <p:cNvSpPr>
            <a:spLocks noGrp="1"/>
          </p:cNvSpPr>
          <p:nvPr>
            <p:ph type="body" idx="1"/>
          </p:nvPr>
        </p:nvSpPr>
        <p:spPr/>
        <p:txBody>
          <a:bodyPr/>
          <a:lstStyle/>
          <a:p>
            <a:r>
              <a:rPr lang="en-US" dirty="0"/>
              <a:t>Now we can discuss how returning participants can reenroll in the EQIP program. </a:t>
            </a:r>
          </a:p>
          <a:p>
            <a:endParaRPr lang="en-US" dirty="0"/>
          </a:p>
          <a:p>
            <a:r>
              <a:rPr lang="en-US" dirty="0"/>
              <a:t>Just like new participants, returning participants can also request a bassline volume breakdown from the EQIP team. Prior to reenrolling, returning participants can email EQIP@crisphealth.org with a list of all participating NPIs to determine their eligibility. Once enrollment opens, the administrative proxy can access the EEP portal and review the entity. You will have the ability to make changes to your entity and can do so by adding or removing care partners, and selecting the episodes that your entity will be participating in for the upcoming performance year. Please ensure that once enrollment has been completed that all information is accurate because once the application is submitted, no changes can be made by users. </a:t>
            </a:r>
          </a:p>
        </p:txBody>
      </p:sp>
      <p:sp>
        <p:nvSpPr>
          <p:cNvPr id="4" name="Slide Number Placeholder 3">
            <a:extLst>
              <a:ext uri="{FF2B5EF4-FFF2-40B4-BE49-F238E27FC236}">
                <a16:creationId xmlns:a16="http://schemas.microsoft.com/office/drawing/2014/main" id="{67087574-4F36-CAFA-A1DF-566246EB4021}"/>
              </a:ext>
            </a:extLst>
          </p:cNvPr>
          <p:cNvSpPr>
            <a:spLocks noGrp="1"/>
          </p:cNvSpPr>
          <p:nvPr>
            <p:ph type="sldNum" sz="quarter" idx="5"/>
          </p:nvPr>
        </p:nvSpPr>
        <p:spPr/>
        <p:txBody>
          <a:bodyPr/>
          <a:lstStyle/>
          <a:p>
            <a:fld id="{6EE7D638-5301-4F3F-82A6-81886660A1C9}" type="slidenum">
              <a:rPr lang="en-US" smtClean="0"/>
              <a:t>5</a:t>
            </a:fld>
            <a:endParaRPr lang="en-US"/>
          </a:p>
        </p:txBody>
      </p:sp>
    </p:spTree>
    <p:extLst>
      <p:ext uri="{BB962C8B-B14F-4D97-AF65-F5344CB8AC3E}">
        <p14:creationId xmlns:p14="http://schemas.microsoft.com/office/powerpoint/2010/main" val="3845037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E7D638-5301-4F3F-82A6-81886660A1C9}" type="slidenum">
              <a:rPr lang="en-US" smtClean="0"/>
              <a:t>6</a:t>
            </a:fld>
            <a:endParaRPr lang="en-US"/>
          </a:p>
        </p:txBody>
      </p:sp>
    </p:spTree>
    <p:extLst>
      <p:ext uri="{BB962C8B-B14F-4D97-AF65-F5344CB8AC3E}">
        <p14:creationId xmlns:p14="http://schemas.microsoft.com/office/powerpoint/2010/main" val="413723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98AC3-404A-99B6-2F03-D027BA498D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4FF47-98C6-D8AD-1311-1CB381554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0CC4C-420F-1EC5-3162-3DDF4A2B5A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E6E140-26B8-0793-505E-9B0C71BB7EDB}"/>
              </a:ext>
            </a:extLst>
          </p:cNvPr>
          <p:cNvSpPr>
            <a:spLocks noGrp="1"/>
          </p:cNvSpPr>
          <p:nvPr>
            <p:ph type="sldNum" sz="quarter" idx="5"/>
          </p:nvPr>
        </p:nvSpPr>
        <p:spPr/>
        <p:txBody>
          <a:bodyPr/>
          <a:lstStyle/>
          <a:p>
            <a:fld id="{6EE7D638-5301-4F3F-82A6-81886660A1C9}" type="slidenum">
              <a:rPr lang="en-US" smtClean="0"/>
              <a:t>7</a:t>
            </a:fld>
            <a:endParaRPr lang="en-US"/>
          </a:p>
        </p:txBody>
      </p:sp>
    </p:spTree>
    <p:extLst>
      <p:ext uri="{BB962C8B-B14F-4D97-AF65-F5344CB8AC3E}">
        <p14:creationId xmlns:p14="http://schemas.microsoft.com/office/powerpoint/2010/main" val="544855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hope this video helped you understand the EQIP enrollment process a bit more! And if you want to learn more about EQIP, visit the full EQIP curriculum to explore comprehensive learning modules to deepen your understanding of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Marylands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Episode Quality improvement program.</a:t>
            </a:r>
          </a:p>
          <a:p>
            <a:endParaRPr lang="en-US" dirty="0"/>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E7D2AF4B-86CF-4DA2-8674-ABA13EF5759D}" type="slidenum">
              <a:rPr lang="en-US" smtClean="0"/>
              <a:t>8</a:t>
            </a:fld>
            <a:endParaRPr lang="en-US"/>
          </a:p>
        </p:txBody>
      </p:sp>
    </p:spTree>
    <p:extLst>
      <p:ext uri="{BB962C8B-B14F-4D97-AF65-F5344CB8AC3E}">
        <p14:creationId xmlns:p14="http://schemas.microsoft.com/office/powerpoint/2010/main" val="658598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L-Shape 11">
            <a:extLst>
              <a:ext uri="{FF2B5EF4-FFF2-40B4-BE49-F238E27FC236}">
                <a16:creationId xmlns:a16="http://schemas.microsoft.com/office/drawing/2014/main" id="{4F12E6FD-FAD0-6877-F2F1-5B41A5EB08DF}"/>
              </a:ext>
            </a:extLst>
          </p:cNvPr>
          <p:cNvSpPr/>
          <p:nvPr userDrawn="1"/>
        </p:nvSpPr>
        <p:spPr>
          <a:xfrm>
            <a:off x="153826" y="233680"/>
            <a:ext cx="559838" cy="6410960"/>
          </a:xfrm>
          <a:prstGeom prst="corner">
            <a:avLst/>
          </a:prstGeom>
          <a:solidFill>
            <a:srgbClr val="53A9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Shape 12">
            <a:extLst>
              <a:ext uri="{FF2B5EF4-FFF2-40B4-BE49-F238E27FC236}">
                <a16:creationId xmlns:a16="http://schemas.microsoft.com/office/drawing/2014/main" id="{4ECA3591-E1A4-65DB-3D3F-D3B82BC907DC}"/>
              </a:ext>
            </a:extLst>
          </p:cNvPr>
          <p:cNvSpPr/>
          <p:nvPr userDrawn="1"/>
        </p:nvSpPr>
        <p:spPr>
          <a:xfrm rot="10800000">
            <a:off x="11468564" y="233680"/>
            <a:ext cx="559838" cy="6410960"/>
          </a:xfrm>
          <a:prstGeom prst="corner">
            <a:avLst/>
          </a:prstGeom>
          <a:solidFill>
            <a:srgbClr val="53A9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A blue text on a black background&#10;&#10;AI-generated content may be incorrect.">
            <a:extLst>
              <a:ext uri="{FF2B5EF4-FFF2-40B4-BE49-F238E27FC236}">
                <a16:creationId xmlns:a16="http://schemas.microsoft.com/office/drawing/2014/main" id="{621FB0B1-A01A-3467-A99B-96C5DDBDAD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758" r="-2" b="5159"/>
          <a:stretch/>
        </p:blipFill>
        <p:spPr bwMode="auto">
          <a:xfrm>
            <a:off x="676405" y="1228981"/>
            <a:ext cx="4613454" cy="4595200"/>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BF6FBB33-1825-37A9-73D4-EBA3C8D7B1FB}"/>
              </a:ext>
            </a:extLst>
          </p:cNvPr>
          <p:cNvCxnSpPr>
            <a:cxnSpLocks/>
          </p:cNvCxnSpPr>
          <p:nvPr userDrawn="1"/>
        </p:nvCxnSpPr>
        <p:spPr>
          <a:xfrm>
            <a:off x="891424" y="5457826"/>
            <a:ext cx="10081185" cy="0"/>
          </a:xfrm>
          <a:prstGeom prst="line">
            <a:avLst/>
          </a:prstGeom>
          <a:ln w="508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581AEF-AFEE-8144-D594-B112F2D93C15}"/>
              </a:ext>
            </a:extLst>
          </p:cNvPr>
          <p:cNvCxnSpPr>
            <a:cxnSpLocks/>
          </p:cNvCxnSpPr>
          <p:nvPr userDrawn="1"/>
        </p:nvCxnSpPr>
        <p:spPr>
          <a:xfrm>
            <a:off x="891423" y="1364862"/>
            <a:ext cx="10081185" cy="0"/>
          </a:xfrm>
          <a:prstGeom prst="line">
            <a:avLst/>
          </a:prstGeom>
          <a:ln w="50800" cmpd="sng">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724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A blue text on a black background&#10;&#10;Description automatically generated">
            <a:extLst>
              <a:ext uri="{FF2B5EF4-FFF2-40B4-BE49-F238E27FC236}">
                <a16:creationId xmlns:a16="http://schemas.microsoft.com/office/drawing/2014/main" id="{DB88AEF7-281A-44ED-51C2-BC9D0823F4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
        <p:nvSpPr>
          <p:cNvPr id="2" name="Title 1">
            <a:extLst>
              <a:ext uri="{FF2B5EF4-FFF2-40B4-BE49-F238E27FC236}">
                <a16:creationId xmlns:a16="http://schemas.microsoft.com/office/drawing/2014/main" id="{110B595B-DC94-4A7F-A0CB-F3CAE7CD5F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A0D441-F801-7550-3D7A-4ADC1B82D7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4987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A blue text on a black background&#10;&#10;Description automatically generated">
            <a:extLst>
              <a:ext uri="{FF2B5EF4-FFF2-40B4-BE49-F238E27FC236}">
                <a16:creationId xmlns:a16="http://schemas.microsoft.com/office/drawing/2014/main" id="{D50C181F-5387-E151-AA51-9C2FD2F30C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
        <p:nvSpPr>
          <p:cNvPr id="2" name="Title 1">
            <a:extLst>
              <a:ext uri="{FF2B5EF4-FFF2-40B4-BE49-F238E27FC236}">
                <a16:creationId xmlns:a16="http://schemas.microsoft.com/office/drawing/2014/main" id="{6F6005CA-63AA-B4EF-D523-5AA22C33A2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17FFCA-FDD0-8C8A-5180-AD0D8F37D1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86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CEDECA1-92D5-542C-11FF-C73F57AA5081}"/>
              </a:ext>
            </a:extLst>
          </p:cNvPr>
          <p:cNvCxnSpPr>
            <a:cxnSpLocks/>
          </p:cNvCxnSpPr>
          <p:nvPr userDrawn="1"/>
        </p:nvCxnSpPr>
        <p:spPr>
          <a:xfrm>
            <a:off x="0" y="544455"/>
            <a:ext cx="12192000" cy="0"/>
          </a:xfrm>
          <a:prstGeom prst="line">
            <a:avLst/>
          </a:prstGeom>
          <a:ln w="508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03B89-10DD-E6B9-7D8E-1E74555232A5}"/>
              </a:ext>
            </a:extLst>
          </p:cNvPr>
          <p:cNvCxnSpPr>
            <a:cxnSpLocks/>
          </p:cNvCxnSpPr>
          <p:nvPr userDrawn="1"/>
        </p:nvCxnSpPr>
        <p:spPr>
          <a:xfrm>
            <a:off x="0" y="6313544"/>
            <a:ext cx="12192000" cy="0"/>
          </a:xfrm>
          <a:prstGeom prst="line">
            <a:avLst/>
          </a:prstGeom>
          <a:ln w="50800" cmpd="sng">
            <a:solidFill>
              <a:srgbClr val="0070C0"/>
            </a:solidFill>
          </a:ln>
        </p:spPr>
        <p:style>
          <a:lnRef idx="1">
            <a:schemeClr val="accent1"/>
          </a:lnRef>
          <a:fillRef idx="0">
            <a:schemeClr val="accent1"/>
          </a:fillRef>
          <a:effectRef idx="0">
            <a:schemeClr val="accent1"/>
          </a:effectRef>
          <a:fontRef idx="minor">
            <a:schemeClr val="tx1"/>
          </a:fontRef>
        </p:style>
      </p:cxnSp>
      <p:pic>
        <p:nvPicPr>
          <p:cNvPr id="9" name="Picture 2" descr="A blue text on a black background&#10;&#10;AI-generated content may be incorrect.">
            <a:extLst>
              <a:ext uri="{FF2B5EF4-FFF2-40B4-BE49-F238E27FC236}">
                <a16:creationId xmlns:a16="http://schemas.microsoft.com/office/drawing/2014/main" id="{5D3A50A6-1821-69A8-59E0-88F43421C6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758" r="-2" b="5159"/>
          <a:stretch/>
        </p:blipFill>
        <p:spPr bwMode="auto">
          <a:xfrm>
            <a:off x="397914" y="1100268"/>
            <a:ext cx="5003659" cy="4657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73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A blue text on a black background&#10;&#10;Description automatically generated">
            <a:extLst>
              <a:ext uri="{FF2B5EF4-FFF2-40B4-BE49-F238E27FC236}">
                <a16:creationId xmlns:a16="http://schemas.microsoft.com/office/drawing/2014/main" id="{F02885C7-97F1-5284-155D-2CCE7886DC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
        <p:nvSpPr>
          <p:cNvPr id="2" name="Title 1">
            <a:extLst>
              <a:ext uri="{FF2B5EF4-FFF2-40B4-BE49-F238E27FC236}">
                <a16:creationId xmlns:a16="http://schemas.microsoft.com/office/drawing/2014/main" id="{F8A7EAC5-19D3-EF9C-60EB-2C2EB62BA7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98D95F-342D-AAA0-DC15-936B7841BB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C15AA6-AAB1-FFF3-3CA1-872834859C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841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A blue text on a black background&#10;&#10;Description automatically generated">
            <a:extLst>
              <a:ext uri="{FF2B5EF4-FFF2-40B4-BE49-F238E27FC236}">
                <a16:creationId xmlns:a16="http://schemas.microsoft.com/office/drawing/2014/main" id="{A3C00EEE-1768-728A-528E-A106ED1AF5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
        <p:nvSpPr>
          <p:cNvPr id="2" name="Title 1">
            <a:extLst>
              <a:ext uri="{FF2B5EF4-FFF2-40B4-BE49-F238E27FC236}">
                <a16:creationId xmlns:a16="http://schemas.microsoft.com/office/drawing/2014/main" id="{0B9933AE-6784-3B98-372C-2DB0DFD533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EE2061-1456-7CC6-2FBE-AC5061180D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F0A30A-AEEA-B908-DD30-4EA15F942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786026-FB0F-9B4C-B3D5-0FFA43D548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ADD57D-6858-CACF-45D0-FC6BA7505C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872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blue text on a black background&#10;&#10;Description automatically generated">
            <a:extLst>
              <a:ext uri="{FF2B5EF4-FFF2-40B4-BE49-F238E27FC236}">
                <a16:creationId xmlns:a16="http://schemas.microsoft.com/office/drawing/2014/main" id="{418FF189-EED9-6F38-188B-BC35CE9149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
        <p:nvSpPr>
          <p:cNvPr id="2" name="Title 1">
            <a:extLst>
              <a:ext uri="{FF2B5EF4-FFF2-40B4-BE49-F238E27FC236}">
                <a16:creationId xmlns:a16="http://schemas.microsoft.com/office/drawing/2014/main" id="{4B9AF7B1-7F6D-066A-A2EC-3766A0EFBE2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2765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ue text on a black background&#10;&#10;Description automatically generated">
            <a:extLst>
              <a:ext uri="{FF2B5EF4-FFF2-40B4-BE49-F238E27FC236}">
                <a16:creationId xmlns:a16="http://schemas.microsoft.com/office/drawing/2014/main" id="{F5BD6F8A-0D72-0C86-DC66-5A1D4FA11D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Tree>
    <p:extLst>
      <p:ext uri="{BB962C8B-B14F-4D97-AF65-F5344CB8AC3E}">
        <p14:creationId xmlns:p14="http://schemas.microsoft.com/office/powerpoint/2010/main" val="2582769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A blue text on a black background&#10;&#10;Description automatically generated">
            <a:extLst>
              <a:ext uri="{FF2B5EF4-FFF2-40B4-BE49-F238E27FC236}">
                <a16:creationId xmlns:a16="http://schemas.microsoft.com/office/drawing/2014/main" id="{FD11409F-11EA-5FC7-72F7-AA144D5D1D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
        <p:nvSpPr>
          <p:cNvPr id="2" name="Title 1">
            <a:extLst>
              <a:ext uri="{FF2B5EF4-FFF2-40B4-BE49-F238E27FC236}">
                <a16:creationId xmlns:a16="http://schemas.microsoft.com/office/drawing/2014/main" id="{CEF7A13A-50BB-3F6C-8114-C5D6B30EB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5DFB52-E5FD-8F5C-1B30-8BC58E5415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5DE80D-68C3-FF98-93ED-66D950BB54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44649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098AB-E941-8435-C38F-5F2BE4A989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B582A-D3EB-823C-8239-AFA40E0EA9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85347C-7CB7-D5B7-FD3B-5D88FAEE83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ue text on a black background&#10;&#10;Description automatically generated">
            <a:extLst>
              <a:ext uri="{FF2B5EF4-FFF2-40B4-BE49-F238E27FC236}">
                <a16:creationId xmlns:a16="http://schemas.microsoft.com/office/drawing/2014/main" id="{D817D1F6-A704-6D1D-F435-67488AE686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7950" y="-342900"/>
            <a:ext cx="1781175" cy="1781175"/>
          </a:xfrm>
          <a:prstGeom prst="rect">
            <a:avLst/>
          </a:prstGeom>
        </p:spPr>
      </p:pic>
    </p:spTree>
    <p:extLst>
      <p:ext uri="{BB962C8B-B14F-4D97-AF65-F5344CB8AC3E}">
        <p14:creationId xmlns:p14="http://schemas.microsoft.com/office/powerpoint/2010/main" val="1301657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75E7CD-1D25-F9DA-23A9-908EED0BB0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43134D-1044-2D21-A5BE-DA088F635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C1FAB-5E36-A840-5F99-7608F20BEA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11D18F-3E85-41D8-91FA-DEC9475A813C}" type="datetimeFigureOut">
              <a:rPr lang="en-US" smtClean="0"/>
              <a:t>7/16/2025</a:t>
            </a:fld>
            <a:endParaRPr lang="en-US"/>
          </a:p>
        </p:txBody>
      </p:sp>
      <p:sp>
        <p:nvSpPr>
          <p:cNvPr id="5" name="Footer Placeholder 4">
            <a:extLst>
              <a:ext uri="{FF2B5EF4-FFF2-40B4-BE49-F238E27FC236}">
                <a16:creationId xmlns:a16="http://schemas.microsoft.com/office/drawing/2014/main" id="{A8137B47-8B77-F5B6-7605-069E1A056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7E03EC6-18BD-CBBB-3C93-481197558F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1BD50A-67F0-49E5-9C32-C652F021E6B6}" type="slidenum">
              <a:rPr lang="en-US" smtClean="0"/>
              <a:t>‹#›</a:t>
            </a:fld>
            <a:endParaRPr lang="en-US"/>
          </a:p>
        </p:txBody>
      </p:sp>
    </p:spTree>
    <p:extLst>
      <p:ext uri="{BB962C8B-B14F-4D97-AF65-F5344CB8AC3E}">
        <p14:creationId xmlns:p14="http://schemas.microsoft.com/office/powerpoint/2010/main" val="320491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hyperlink" Target="https://www.crisphealth.org/learning-system/eqip/eqip-curriculum-2025/"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FF563-6591-0351-A478-D3BC31CDB41D}"/>
              </a:ext>
            </a:extLst>
          </p:cNvPr>
          <p:cNvSpPr>
            <a:spLocks noGrp="1"/>
          </p:cNvSpPr>
          <p:nvPr>
            <p:ph type="ctrTitle" idx="4294967295"/>
          </p:nvPr>
        </p:nvSpPr>
        <p:spPr>
          <a:xfrm>
            <a:off x="5506720" y="2773679"/>
            <a:ext cx="5608320" cy="1549083"/>
          </a:xfrm>
        </p:spPr>
        <p:txBody>
          <a:bodyPr>
            <a:normAutofit/>
          </a:bodyPr>
          <a:lstStyle/>
          <a:p>
            <a:r>
              <a:rPr lang="en-US" sz="4400" b="1" i="0" u="none" strike="noStrike" dirty="0">
                <a:solidFill>
                  <a:srgbClr val="1A4A98"/>
                </a:solidFill>
                <a:effectLst/>
                <a:latin typeface="Neue Haas Grotesk Text Pro" panose="020B0504020202020204" pitchFamily="34" charset="0"/>
              </a:rPr>
              <a:t>Enrollment Steps</a:t>
            </a:r>
            <a:endParaRPr lang="en-US" b="1" dirty="0">
              <a:solidFill>
                <a:srgbClr val="014699"/>
              </a:solidFill>
            </a:endParaRPr>
          </a:p>
        </p:txBody>
      </p:sp>
      <p:sp>
        <p:nvSpPr>
          <p:cNvPr id="4" name="TextBox 4">
            <a:extLst>
              <a:ext uri="{FF2B5EF4-FFF2-40B4-BE49-F238E27FC236}">
                <a16:creationId xmlns:a16="http://schemas.microsoft.com/office/drawing/2014/main" id="{88665A57-1DB0-1FA6-5306-13FC6DCEBD83}"/>
              </a:ext>
            </a:extLst>
          </p:cNvPr>
          <p:cNvSpPr txBox="1"/>
          <p:nvPr/>
        </p:nvSpPr>
        <p:spPr>
          <a:xfrm>
            <a:off x="889215" y="5703352"/>
            <a:ext cx="3502903"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accent1"/>
                </a:solidFill>
                <a:latin typeface="+mj-lt"/>
              </a:rPr>
              <a:t>Module 2: Participation and Enrollment</a:t>
            </a:r>
          </a:p>
        </p:txBody>
      </p:sp>
      <p:pic>
        <p:nvPicPr>
          <p:cNvPr id="13" name="Audio 12">
            <a:hlinkClick r:id="" action="ppaction://media"/>
            <a:extLst>
              <a:ext uri="{FF2B5EF4-FFF2-40B4-BE49-F238E27FC236}">
                <a16:creationId xmlns:a16="http://schemas.microsoft.com/office/drawing/2014/main" id="{817A4E46-9975-43E0-43A9-C878CAAFB13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44044136"/>
      </p:ext>
    </p:extLst>
  </p:cSld>
  <p:clrMapOvr>
    <a:masterClrMapping/>
  </p:clrMapOvr>
  <mc:AlternateContent xmlns:mc="http://schemas.openxmlformats.org/markup-compatibility/2006" xmlns:p14="http://schemas.microsoft.com/office/powerpoint/2010/main">
    <mc:Choice Requires="p14">
      <p:transition spd="slow" p14:dur="2000" advTm="19919"/>
    </mc:Choice>
    <mc:Fallback xmlns="">
      <p:transition spd="slow" advTm="19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0390E-E9EB-EA36-61A4-E9AB382965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8A887D-A7A8-4CA9-739A-60C9AE02C19D}"/>
              </a:ext>
            </a:extLst>
          </p:cNvPr>
          <p:cNvSpPr>
            <a:spLocks noGrp="1"/>
          </p:cNvSpPr>
          <p:nvPr>
            <p:ph type="title"/>
          </p:nvPr>
        </p:nvSpPr>
        <p:spPr/>
        <p:txBody>
          <a:bodyPr/>
          <a:lstStyle/>
          <a:p>
            <a:r>
              <a:rPr lang="en-US" b="1" dirty="0">
                <a:solidFill>
                  <a:srgbClr val="014699"/>
                </a:solidFill>
              </a:rPr>
              <a:t>EQIP Enrollment </a:t>
            </a:r>
          </a:p>
        </p:txBody>
      </p:sp>
      <p:sp>
        <p:nvSpPr>
          <p:cNvPr id="4" name="TextBox 3">
            <a:extLst>
              <a:ext uri="{FF2B5EF4-FFF2-40B4-BE49-F238E27FC236}">
                <a16:creationId xmlns:a16="http://schemas.microsoft.com/office/drawing/2014/main" id="{4DE6F677-9D3E-D94B-4DCE-A90E3F11DB3B}"/>
              </a:ext>
            </a:extLst>
          </p:cNvPr>
          <p:cNvSpPr txBox="1"/>
          <p:nvPr/>
        </p:nvSpPr>
        <p:spPr>
          <a:xfrm>
            <a:off x="838200" y="1798252"/>
            <a:ext cx="9387840" cy="3783408"/>
          </a:xfrm>
          <a:prstGeom prst="rect">
            <a:avLst/>
          </a:prstGeom>
          <a:noFill/>
        </p:spPr>
        <p:txBody>
          <a:bodyPr wrap="square" rtlCol="0">
            <a:spAutoFit/>
          </a:bodyPr>
          <a:lstStyle/>
          <a:p>
            <a:pPr marL="342900" indent="-342900">
              <a:lnSpc>
                <a:spcPct val="150000"/>
              </a:lnSpc>
              <a:buFont typeface="+mj-lt"/>
              <a:buAutoNum type="arabicPeriod"/>
            </a:pPr>
            <a:r>
              <a:rPr lang="en-US" b="1" dirty="0">
                <a:solidFill>
                  <a:schemeClr val="accent3"/>
                </a:solidFill>
                <a:latin typeface="+mj-lt"/>
              </a:rPr>
              <a:t>What is EQIP Enrollment? </a:t>
            </a:r>
          </a:p>
          <a:p>
            <a:pPr marL="800100" lvl="1" indent="-342900">
              <a:lnSpc>
                <a:spcPct val="150000"/>
              </a:lnSpc>
              <a:buFont typeface="Arial" panose="020B0604020202020204" pitchFamily="34" charset="0"/>
              <a:buChar char="•"/>
            </a:pPr>
            <a:r>
              <a:rPr lang="en-US" dirty="0">
                <a:solidFill>
                  <a:srgbClr val="014699"/>
                </a:solidFill>
                <a:latin typeface="+mj-lt"/>
              </a:rPr>
              <a:t>EQIP Enrollment is an opportunity for new and returning EQIP participants to enroll for the upcoming performance year </a:t>
            </a:r>
          </a:p>
          <a:p>
            <a:pPr marL="342900" indent="-342900">
              <a:lnSpc>
                <a:spcPct val="150000"/>
              </a:lnSpc>
              <a:buFont typeface="+mj-lt"/>
              <a:buAutoNum type="arabicPeriod"/>
            </a:pPr>
            <a:r>
              <a:rPr lang="en-US" b="1" dirty="0">
                <a:solidFill>
                  <a:schemeClr val="accent3"/>
                </a:solidFill>
                <a:latin typeface="+mj-lt"/>
              </a:rPr>
              <a:t>How much time do I have to enroll? </a:t>
            </a:r>
          </a:p>
          <a:p>
            <a:pPr marL="800100" lvl="1" indent="-342900">
              <a:lnSpc>
                <a:spcPct val="150000"/>
              </a:lnSpc>
              <a:buFont typeface="Arial" panose="020B0604020202020204" pitchFamily="34" charset="0"/>
              <a:buChar char="•"/>
            </a:pPr>
            <a:r>
              <a:rPr lang="en-US" dirty="0">
                <a:solidFill>
                  <a:srgbClr val="014699"/>
                </a:solidFill>
                <a:latin typeface="+mj-lt"/>
              </a:rPr>
              <a:t>The enrollment period typically lasts eight weeks spanning from the beginning of July to the end of August</a:t>
            </a:r>
          </a:p>
          <a:p>
            <a:pPr marL="342900" indent="-342900">
              <a:lnSpc>
                <a:spcPct val="150000"/>
              </a:lnSpc>
              <a:buFont typeface="+mj-lt"/>
              <a:buAutoNum type="arabicPeriod"/>
            </a:pPr>
            <a:r>
              <a:rPr lang="en-US" b="1" dirty="0">
                <a:solidFill>
                  <a:schemeClr val="accent3"/>
                </a:solidFill>
                <a:latin typeface="+mj-lt"/>
              </a:rPr>
              <a:t>How can I enroll in EQIP?</a:t>
            </a:r>
          </a:p>
          <a:p>
            <a:pPr marL="800100" lvl="1" indent="-342900">
              <a:lnSpc>
                <a:spcPct val="150000"/>
              </a:lnSpc>
              <a:buFont typeface="Arial" panose="020B0604020202020204" pitchFamily="34" charset="0"/>
              <a:buChar char="•"/>
            </a:pPr>
            <a:r>
              <a:rPr lang="en-US" dirty="0">
                <a:solidFill>
                  <a:srgbClr val="014699"/>
                </a:solidFill>
                <a:latin typeface="+mj-lt"/>
              </a:rPr>
              <a:t>New and existing entities will navigate to the EQIP Entity Portal to begin the enrollment process. </a:t>
            </a:r>
          </a:p>
        </p:txBody>
      </p:sp>
      <p:pic>
        <p:nvPicPr>
          <p:cNvPr id="9" name="Audio 8">
            <a:hlinkClick r:id="" action="ppaction://media"/>
            <a:extLst>
              <a:ext uri="{FF2B5EF4-FFF2-40B4-BE49-F238E27FC236}">
                <a16:creationId xmlns:a16="http://schemas.microsoft.com/office/drawing/2014/main" id="{99C0764A-A8F5-0A0A-F0A2-EFFAA66C87B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10200921"/>
      </p:ext>
    </p:extLst>
  </p:cSld>
  <p:clrMapOvr>
    <a:masterClrMapping/>
  </p:clrMapOvr>
  <mc:AlternateContent xmlns:mc="http://schemas.openxmlformats.org/markup-compatibility/2006" xmlns:p14="http://schemas.microsoft.com/office/powerpoint/2010/main">
    <mc:Choice Requires="p14">
      <p:transition spd="slow" p14:dur="2000" advTm="33356"/>
    </mc:Choice>
    <mc:Fallback xmlns="">
      <p:transition spd="slow" advTm="33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B2B7B-365F-D216-C720-E532DB550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CED614-CC50-53CA-8D1D-224455AE35B3}"/>
              </a:ext>
            </a:extLst>
          </p:cNvPr>
          <p:cNvSpPr>
            <a:spLocks noGrp="1"/>
          </p:cNvSpPr>
          <p:nvPr>
            <p:ph type="title"/>
          </p:nvPr>
        </p:nvSpPr>
        <p:spPr/>
        <p:txBody>
          <a:bodyPr/>
          <a:lstStyle/>
          <a:p>
            <a:r>
              <a:rPr lang="en-US" b="1" dirty="0">
                <a:solidFill>
                  <a:srgbClr val="014699"/>
                </a:solidFill>
              </a:rPr>
              <a:t>Enrollment for New Participants </a:t>
            </a:r>
          </a:p>
        </p:txBody>
      </p:sp>
      <p:graphicFrame>
        <p:nvGraphicFramePr>
          <p:cNvPr id="5" name="Content Placeholder 4">
            <a:extLst>
              <a:ext uri="{FF2B5EF4-FFF2-40B4-BE49-F238E27FC236}">
                <a16:creationId xmlns:a16="http://schemas.microsoft.com/office/drawing/2014/main" id="{5CBBC38E-8BF6-64B1-79CE-C07D876A97A1}"/>
              </a:ext>
            </a:extLst>
          </p:cNvPr>
          <p:cNvGraphicFramePr>
            <a:graphicFrameLocks noGrp="1"/>
          </p:cNvGraphicFramePr>
          <p:nvPr>
            <p:ph idx="1"/>
            <p:extLst>
              <p:ext uri="{D42A27DB-BD31-4B8C-83A1-F6EECF244321}">
                <p14:modId xmlns:p14="http://schemas.microsoft.com/office/powerpoint/2010/main" val="921893818"/>
              </p:ext>
            </p:extLst>
          </p:nvPr>
        </p:nvGraphicFramePr>
        <p:xfrm>
          <a:off x="1239520" y="1574800"/>
          <a:ext cx="9936480" cy="47793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udio 8">
            <a:hlinkClick r:id="" action="ppaction://media"/>
            <a:extLst>
              <a:ext uri="{FF2B5EF4-FFF2-40B4-BE49-F238E27FC236}">
                <a16:creationId xmlns:a16="http://schemas.microsoft.com/office/drawing/2014/main" id="{FD130122-0962-085A-F1B6-C2F12422CBD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2794116"/>
      </p:ext>
    </p:extLst>
  </p:cSld>
  <p:clrMapOvr>
    <a:masterClrMapping/>
  </p:clrMapOvr>
  <mc:AlternateContent xmlns:mc="http://schemas.openxmlformats.org/markup-compatibility/2006" xmlns:p14="http://schemas.microsoft.com/office/powerpoint/2010/main">
    <mc:Choice Requires="p14">
      <p:transition spd="slow" p14:dur="2000" advTm="60013"/>
    </mc:Choice>
    <mc:Fallback xmlns="">
      <p:transition spd="slow" advTm="60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12BD5-F243-407A-267E-3E6C87F914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9FF17-C918-949B-37C1-4B6EF92DB997}"/>
              </a:ext>
            </a:extLst>
          </p:cNvPr>
          <p:cNvSpPr>
            <a:spLocks noGrp="1"/>
          </p:cNvSpPr>
          <p:nvPr>
            <p:ph type="title"/>
          </p:nvPr>
        </p:nvSpPr>
        <p:spPr/>
        <p:txBody>
          <a:bodyPr/>
          <a:lstStyle/>
          <a:p>
            <a:r>
              <a:rPr lang="en-US" b="1" dirty="0">
                <a:solidFill>
                  <a:srgbClr val="014699"/>
                </a:solidFill>
              </a:rPr>
              <a:t>Enrollment for New Participants </a:t>
            </a:r>
          </a:p>
        </p:txBody>
      </p:sp>
      <p:graphicFrame>
        <p:nvGraphicFramePr>
          <p:cNvPr id="5" name="Content Placeholder 4">
            <a:extLst>
              <a:ext uri="{FF2B5EF4-FFF2-40B4-BE49-F238E27FC236}">
                <a16:creationId xmlns:a16="http://schemas.microsoft.com/office/drawing/2014/main" id="{270D2F88-0894-D96E-5D44-A74E96E41C94}"/>
              </a:ext>
            </a:extLst>
          </p:cNvPr>
          <p:cNvGraphicFramePr>
            <a:graphicFrameLocks noGrp="1"/>
          </p:cNvGraphicFramePr>
          <p:nvPr>
            <p:ph idx="1"/>
            <p:extLst>
              <p:ext uri="{D42A27DB-BD31-4B8C-83A1-F6EECF244321}">
                <p14:modId xmlns:p14="http://schemas.microsoft.com/office/powerpoint/2010/main" val="3853695551"/>
              </p:ext>
            </p:extLst>
          </p:nvPr>
        </p:nvGraphicFramePr>
        <p:xfrm>
          <a:off x="1239520" y="1574800"/>
          <a:ext cx="9936480" cy="47793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7" name="Audio 16">
            <a:hlinkClick r:id="" action="ppaction://media"/>
            <a:extLst>
              <a:ext uri="{FF2B5EF4-FFF2-40B4-BE49-F238E27FC236}">
                <a16:creationId xmlns:a16="http://schemas.microsoft.com/office/drawing/2014/main" id="{3E0528CD-361B-E71C-6922-38E9F816129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6725785"/>
      </p:ext>
    </p:extLst>
  </p:cSld>
  <p:clrMapOvr>
    <a:masterClrMapping/>
  </p:clrMapOvr>
  <mc:AlternateContent xmlns:mc="http://schemas.openxmlformats.org/markup-compatibility/2006" xmlns:p14="http://schemas.microsoft.com/office/powerpoint/2010/main">
    <mc:Choice Requires="p14">
      <p:transition spd="slow" p14:dur="2000" advTm="75834"/>
    </mc:Choice>
    <mc:Fallback xmlns="">
      <p:transition spd="slow" advTm="75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E97F0-8DDA-58C1-EEAB-5EAB574DDD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84AFBD-DEFB-3CB8-87CC-013C05CCC0F2}"/>
              </a:ext>
            </a:extLst>
          </p:cNvPr>
          <p:cNvSpPr>
            <a:spLocks noGrp="1"/>
          </p:cNvSpPr>
          <p:nvPr>
            <p:ph type="title"/>
          </p:nvPr>
        </p:nvSpPr>
        <p:spPr>
          <a:xfrm>
            <a:off x="543560" y="405765"/>
            <a:ext cx="10515600" cy="1325563"/>
          </a:xfrm>
        </p:spPr>
        <p:txBody>
          <a:bodyPr>
            <a:normAutofit/>
          </a:bodyPr>
          <a:lstStyle/>
          <a:p>
            <a:r>
              <a:rPr lang="en-US" b="1" dirty="0">
                <a:solidFill>
                  <a:srgbClr val="014699"/>
                </a:solidFill>
              </a:rPr>
              <a:t>Enrollment for Returning Participants </a:t>
            </a:r>
          </a:p>
        </p:txBody>
      </p:sp>
      <p:graphicFrame>
        <p:nvGraphicFramePr>
          <p:cNvPr id="5" name="Content Placeholder 4">
            <a:extLst>
              <a:ext uri="{FF2B5EF4-FFF2-40B4-BE49-F238E27FC236}">
                <a16:creationId xmlns:a16="http://schemas.microsoft.com/office/drawing/2014/main" id="{B25258F3-BA7A-6C44-4C55-CA2B25B3C7CA}"/>
              </a:ext>
            </a:extLst>
          </p:cNvPr>
          <p:cNvGraphicFramePr>
            <a:graphicFrameLocks noGrp="1"/>
          </p:cNvGraphicFramePr>
          <p:nvPr>
            <p:ph idx="1"/>
            <p:extLst>
              <p:ext uri="{D42A27DB-BD31-4B8C-83A1-F6EECF244321}">
                <p14:modId xmlns:p14="http://schemas.microsoft.com/office/powerpoint/2010/main" val="2788879889"/>
              </p:ext>
            </p:extLst>
          </p:nvPr>
        </p:nvGraphicFramePr>
        <p:xfrm>
          <a:off x="-693683" y="1545021"/>
          <a:ext cx="12210043" cy="49072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Audio 13">
            <a:hlinkClick r:id="" action="ppaction://media"/>
            <a:extLst>
              <a:ext uri="{FF2B5EF4-FFF2-40B4-BE49-F238E27FC236}">
                <a16:creationId xmlns:a16="http://schemas.microsoft.com/office/drawing/2014/main" id="{CC64C081-EEB9-939E-745F-81DB54BF14E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53109552"/>
      </p:ext>
    </p:extLst>
  </p:cSld>
  <p:clrMapOvr>
    <a:masterClrMapping/>
  </p:clrMapOvr>
  <mc:AlternateContent xmlns:mc="http://schemas.openxmlformats.org/markup-compatibility/2006" xmlns:p14="http://schemas.microsoft.com/office/powerpoint/2010/main">
    <mc:Choice Requires="p14">
      <p:transition spd="slow" p14:dur="2000" advTm="51260"/>
    </mc:Choice>
    <mc:Fallback xmlns="">
      <p:transition spd="slow" advTm="51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E2DB9-47D1-5125-5BA0-30B48A64EA42}"/>
              </a:ext>
            </a:extLst>
          </p:cNvPr>
          <p:cNvSpPr>
            <a:spLocks noGrp="1"/>
          </p:cNvSpPr>
          <p:nvPr>
            <p:ph type="title"/>
          </p:nvPr>
        </p:nvSpPr>
        <p:spPr/>
        <p:txBody>
          <a:bodyPr/>
          <a:lstStyle/>
          <a:p>
            <a:r>
              <a:rPr lang="en-US" b="1" dirty="0">
                <a:solidFill>
                  <a:srgbClr val="014699"/>
                </a:solidFill>
              </a:rPr>
              <a:t>How do I know what to enroll in?</a:t>
            </a:r>
          </a:p>
        </p:txBody>
      </p:sp>
      <p:sp>
        <p:nvSpPr>
          <p:cNvPr id="4" name="TextBox 3">
            <a:extLst>
              <a:ext uri="{FF2B5EF4-FFF2-40B4-BE49-F238E27FC236}">
                <a16:creationId xmlns:a16="http://schemas.microsoft.com/office/drawing/2014/main" id="{422E319C-7787-5C29-8ABC-350607C2476D}"/>
              </a:ext>
            </a:extLst>
          </p:cNvPr>
          <p:cNvSpPr txBox="1"/>
          <p:nvPr/>
        </p:nvSpPr>
        <p:spPr>
          <a:xfrm>
            <a:off x="479127" y="1690688"/>
            <a:ext cx="11233745" cy="2921634"/>
          </a:xfrm>
          <a:prstGeom prst="rect">
            <a:avLst/>
          </a:prstGeom>
          <a:noFill/>
        </p:spPr>
        <p:txBody>
          <a:bodyPr wrap="square" rtlCol="0">
            <a:spAutoFit/>
          </a:bodyPr>
          <a:lstStyle/>
          <a:p>
            <a:pPr marL="285750" indent="-285750">
              <a:lnSpc>
                <a:spcPct val="250000"/>
              </a:lnSpc>
              <a:buFont typeface="Arial" panose="020B0604020202020204" pitchFamily="34" charset="0"/>
              <a:buChar char="•"/>
            </a:pPr>
            <a:r>
              <a:rPr lang="en-US" sz="1600" dirty="0">
                <a:solidFill>
                  <a:srgbClr val="014699"/>
                </a:solidFill>
                <a:latin typeface="+mj-lt"/>
              </a:rPr>
              <a:t>The EQIP Team </a:t>
            </a:r>
            <a:r>
              <a:rPr lang="en-US" sz="1600" b="1" dirty="0">
                <a:solidFill>
                  <a:srgbClr val="014699"/>
                </a:solidFill>
                <a:latin typeface="+mj-lt"/>
              </a:rPr>
              <a:t>uses baseline data from a particular year</a:t>
            </a:r>
            <a:r>
              <a:rPr lang="en-US" sz="1600" dirty="0">
                <a:solidFill>
                  <a:srgbClr val="014699"/>
                </a:solidFill>
                <a:latin typeface="+mj-lt"/>
              </a:rPr>
              <a:t> to show interested entities what episodes they are eligible to participate in based on the volume the NPIs in their entity rendered in that particular year.</a:t>
            </a:r>
          </a:p>
          <a:p>
            <a:pPr marL="742950" lvl="1" indent="-285750">
              <a:lnSpc>
                <a:spcPct val="250000"/>
              </a:lnSpc>
              <a:buFont typeface="Arial" panose="020B0604020202020204" pitchFamily="34" charset="0"/>
              <a:buChar char="•"/>
            </a:pPr>
            <a:r>
              <a:rPr lang="en-US" sz="1600" b="1" dirty="0">
                <a:solidFill>
                  <a:srgbClr val="014699"/>
                </a:solidFill>
                <a:latin typeface="+mj-lt"/>
              </a:rPr>
              <a:t>Volume represents the number of claims </a:t>
            </a:r>
            <a:r>
              <a:rPr lang="en-US" sz="1600" dirty="0">
                <a:solidFill>
                  <a:srgbClr val="014699"/>
                </a:solidFill>
                <a:latin typeface="+mj-lt"/>
              </a:rPr>
              <a:t>associated with a particular episode </a:t>
            </a:r>
          </a:p>
          <a:p>
            <a:pPr marL="742950" lvl="1" indent="-285750">
              <a:lnSpc>
                <a:spcPct val="250000"/>
              </a:lnSpc>
              <a:buFont typeface="Arial" panose="020B0604020202020204" pitchFamily="34" charset="0"/>
              <a:buChar char="•"/>
            </a:pPr>
            <a:r>
              <a:rPr lang="en-US" sz="1600" dirty="0">
                <a:solidFill>
                  <a:srgbClr val="014699"/>
                </a:solidFill>
                <a:latin typeface="+mj-lt"/>
              </a:rPr>
              <a:t>Historically the year has been 2019, however it is subject to change for performance years beyond 2026.</a:t>
            </a:r>
          </a:p>
          <a:p>
            <a:pPr marL="742950" lvl="1" indent="-285750">
              <a:lnSpc>
                <a:spcPct val="150000"/>
              </a:lnSpc>
              <a:buFont typeface="Arial" panose="020B0604020202020204" pitchFamily="34" charset="0"/>
              <a:buChar char="•"/>
            </a:pPr>
            <a:endParaRPr lang="en-US" dirty="0">
              <a:solidFill>
                <a:srgbClr val="014699"/>
              </a:solidFill>
              <a:latin typeface="+mj-lt"/>
            </a:endParaRPr>
          </a:p>
        </p:txBody>
      </p:sp>
      <p:pic>
        <p:nvPicPr>
          <p:cNvPr id="12" name="Audio 11">
            <a:hlinkClick r:id="" action="ppaction://media"/>
            <a:extLst>
              <a:ext uri="{FF2B5EF4-FFF2-40B4-BE49-F238E27FC236}">
                <a16:creationId xmlns:a16="http://schemas.microsoft.com/office/drawing/2014/main" id="{D2612BD3-4FE5-0745-5AB9-E743E26C52B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04967358"/>
      </p:ext>
    </p:extLst>
  </p:cSld>
  <p:clrMapOvr>
    <a:masterClrMapping/>
  </p:clrMapOvr>
  <mc:AlternateContent xmlns:mc="http://schemas.openxmlformats.org/markup-compatibility/2006" xmlns:p14="http://schemas.microsoft.com/office/powerpoint/2010/main">
    <mc:Choice Requires="p14">
      <p:transition spd="slow" p14:dur="2000" advTm="35029"/>
    </mc:Choice>
    <mc:Fallback xmlns="">
      <p:transition spd="slow" advTm="35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CC095-027D-8C91-4C76-3120056B55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E9DC28-0260-BDB9-7C11-73E15DFFED50}"/>
              </a:ext>
            </a:extLst>
          </p:cNvPr>
          <p:cNvSpPr>
            <a:spLocks noGrp="1"/>
          </p:cNvSpPr>
          <p:nvPr>
            <p:ph type="title"/>
          </p:nvPr>
        </p:nvSpPr>
        <p:spPr/>
        <p:txBody>
          <a:bodyPr/>
          <a:lstStyle/>
          <a:p>
            <a:r>
              <a:rPr lang="en-US" b="1" dirty="0">
                <a:solidFill>
                  <a:srgbClr val="014699"/>
                </a:solidFill>
              </a:rPr>
              <a:t>How do I know what to enroll in?</a:t>
            </a:r>
          </a:p>
        </p:txBody>
      </p:sp>
      <p:sp>
        <p:nvSpPr>
          <p:cNvPr id="3" name="TextBox 2">
            <a:extLst>
              <a:ext uri="{FF2B5EF4-FFF2-40B4-BE49-F238E27FC236}">
                <a16:creationId xmlns:a16="http://schemas.microsoft.com/office/drawing/2014/main" id="{7B1DD490-5A9A-0E09-E024-4D2EB0755C96}"/>
              </a:ext>
            </a:extLst>
          </p:cNvPr>
          <p:cNvSpPr txBox="1"/>
          <p:nvPr/>
        </p:nvSpPr>
        <p:spPr>
          <a:xfrm>
            <a:off x="312517" y="1481558"/>
            <a:ext cx="11516810" cy="590931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b="1" dirty="0">
                <a:solidFill>
                  <a:srgbClr val="014699"/>
                </a:solidFill>
                <a:latin typeface="+mj-lt"/>
              </a:rPr>
              <a:t>EXAMPLE: </a:t>
            </a:r>
            <a:r>
              <a:rPr lang="en-US" sz="1600" dirty="0">
                <a:solidFill>
                  <a:srgbClr val="014699"/>
                </a:solidFill>
                <a:latin typeface="+mj-lt"/>
              </a:rPr>
              <a:t>I am a physician at a physical therapy clinic that focuses on pain management. I would like to enroll in any episodes related to physical therapy. Here are the NPIs I will be participating with</a:t>
            </a:r>
          </a:p>
          <a:p>
            <a:pPr marL="742950" lvl="1" indent="-285750">
              <a:lnSpc>
                <a:spcPct val="150000"/>
              </a:lnSpc>
              <a:buFont typeface="Arial" panose="020B0604020202020204" pitchFamily="34" charset="0"/>
              <a:buChar char="•"/>
            </a:pPr>
            <a:r>
              <a:rPr lang="en-US" sz="1600" dirty="0">
                <a:solidFill>
                  <a:srgbClr val="014699"/>
                </a:solidFill>
                <a:latin typeface="+mj-lt"/>
              </a:rPr>
              <a:t>1166458232</a:t>
            </a:r>
          </a:p>
          <a:p>
            <a:pPr marL="742950" lvl="1" indent="-285750">
              <a:lnSpc>
                <a:spcPct val="150000"/>
              </a:lnSpc>
              <a:buFont typeface="Arial" panose="020B0604020202020204" pitchFamily="34" charset="0"/>
              <a:buChar char="•"/>
            </a:pPr>
            <a:r>
              <a:rPr lang="en-US" sz="1600" dirty="0">
                <a:solidFill>
                  <a:srgbClr val="014699"/>
                </a:solidFill>
                <a:latin typeface="+mj-lt"/>
              </a:rPr>
              <a:t>1546098734</a:t>
            </a:r>
          </a:p>
          <a:p>
            <a:pPr marL="742950" lvl="1" indent="-285750">
              <a:lnSpc>
                <a:spcPct val="150000"/>
              </a:lnSpc>
              <a:buFont typeface="Arial" panose="020B0604020202020204" pitchFamily="34" charset="0"/>
              <a:buChar char="•"/>
            </a:pPr>
            <a:r>
              <a:rPr lang="en-US" sz="1600" dirty="0">
                <a:solidFill>
                  <a:srgbClr val="014699"/>
                </a:solidFill>
                <a:latin typeface="+mj-lt"/>
              </a:rPr>
              <a:t>1132560345</a:t>
            </a:r>
          </a:p>
          <a:p>
            <a:pPr marL="742950" lvl="1" indent="-285750">
              <a:lnSpc>
                <a:spcPct val="150000"/>
              </a:lnSpc>
              <a:buFont typeface="Arial" panose="020B0604020202020204" pitchFamily="34" charset="0"/>
              <a:buChar char="•"/>
            </a:pPr>
            <a:r>
              <a:rPr lang="en-US" sz="1600" dirty="0">
                <a:solidFill>
                  <a:srgbClr val="014699"/>
                </a:solidFill>
                <a:latin typeface="+mj-lt"/>
              </a:rPr>
              <a:t>1734112890</a:t>
            </a:r>
          </a:p>
          <a:p>
            <a:pPr marL="742950" lvl="1" indent="-285750">
              <a:lnSpc>
                <a:spcPct val="150000"/>
              </a:lnSpc>
              <a:buFont typeface="Arial" panose="020B0604020202020204" pitchFamily="34" charset="0"/>
              <a:buChar char="•"/>
            </a:pPr>
            <a:r>
              <a:rPr lang="en-US" sz="1600" dirty="0">
                <a:solidFill>
                  <a:srgbClr val="014699"/>
                </a:solidFill>
                <a:latin typeface="+mj-lt"/>
              </a:rPr>
              <a:t>1992345769</a:t>
            </a:r>
          </a:p>
          <a:p>
            <a:pPr lvl="1">
              <a:lnSpc>
                <a:spcPct val="150000"/>
              </a:lnSpc>
            </a:pPr>
            <a:endParaRPr lang="en-US" sz="1600" dirty="0">
              <a:solidFill>
                <a:srgbClr val="014699"/>
              </a:solidFill>
              <a:latin typeface="+mj-lt"/>
            </a:endParaRPr>
          </a:p>
          <a:p>
            <a:pPr marL="285750" indent="-285750">
              <a:lnSpc>
                <a:spcPct val="150000"/>
              </a:lnSpc>
              <a:buFont typeface="Arial" panose="020B0604020202020204" pitchFamily="34" charset="0"/>
              <a:buChar char="•"/>
            </a:pPr>
            <a:r>
              <a:rPr lang="en-US" sz="1600" dirty="0">
                <a:solidFill>
                  <a:srgbClr val="014699"/>
                </a:solidFill>
                <a:latin typeface="+mj-lt"/>
              </a:rPr>
              <a:t>The EQIP Team will </a:t>
            </a:r>
            <a:r>
              <a:rPr lang="en-US" sz="1600" b="1" dirty="0">
                <a:solidFill>
                  <a:srgbClr val="014699"/>
                </a:solidFill>
                <a:latin typeface="+mj-lt"/>
              </a:rPr>
              <a:t>run your baseline data and provide you with your entity’s baseline volume. </a:t>
            </a:r>
            <a:r>
              <a:rPr lang="en-US" sz="1600" dirty="0">
                <a:solidFill>
                  <a:srgbClr val="014699"/>
                </a:solidFill>
                <a:latin typeface="+mj-lt"/>
              </a:rPr>
              <a:t>This will show you which episodes you can enroll in based on the volume that the five NPIs provided above had in the baseline year.</a:t>
            </a:r>
          </a:p>
          <a:p>
            <a:pPr marL="285750" indent="-285750">
              <a:lnSpc>
                <a:spcPct val="150000"/>
              </a:lnSpc>
              <a:buFont typeface="Arial" panose="020B0604020202020204" pitchFamily="34" charset="0"/>
              <a:buChar char="•"/>
            </a:pPr>
            <a:r>
              <a:rPr lang="en-US" sz="1600" dirty="0">
                <a:solidFill>
                  <a:srgbClr val="014699"/>
                </a:solidFill>
                <a:latin typeface="+mj-lt"/>
              </a:rPr>
              <a:t>During enrollment, you will </a:t>
            </a:r>
            <a:r>
              <a:rPr lang="en-US" sz="1600" b="1" dirty="0">
                <a:solidFill>
                  <a:srgbClr val="014699"/>
                </a:solidFill>
                <a:latin typeface="+mj-lt"/>
              </a:rPr>
              <a:t>select the episodes that your entity is eligible for </a:t>
            </a:r>
            <a:r>
              <a:rPr lang="en-US" sz="1600" dirty="0">
                <a:solidFill>
                  <a:srgbClr val="014699"/>
                </a:solidFill>
                <a:latin typeface="+mj-lt"/>
              </a:rPr>
              <a:t>based on your entity’s baseline volume</a:t>
            </a:r>
          </a:p>
          <a:p>
            <a:pPr marL="1200150" lvl="2" indent="-285750">
              <a:lnSpc>
                <a:spcPct val="150000"/>
              </a:lnSpc>
              <a:buFont typeface="Arial" panose="020B0604020202020204" pitchFamily="34" charset="0"/>
              <a:buChar char="•"/>
            </a:pPr>
            <a:r>
              <a:rPr lang="en-US" sz="1600" dirty="0">
                <a:solidFill>
                  <a:srgbClr val="014699"/>
                </a:solidFill>
                <a:latin typeface="+mj-lt"/>
              </a:rPr>
              <a:t>You </a:t>
            </a:r>
            <a:r>
              <a:rPr lang="en-US" sz="1600" b="1" dirty="0">
                <a:solidFill>
                  <a:srgbClr val="014699"/>
                </a:solidFill>
                <a:latin typeface="+mj-lt"/>
              </a:rPr>
              <a:t>can only enroll in episodes that your entity is  eligible for</a:t>
            </a:r>
            <a:r>
              <a:rPr lang="en-US" sz="1600" dirty="0">
                <a:solidFill>
                  <a:srgbClr val="014699"/>
                </a:solidFill>
                <a:latin typeface="+mj-lt"/>
              </a:rPr>
              <a:t>, however this requirement maximizes the likelihood of your entity being successful in the EQIP program!</a:t>
            </a:r>
          </a:p>
          <a:p>
            <a:pPr marL="1200150" lvl="2" indent="-285750">
              <a:lnSpc>
                <a:spcPct val="150000"/>
              </a:lnSpc>
              <a:buFont typeface="Arial" panose="020B0604020202020204" pitchFamily="34" charset="0"/>
              <a:buChar char="•"/>
            </a:pPr>
            <a:endParaRPr lang="en-US" sz="1600" dirty="0">
              <a:solidFill>
                <a:srgbClr val="014699"/>
              </a:solidFill>
              <a:latin typeface="+mj-lt"/>
            </a:endParaRPr>
          </a:p>
          <a:p>
            <a:pPr marL="742950" lvl="1" indent="-285750">
              <a:lnSpc>
                <a:spcPct val="150000"/>
              </a:lnSpc>
              <a:buFont typeface="Arial" panose="020B0604020202020204" pitchFamily="34" charset="0"/>
              <a:buChar char="•"/>
            </a:pPr>
            <a:endParaRPr lang="en-US" sz="1600" dirty="0">
              <a:solidFill>
                <a:srgbClr val="014699"/>
              </a:solidFill>
              <a:latin typeface="+mj-lt"/>
            </a:endParaRPr>
          </a:p>
          <a:p>
            <a:endParaRPr lang="en-US" dirty="0"/>
          </a:p>
        </p:txBody>
      </p:sp>
      <p:pic>
        <p:nvPicPr>
          <p:cNvPr id="7" name="Audio 6">
            <a:hlinkClick r:id="" action="ppaction://media"/>
            <a:extLst>
              <a:ext uri="{FF2B5EF4-FFF2-40B4-BE49-F238E27FC236}">
                <a16:creationId xmlns:a16="http://schemas.microsoft.com/office/drawing/2014/main" id="{06E9B16B-56FE-F134-6D46-EF924CDF343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46786608"/>
      </p:ext>
    </p:extLst>
  </p:cSld>
  <p:clrMapOvr>
    <a:masterClrMapping/>
  </p:clrMapOvr>
  <mc:AlternateContent xmlns:mc="http://schemas.openxmlformats.org/markup-compatibility/2006" xmlns:p14="http://schemas.microsoft.com/office/powerpoint/2010/main">
    <mc:Choice Requires="p14">
      <p:transition spd="slow" p14:dur="2000" advTm="46496"/>
    </mc:Choice>
    <mc:Fallback xmlns="">
      <p:transition spd="slow" advTm="4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CA175-1E07-8EF8-5D53-D1C1C96DB141}"/>
              </a:ext>
            </a:extLst>
          </p:cNvPr>
          <p:cNvSpPr>
            <a:spLocks noGrp="1"/>
          </p:cNvSpPr>
          <p:nvPr>
            <p:ph type="title"/>
          </p:nvPr>
        </p:nvSpPr>
        <p:spPr>
          <a:xfrm>
            <a:off x="674077" y="385828"/>
            <a:ext cx="10515600" cy="1325563"/>
          </a:xfrm>
        </p:spPr>
        <p:txBody>
          <a:bodyPr>
            <a:noAutofit/>
          </a:bodyPr>
          <a:lstStyle/>
          <a:p>
            <a:r>
              <a:rPr lang="en-US" b="1" dirty="0">
                <a:solidFill>
                  <a:schemeClr val="accent1"/>
                </a:solidFill>
              </a:rPr>
              <a:t>Want to Learn More?</a:t>
            </a:r>
          </a:p>
        </p:txBody>
      </p:sp>
      <p:sp>
        <p:nvSpPr>
          <p:cNvPr id="3" name="Content Placeholder 2">
            <a:extLst>
              <a:ext uri="{FF2B5EF4-FFF2-40B4-BE49-F238E27FC236}">
                <a16:creationId xmlns:a16="http://schemas.microsoft.com/office/drawing/2014/main" id="{3B7C6457-4B81-A749-164A-77555C6A8AE3}"/>
              </a:ext>
            </a:extLst>
          </p:cNvPr>
          <p:cNvSpPr>
            <a:spLocks noGrp="1"/>
          </p:cNvSpPr>
          <p:nvPr>
            <p:ph idx="1"/>
          </p:nvPr>
        </p:nvSpPr>
        <p:spPr>
          <a:xfrm>
            <a:off x="674077" y="1574453"/>
            <a:ext cx="10515600" cy="1338505"/>
          </a:xfrm>
        </p:spPr>
        <p:txBody>
          <a:bodyPr vert="horz" lIns="91440" tIns="45720" rIns="91440" bIns="45720" rtlCol="0" anchor="t">
            <a:normAutofit/>
          </a:bodyPr>
          <a:lstStyle/>
          <a:p>
            <a:pPr marL="0" indent="0">
              <a:lnSpc>
                <a:spcPct val="150000"/>
              </a:lnSpc>
              <a:buNone/>
            </a:pPr>
            <a:r>
              <a:rPr lang="en-US" sz="2000" dirty="0">
                <a:solidFill>
                  <a:schemeClr val="accent1"/>
                </a:solidFill>
                <a:latin typeface="+mj-lt"/>
              </a:rPr>
              <a:t>Visit the full </a:t>
            </a:r>
            <a:r>
              <a:rPr lang="en-US" sz="2000" b="1" u="sng" dirty="0">
                <a:solidFill>
                  <a:schemeClr val="accent2"/>
                </a:solidFill>
                <a:latin typeface="+mj-lt"/>
                <a:hlinkClick r:id="rId5">
                  <a:extLst>
                    <a:ext uri="{A12FA001-AC4F-418D-AE19-62706E023703}">
                      <ahyp:hlinkClr xmlns:ahyp="http://schemas.microsoft.com/office/drawing/2018/hyperlinkcolor" val="tx"/>
                    </a:ext>
                  </a:extLst>
                </a:hlinkClick>
              </a:rPr>
              <a:t>EQIP Curriculum</a:t>
            </a:r>
            <a:r>
              <a:rPr lang="en-US" sz="2000" b="1" dirty="0">
                <a:solidFill>
                  <a:schemeClr val="accent2"/>
                </a:solidFill>
                <a:latin typeface="+mj-lt"/>
              </a:rPr>
              <a:t> </a:t>
            </a:r>
            <a:r>
              <a:rPr lang="en-US" sz="2000" dirty="0">
                <a:solidFill>
                  <a:schemeClr val="accent1"/>
                </a:solidFill>
                <a:latin typeface="+mj-lt"/>
              </a:rPr>
              <a:t>to explore comprehensive learning modules and deepen your understanding of Maryland’s Episode Quality Improvement Program (EQIP). </a:t>
            </a:r>
          </a:p>
          <a:p>
            <a:pPr>
              <a:lnSpc>
                <a:spcPct val="150000"/>
              </a:lnSpc>
            </a:pPr>
            <a:endParaRPr lang="en-US" sz="1400" dirty="0">
              <a:solidFill>
                <a:schemeClr val="accent1"/>
              </a:solidFill>
              <a:latin typeface="+mj-lt"/>
            </a:endParaRPr>
          </a:p>
          <a:p>
            <a:pPr>
              <a:lnSpc>
                <a:spcPct val="150000"/>
              </a:lnSpc>
            </a:pPr>
            <a:endParaRPr lang="en-US" sz="1400" dirty="0">
              <a:solidFill>
                <a:schemeClr val="accent1"/>
              </a:solidFill>
              <a:latin typeface="+mj-lt"/>
            </a:endParaRPr>
          </a:p>
        </p:txBody>
      </p:sp>
      <p:pic>
        <p:nvPicPr>
          <p:cNvPr id="7" name="Audio 6">
            <a:hlinkClick r:id="" action="ppaction://media"/>
            <a:extLst>
              <a:ext uri="{FF2B5EF4-FFF2-40B4-BE49-F238E27FC236}">
                <a16:creationId xmlns:a16="http://schemas.microsoft.com/office/drawing/2014/main" id="{5DA79CAA-190D-BD86-23F2-14AB6633C91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8151774"/>
      </p:ext>
    </p:extLst>
  </p:cSld>
  <p:clrMapOvr>
    <a:masterClrMapping/>
  </p:clrMapOvr>
  <mc:AlternateContent xmlns:mc="http://schemas.openxmlformats.org/markup-compatibility/2006" xmlns:p14="http://schemas.microsoft.com/office/powerpoint/2010/main">
    <mc:Choice Requires="p14">
      <p:transition spd="slow" p14:dur="2000" advTm="18278"/>
    </mc:Choice>
    <mc:Fallback xmlns="">
      <p:transition spd="slow" advTm="18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C3932"/>
      </a:dk2>
      <a:lt2>
        <a:srgbClr val="FDF6EA"/>
      </a:lt2>
      <a:accent1>
        <a:srgbClr val="1A4A98"/>
      </a:accent1>
      <a:accent2>
        <a:srgbClr val="00B0F0"/>
      </a:accent2>
      <a:accent3>
        <a:srgbClr val="0070C0"/>
      </a:accent3>
      <a:accent4>
        <a:srgbClr val="002060"/>
      </a:accent4>
      <a:accent5>
        <a:srgbClr val="C4F6F6"/>
      </a:accent5>
      <a:accent6>
        <a:srgbClr val="141CBA"/>
      </a:accent6>
      <a:hlink>
        <a:srgbClr val="002060"/>
      </a:hlink>
      <a:folHlink>
        <a:srgbClr val="2B7CF3"/>
      </a:folHlink>
    </a:clrScheme>
    <a:fontScheme name="Custom 1">
      <a:majorFont>
        <a:latin typeface="Neue Haas Grotesk Text Pro"/>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590118b5-ea22-46dd-8d6a-d7e95b39fd7c" xsi:nil="true"/>
    <lcf76f155ced4ddcb4097134ff3c332f xmlns="17f89e47-7d88-44b8-b02f-f9ffd650f5a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867E34AE758746932470DCF8B17B6D" ma:contentTypeVersion="22" ma:contentTypeDescription="Create a new document." ma:contentTypeScope="" ma:versionID="c08f5cc1ac8baac1c928df777cba2f38">
  <xsd:schema xmlns:xsd="http://www.w3.org/2001/XMLSchema" xmlns:xs="http://www.w3.org/2001/XMLSchema" xmlns:p="http://schemas.microsoft.com/office/2006/metadata/properties" xmlns:ns1="http://schemas.microsoft.com/sharepoint/v3" xmlns:ns2="17f89e47-7d88-44b8-b02f-f9ffd650f5ad" xmlns:ns3="590118b5-ea22-46dd-8d6a-d7e95b39fd7c" targetNamespace="http://schemas.microsoft.com/office/2006/metadata/properties" ma:root="true" ma:fieldsID="4dd10f864a07675f84b4805961ff9453" ns1:_="" ns2:_="" ns3:_="">
    <xsd:import namespace="http://schemas.microsoft.com/sharepoint/v3"/>
    <xsd:import namespace="17f89e47-7d88-44b8-b02f-f9ffd650f5ad"/>
    <xsd:import namespace="590118b5-ea22-46dd-8d6a-d7e95b39fd7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f89e47-7d88-44b8-b02f-f9ffd650f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960c3d4-f6e1-477f-9746-0af006e395c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0118b5-ea22-46dd-8d6a-d7e95b39fd7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3f39ed51-539f-4555-a178-3890462af2e1}" ma:internalName="TaxCatchAll" ma:showField="CatchAllData" ma:web="590118b5-ea22-46dd-8d6a-d7e95b39fd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E6F62A-B538-4565-BB2B-5B0A1097D898}">
  <ds:schemaRefs>
    <ds:schemaRef ds:uri="http://schemas.microsoft.com/sharepoint/v3/contenttype/forms"/>
  </ds:schemaRefs>
</ds:datastoreItem>
</file>

<file path=customXml/itemProps2.xml><?xml version="1.0" encoding="utf-8"?>
<ds:datastoreItem xmlns:ds="http://schemas.openxmlformats.org/officeDocument/2006/customXml" ds:itemID="{922D1F66-0DF9-4229-B6BC-C6BF587FA902}">
  <ds:schemaRefs>
    <ds:schemaRef ds:uri="17f89e47-7d88-44b8-b02f-f9ffd650f5ad"/>
    <ds:schemaRef ds:uri="590118b5-ea22-46dd-8d6a-d7e95b39fd7c"/>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0F1978E4-F305-4872-9B64-5417EB1472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7f89e47-7d88-44b8-b02f-f9ffd650f5ad"/>
    <ds:schemaRef ds:uri="590118b5-ea22-46dd-8d6a-d7e95b39fd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34059</TotalTime>
  <Words>1304</Words>
  <Application>Microsoft Office PowerPoint</Application>
  <PresentationFormat>Widescreen</PresentationFormat>
  <Paragraphs>76</Paragraphs>
  <Slides>8</Slides>
  <Notes>8</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Aptos</vt:lpstr>
      <vt:lpstr>Arial</vt:lpstr>
      <vt:lpstr>Neue Haas Grotesk Text Pro</vt:lpstr>
      <vt:lpstr>Office Theme</vt:lpstr>
      <vt:lpstr>Enrollment Steps</vt:lpstr>
      <vt:lpstr>EQIP Enrollment </vt:lpstr>
      <vt:lpstr>Enrollment for New Participants </vt:lpstr>
      <vt:lpstr>Enrollment for New Participants </vt:lpstr>
      <vt:lpstr>Enrollment for Returning Participants </vt:lpstr>
      <vt:lpstr>How do I know what to enroll in?</vt:lpstr>
      <vt:lpstr>How do I know what to enroll in?</vt:lpstr>
      <vt:lpstr>Want to Learn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Christal Forte</dc:creator>
  <cp:lastModifiedBy>Olivia Simon</cp:lastModifiedBy>
  <cp:revision>3</cp:revision>
  <dcterms:created xsi:type="dcterms:W3CDTF">2025-02-11T17:20:35Z</dcterms:created>
  <dcterms:modified xsi:type="dcterms:W3CDTF">2025-07-16T15:00:43Z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0x0101003A867E34AE758746932470DCF8B17B6D</vt:lpwstr>
  </property>
  <property fmtid="{D5CDD505-2E9C-101B-9397-08002B2CF9AE}" pid="3" name="MediaServiceImageTags">
    <vt:lpwstr/>
  </property>
</Properties>
</file>