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6" r:id="rId5"/>
    <p:sldId id="262" r:id="rId6"/>
    <p:sldId id="268" r:id="rId7"/>
    <p:sldId id="267" r:id="rId8"/>
    <p:sldId id="269" r:id="rId9"/>
    <p:sldId id="273" r:id="rId10"/>
    <p:sldId id="271"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A8F95-EC04-07A2-BE41-F183CAC00721}" v="228" dt="2025-03-04T16:15:35.797"/>
    <p1510:client id="{56061B22-C5CC-B575-1096-15EA7192CD36}" v="207" dt="2025-03-03T16:35:56.419"/>
    <p1510:client id="{A9584088-9CE3-B905-239C-EBD13364F4E7}" v="94" dt="2025-03-03T15:24:12.850"/>
    <p1510:client id="{C2F4B6D9-ECFF-05F0-E922-4F6923FD2735}" v="53" dt="2025-03-03T15:25:54.598"/>
    <p1510:client id="{CCCC1E09-B595-8FCF-EAE4-8AF9DDEF82E8}" v="161" dt="2025-03-03T15:17:38.647"/>
    <p1510:client id="{DA2636EC-8606-3DD6-9666-9A3AA2CE7A48}" v="777" dt="2025-03-04T16:01:19.836"/>
    <p1510:client id="{F268B729-20CD-E627-8FDF-73D1BA8CDCA0}" v="9" dt="2025-03-04T03:57:12.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64645" autoAdjust="0"/>
  </p:normalViewPr>
  <p:slideViewPr>
    <p:cSldViewPr snapToGrid="0">
      <p:cViewPr varScale="1">
        <p:scale>
          <a:sx n="53" d="100"/>
          <a:sy n="53" d="100"/>
        </p:scale>
        <p:origin x="180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12C46-35E5-4EFB-AC83-B683AB08446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B4C7996-B434-4F54-8E82-466C954B938A}">
      <dgm:prSet phldrT="[Text]" custT="1"/>
      <dgm:spPr/>
      <dgm:t>
        <a:bodyPr/>
        <a:lstStyle/>
        <a:p>
          <a:pPr algn="l">
            <a:buAutoNum type="arabicPeriod"/>
          </a:pPr>
          <a:r>
            <a:rPr lang="en-US" sz="1800" dirty="0">
              <a:solidFill>
                <a:schemeClr val="bg1"/>
              </a:solidFill>
              <a:latin typeface="Neue Haas Grotesk Text Pro"/>
              <a:ea typeface="+mn-lt"/>
              <a:cs typeface="+mn-lt"/>
            </a:rPr>
            <a:t>The EQIP Entity must be attributed 11 or more clinical episodes within each selected clinical episode category during the baseline period.</a:t>
          </a:r>
          <a:endParaRPr lang="en-US" sz="1800" dirty="0">
            <a:solidFill>
              <a:schemeClr val="bg1"/>
            </a:solidFill>
          </a:endParaRPr>
        </a:p>
      </dgm:t>
    </dgm:pt>
    <dgm:pt modelId="{35745D8B-1836-43CB-8444-85A1446BF8FB}" type="parTrans" cxnId="{1A62E868-0DBE-4165-879E-3E3A3D98008F}">
      <dgm:prSet/>
      <dgm:spPr/>
      <dgm:t>
        <a:bodyPr/>
        <a:lstStyle/>
        <a:p>
          <a:endParaRPr lang="en-US"/>
        </a:p>
      </dgm:t>
    </dgm:pt>
    <dgm:pt modelId="{7125DE52-5FCF-46D7-8E7B-EA1F2EDCC21A}" type="sibTrans" cxnId="{1A62E868-0DBE-4165-879E-3E3A3D98008F}">
      <dgm:prSet/>
      <dgm:spPr/>
      <dgm:t>
        <a:bodyPr/>
        <a:lstStyle/>
        <a:p>
          <a:endParaRPr lang="en-US"/>
        </a:p>
      </dgm:t>
    </dgm:pt>
    <dgm:pt modelId="{B9BE8FBA-0B31-47E4-BBE2-919784845C05}">
      <dgm:prSet custT="1"/>
      <dgm:spPr/>
      <dgm:t>
        <a:bodyPr/>
        <a:lstStyle/>
        <a:p>
          <a:pPr algn="l"/>
          <a:r>
            <a:rPr lang="en-US" sz="1800" dirty="0">
              <a:solidFill>
                <a:schemeClr val="bg1"/>
              </a:solidFill>
              <a:latin typeface="Neue Haas Grotesk Text Pro"/>
              <a:ea typeface="+mn-lt"/>
              <a:cs typeface="+mn-lt"/>
            </a:rPr>
            <a:t>Of the NPIs that make up the EQIP Entity, 75% must have at least one claim with a non-excluded beneficiary who triggered a clinical episode in each clinical episode category chosen during the baseline period. </a:t>
          </a:r>
          <a:r>
            <a:rPr lang="en-US" sz="1800" i="1" dirty="0">
              <a:solidFill>
                <a:schemeClr val="bg1"/>
              </a:solidFill>
              <a:latin typeface="Neue Haas Grotesk Text Pro"/>
              <a:ea typeface="+mn-lt"/>
              <a:cs typeface="+mn-lt"/>
            </a:rPr>
            <a:t>This claim threshold is 50% for EQIP Entities with 10 or fewer Care Partners.</a:t>
          </a:r>
        </a:p>
      </dgm:t>
    </dgm:pt>
    <dgm:pt modelId="{DC8474C7-F3DA-40F3-8DA9-9D9E71BAB8B3}" type="parTrans" cxnId="{770CF43F-C963-4388-9635-A3498AA4D3AD}">
      <dgm:prSet/>
      <dgm:spPr/>
      <dgm:t>
        <a:bodyPr/>
        <a:lstStyle/>
        <a:p>
          <a:endParaRPr lang="en-US"/>
        </a:p>
      </dgm:t>
    </dgm:pt>
    <dgm:pt modelId="{AD75DDFA-2B9A-4AA8-9FB3-D5771E023E97}" type="sibTrans" cxnId="{770CF43F-C963-4388-9635-A3498AA4D3AD}">
      <dgm:prSet/>
      <dgm:spPr/>
      <dgm:t>
        <a:bodyPr/>
        <a:lstStyle/>
        <a:p>
          <a:endParaRPr lang="en-US"/>
        </a:p>
      </dgm:t>
    </dgm:pt>
    <dgm:pt modelId="{D928F834-6668-4537-974E-1AC2BF3AE0E3}">
      <dgm:prSet custT="1"/>
      <dgm:spPr/>
      <dgm:t>
        <a:bodyPr/>
        <a:lstStyle/>
        <a:p>
          <a:pPr algn="l"/>
          <a:r>
            <a:rPr lang="en-US" sz="1800" dirty="0">
              <a:solidFill>
                <a:schemeClr val="bg1"/>
              </a:solidFill>
              <a:latin typeface="Neue Haas Grotesk Text Pro"/>
              <a:ea typeface="+mn-lt"/>
              <a:cs typeface="Times New Roman"/>
            </a:rPr>
            <a:t>The EQIP Entity must be attributed 50 or more clinical episodes across ALL clinical episode categories selected during the baseline period.</a:t>
          </a:r>
          <a:endParaRPr lang="en-US" sz="1800" dirty="0">
            <a:solidFill>
              <a:schemeClr val="bg1"/>
            </a:solidFill>
            <a:latin typeface="Neue Haas Grotesk Text Pro"/>
            <a:cs typeface="Times New Roman"/>
          </a:endParaRPr>
        </a:p>
      </dgm:t>
    </dgm:pt>
    <dgm:pt modelId="{C7EEB5F7-C268-46A9-BD0F-7830A0F5AD15}" type="sibTrans" cxnId="{979E804D-D54A-4097-B96E-CEFE72FC0E62}">
      <dgm:prSet/>
      <dgm:spPr/>
      <dgm:t>
        <a:bodyPr/>
        <a:lstStyle/>
        <a:p>
          <a:endParaRPr lang="en-US"/>
        </a:p>
      </dgm:t>
    </dgm:pt>
    <dgm:pt modelId="{F4E6C5E5-1878-45AD-B323-B944D2A46BAB}" type="parTrans" cxnId="{979E804D-D54A-4097-B96E-CEFE72FC0E62}">
      <dgm:prSet/>
      <dgm:spPr/>
      <dgm:t>
        <a:bodyPr/>
        <a:lstStyle/>
        <a:p>
          <a:endParaRPr lang="en-US"/>
        </a:p>
      </dgm:t>
    </dgm:pt>
    <dgm:pt modelId="{4DBB90DE-CF0F-434B-BF78-2DED428A126E}" type="pres">
      <dgm:prSet presAssocID="{5D612C46-35E5-4EFB-AC83-B683AB084468}" presName="linearFlow" presStyleCnt="0">
        <dgm:presLayoutVars>
          <dgm:dir/>
          <dgm:resizeHandles val="exact"/>
        </dgm:presLayoutVars>
      </dgm:prSet>
      <dgm:spPr/>
    </dgm:pt>
    <dgm:pt modelId="{90995337-F3F8-46B6-974F-E6EB5ED5AEE7}" type="pres">
      <dgm:prSet presAssocID="{CB4C7996-B434-4F54-8E82-466C954B938A}" presName="composite" presStyleCnt="0"/>
      <dgm:spPr/>
    </dgm:pt>
    <dgm:pt modelId="{814EBC41-6862-4E28-9B66-637B26C925C9}" type="pres">
      <dgm:prSet presAssocID="{CB4C7996-B434-4F54-8E82-466C954B938A}" presName="imgShp" presStyleLbl="fgImgPlace1" presStyleIdx="0" presStyleCnt="3" custLinFactNeighborX="-381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C241E7AC-50A2-4274-B7F5-ADB31B92613F}" type="pres">
      <dgm:prSet presAssocID="{CB4C7996-B434-4F54-8E82-466C954B938A}" presName="txShp" presStyleLbl="node1" presStyleIdx="0" presStyleCnt="3">
        <dgm:presLayoutVars>
          <dgm:bulletEnabled val="1"/>
        </dgm:presLayoutVars>
      </dgm:prSet>
      <dgm:spPr/>
    </dgm:pt>
    <dgm:pt modelId="{D862F5DC-8C4C-4F50-B7EE-8EF4774D0557}" type="pres">
      <dgm:prSet presAssocID="{7125DE52-5FCF-46D7-8E7B-EA1F2EDCC21A}" presName="spacing" presStyleCnt="0"/>
      <dgm:spPr/>
    </dgm:pt>
    <dgm:pt modelId="{2C93C7A0-D4F3-438B-8893-9E4FE4D377E0}" type="pres">
      <dgm:prSet presAssocID="{D928F834-6668-4537-974E-1AC2BF3AE0E3}" presName="composite" presStyleCnt="0"/>
      <dgm:spPr/>
    </dgm:pt>
    <dgm:pt modelId="{DD07BAC4-745E-4D2E-91EE-95A3F25C17F7}" type="pres">
      <dgm:prSet presAssocID="{D928F834-6668-4537-974E-1AC2BF3AE0E3}" presName="imgShp" presStyleLbl="fgImgPlace1" presStyleIdx="1" presStyleCnt="3" custLinFactNeighborX="-667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52E501E4-F9D9-44FF-886D-4D768197E7FC}" type="pres">
      <dgm:prSet presAssocID="{D928F834-6668-4537-974E-1AC2BF3AE0E3}" presName="txShp" presStyleLbl="node1" presStyleIdx="1" presStyleCnt="3">
        <dgm:presLayoutVars>
          <dgm:bulletEnabled val="1"/>
        </dgm:presLayoutVars>
      </dgm:prSet>
      <dgm:spPr/>
    </dgm:pt>
    <dgm:pt modelId="{B2499EE4-2836-457D-9A5B-B77CCBFE0A30}" type="pres">
      <dgm:prSet presAssocID="{C7EEB5F7-C268-46A9-BD0F-7830A0F5AD15}" presName="spacing" presStyleCnt="0"/>
      <dgm:spPr/>
    </dgm:pt>
    <dgm:pt modelId="{B77A8179-C8EA-406E-AE6F-8A2DCBB9DEBC}" type="pres">
      <dgm:prSet presAssocID="{B9BE8FBA-0B31-47E4-BBE2-919784845C05}" presName="composite" presStyleCnt="0"/>
      <dgm:spPr/>
    </dgm:pt>
    <dgm:pt modelId="{D0619883-D653-4DA8-B2E6-7A74657381D6}" type="pres">
      <dgm:prSet presAssocID="{B9BE8FBA-0B31-47E4-BBE2-919784845C05}" presName="imgShp" presStyleLbl="fgImgPlace1" presStyleIdx="2" presStyleCnt="3" custLinFactNeighborX="-667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C3A9FF7C-705A-4583-AAD4-86BAE0D59D63}" type="pres">
      <dgm:prSet presAssocID="{B9BE8FBA-0B31-47E4-BBE2-919784845C05}" presName="txShp" presStyleLbl="node1" presStyleIdx="2" presStyleCnt="3" custScaleY="130411">
        <dgm:presLayoutVars>
          <dgm:bulletEnabled val="1"/>
        </dgm:presLayoutVars>
      </dgm:prSet>
      <dgm:spPr/>
    </dgm:pt>
  </dgm:ptLst>
  <dgm:cxnLst>
    <dgm:cxn modelId="{770CF43F-C963-4388-9635-A3498AA4D3AD}" srcId="{5D612C46-35E5-4EFB-AC83-B683AB084468}" destId="{B9BE8FBA-0B31-47E4-BBE2-919784845C05}" srcOrd="2" destOrd="0" parTransId="{DC8474C7-F3DA-40F3-8DA9-9D9E71BAB8B3}" sibTransId="{AD75DDFA-2B9A-4AA8-9FB3-D5771E023E97}"/>
    <dgm:cxn modelId="{1A62E868-0DBE-4165-879E-3E3A3D98008F}" srcId="{5D612C46-35E5-4EFB-AC83-B683AB084468}" destId="{CB4C7996-B434-4F54-8E82-466C954B938A}" srcOrd="0" destOrd="0" parTransId="{35745D8B-1836-43CB-8444-85A1446BF8FB}" sibTransId="{7125DE52-5FCF-46D7-8E7B-EA1F2EDCC21A}"/>
    <dgm:cxn modelId="{979E804D-D54A-4097-B96E-CEFE72FC0E62}" srcId="{5D612C46-35E5-4EFB-AC83-B683AB084468}" destId="{D928F834-6668-4537-974E-1AC2BF3AE0E3}" srcOrd="1" destOrd="0" parTransId="{F4E6C5E5-1878-45AD-B323-B944D2A46BAB}" sibTransId="{C7EEB5F7-C268-46A9-BD0F-7830A0F5AD15}"/>
    <dgm:cxn modelId="{3C57C485-5CB6-4B7A-B301-B85B77C0B431}" type="presOf" srcId="{B9BE8FBA-0B31-47E4-BBE2-919784845C05}" destId="{C3A9FF7C-705A-4583-AAD4-86BAE0D59D63}" srcOrd="0" destOrd="0" presId="urn:microsoft.com/office/officeart/2005/8/layout/vList3"/>
    <dgm:cxn modelId="{417E9AAB-CCD7-4403-B74C-657BBFB5382C}" type="presOf" srcId="{5D612C46-35E5-4EFB-AC83-B683AB084468}" destId="{4DBB90DE-CF0F-434B-BF78-2DED428A126E}" srcOrd="0" destOrd="0" presId="urn:microsoft.com/office/officeart/2005/8/layout/vList3"/>
    <dgm:cxn modelId="{CB4328D3-88D7-47BF-A28A-E50262398D6A}" type="presOf" srcId="{CB4C7996-B434-4F54-8E82-466C954B938A}" destId="{C241E7AC-50A2-4274-B7F5-ADB31B92613F}" srcOrd="0" destOrd="0" presId="urn:microsoft.com/office/officeart/2005/8/layout/vList3"/>
    <dgm:cxn modelId="{1AD13CFE-EC4B-4916-B717-786C2E6D8573}" type="presOf" srcId="{D928F834-6668-4537-974E-1AC2BF3AE0E3}" destId="{52E501E4-F9D9-44FF-886D-4D768197E7FC}" srcOrd="0" destOrd="0" presId="urn:microsoft.com/office/officeart/2005/8/layout/vList3"/>
    <dgm:cxn modelId="{DCCEADB4-3167-479A-A7DD-BF7382C3F70D}" type="presParOf" srcId="{4DBB90DE-CF0F-434B-BF78-2DED428A126E}" destId="{90995337-F3F8-46B6-974F-E6EB5ED5AEE7}" srcOrd="0" destOrd="0" presId="urn:microsoft.com/office/officeart/2005/8/layout/vList3"/>
    <dgm:cxn modelId="{ECFE1372-D602-4F19-BDC5-FD3781A99F90}" type="presParOf" srcId="{90995337-F3F8-46B6-974F-E6EB5ED5AEE7}" destId="{814EBC41-6862-4E28-9B66-637B26C925C9}" srcOrd="0" destOrd="0" presId="urn:microsoft.com/office/officeart/2005/8/layout/vList3"/>
    <dgm:cxn modelId="{3949C15A-C991-4E27-B641-AD3BAA044442}" type="presParOf" srcId="{90995337-F3F8-46B6-974F-E6EB5ED5AEE7}" destId="{C241E7AC-50A2-4274-B7F5-ADB31B92613F}" srcOrd="1" destOrd="0" presId="urn:microsoft.com/office/officeart/2005/8/layout/vList3"/>
    <dgm:cxn modelId="{E35D1D88-765F-41DC-8C1B-6A5271099778}" type="presParOf" srcId="{4DBB90DE-CF0F-434B-BF78-2DED428A126E}" destId="{D862F5DC-8C4C-4F50-B7EE-8EF4774D0557}" srcOrd="1" destOrd="0" presId="urn:microsoft.com/office/officeart/2005/8/layout/vList3"/>
    <dgm:cxn modelId="{D0D2E2AA-C8C8-4BD5-A2E1-824B29C5B4A4}" type="presParOf" srcId="{4DBB90DE-CF0F-434B-BF78-2DED428A126E}" destId="{2C93C7A0-D4F3-438B-8893-9E4FE4D377E0}" srcOrd="2" destOrd="0" presId="urn:microsoft.com/office/officeart/2005/8/layout/vList3"/>
    <dgm:cxn modelId="{397326FC-8280-4AE8-B8F2-8DC7706CDD67}" type="presParOf" srcId="{2C93C7A0-D4F3-438B-8893-9E4FE4D377E0}" destId="{DD07BAC4-745E-4D2E-91EE-95A3F25C17F7}" srcOrd="0" destOrd="0" presId="urn:microsoft.com/office/officeart/2005/8/layout/vList3"/>
    <dgm:cxn modelId="{097E18AF-84A2-48C3-BC5D-BF1F12D226C3}" type="presParOf" srcId="{2C93C7A0-D4F3-438B-8893-9E4FE4D377E0}" destId="{52E501E4-F9D9-44FF-886D-4D768197E7FC}" srcOrd="1" destOrd="0" presId="urn:microsoft.com/office/officeart/2005/8/layout/vList3"/>
    <dgm:cxn modelId="{3349F27D-68D8-43F0-9DE3-B53C606D782F}" type="presParOf" srcId="{4DBB90DE-CF0F-434B-BF78-2DED428A126E}" destId="{B2499EE4-2836-457D-9A5B-B77CCBFE0A30}" srcOrd="3" destOrd="0" presId="urn:microsoft.com/office/officeart/2005/8/layout/vList3"/>
    <dgm:cxn modelId="{3E753FF6-050C-488B-9E20-C9E1C71A44AE}" type="presParOf" srcId="{4DBB90DE-CF0F-434B-BF78-2DED428A126E}" destId="{B77A8179-C8EA-406E-AE6F-8A2DCBB9DEBC}" srcOrd="4" destOrd="0" presId="urn:microsoft.com/office/officeart/2005/8/layout/vList3"/>
    <dgm:cxn modelId="{FF3088B6-63D5-40F5-99D5-612C2A5EA0E0}" type="presParOf" srcId="{B77A8179-C8EA-406E-AE6F-8A2DCBB9DEBC}" destId="{D0619883-D653-4DA8-B2E6-7A74657381D6}" srcOrd="0" destOrd="0" presId="urn:microsoft.com/office/officeart/2005/8/layout/vList3"/>
    <dgm:cxn modelId="{A6255670-CC4C-476D-A60F-8C3D1277BF85}" type="presParOf" srcId="{B77A8179-C8EA-406E-AE6F-8A2DCBB9DEBC}" destId="{C3A9FF7C-705A-4583-AAD4-86BAE0D59D63}"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1E7AC-50A2-4274-B7F5-ADB31B92613F}">
      <dsp:nvSpPr>
        <dsp:cNvPr id="0" name=""/>
        <dsp:cNvSpPr/>
      </dsp:nvSpPr>
      <dsp:spPr>
        <a:xfrm rot="10800000">
          <a:off x="2427789" y="1210"/>
          <a:ext cx="8707849" cy="93783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55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Neue Haas Grotesk Text Pro"/>
              <a:ea typeface="+mn-lt"/>
              <a:cs typeface="+mn-lt"/>
            </a:rPr>
            <a:t>The EQIP Entity must be attributed 11 or more clinical episodes within each selected clinical episode category during the baseline period.</a:t>
          </a:r>
          <a:endParaRPr lang="en-US" sz="1800" kern="1200" dirty="0">
            <a:solidFill>
              <a:schemeClr val="bg1"/>
            </a:solidFill>
          </a:endParaRPr>
        </a:p>
      </dsp:txBody>
      <dsp:txXfrm rot="10800000">
        <a:off x="2662248" y="1210"/>
        <a:ext cx="8473390" cy="937835"/>
      </dsp:txXfrm>
    </dsp:sp>
    <dsp:sp modelId="{814EBC41-6862-4E28-9B66-637B26C925C9}">
      <dsp:nvSpPr>
        <dsp:cNvPr id="0" name=""/>
        <dsp:cNvSpPr/>
      </dsp:nvSpPr>
      <dsp:spPr>
        <a:xfrm>
          <a:off x="1923083" y="1210"/>
          <a:ext cx="937835" cy="93783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E501E4-F9D9-44FF-886D-4D768197E7FC}">
      <dsp:nvSpPr>
        <dsp:cNvPr id="0" name=""/>
        <dsp:cNvSpPr/>
      </dsp:nvSpPr>
      <dsp:spPr>
        <a:xfrm rot="10800000">
          <a:off x="2427789" y="1173505"/>
          <a:ext cx="8707849" cy="93783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55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Neue Haas Grotesk Text Pro"/>
              <a:ea typeface="+mn-lt"/>
              <a:cs typeface="Times New Roman"/>
            </a:rPr>
            <a:t>The EQIP Entity must be attributed 50 or more clinical episodes across ALL clinical episode categories selected during the baseline period.</a:t>
          </a:r>
          <a:endParaRPr lang="en-US" sz="1800" kern="1200" dirty="0">
            <a:solidFill>
              <a:schemeClr val="bg1"/>
            </a:solidFill>
            <a:latin typeface="Neue Haas Grotesk Text Pro"/>
            <a:cs typeface="Times New Roman"/>
          </a:endParaRPr>
        </a:p>
      </dsp:txBody>
      <dsp:txXfrm rot="10800000">
        <a:off x="2662248" y="1173505"/>
        <a:ext cx="8473390" cy="937835"/>
      </dsp:txXfrm>
    </dsp:sp>
    <dsp:sp modelId="{DD07BAC4-745E-4D2E-91EE-95A3F25C17F7}">
      <dsp:nvSpPr>
        <dsp:cNvPr id="0" name=""/>
        <dsp:cNvSpPr/>
      </dsp:nvSpPr>
      <dsp:spPr>
        <a:xfrm>
          <a:off x="1896242" y="1173505"/>
          <a:ext cx="937835" cy="93783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A9FF7C-705A-4583-AAD4-86BAE0D59D63}">
      <dsp:nvSpPr>
        <dsp:cNvPr id="0" name=""/>
        <dsp:cNvSpPr/>
      </dsp:nvSpPr>
      <dsp:spPr>
        <a:xfrm rot="10800000">
          <a:off x="2427789" y="2345799"/>
          <a:ext cx="8707849" cy="122304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559" tIns="68580" rIns="128016"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Neue Haas Grotesk Text Pro"/>
              <a:ea typeface="+mn-lt"/>
              <a:cs typeface="+mn-lt"/>
            </a:rPr>
            <a:t>Of the NPIs that make up the EQIP Entity, 75% must have at least one claim with a non-excluded beneficiary who triggered a clinical episode in each clinical episode category chosen during the baseline period. </a:t>
          </a:r>
          <a:r>
            <a:rPr lang="en-US" sz="1800" i="1" kern="1200" dirty="0">
              <a:solidFill>
                <a:schemeClr val="bg1"/>
              </a:solidFill>
              <a:latin typeface="Neue Haas Grotesk Text Pro"/>
              <a:ea typeface="+mn-lt"/>
              <a:cs typeface="+mn-lt"/>
            </a:rPr>
            <a:t>This claim threshold is 50% for EQIP Entities with 10 or fewer Care Partners.</a:t>
          </a:r>
        </a:p>
      </dsp:txBody>
      <dsp:txXfrm rot="10800000">
        <a:off x="2733549" y="2345799"/>
        <a:ext cx="8402089" cy="1223040"/>
      </dsp:txXfrm>
    </dsp:sp>
    <dsp:sp modelId="{D0619883-D653-4DA8-B2E6-7A74657381D6}">
      <dsp:nvSpPr>
        <dsp:cNvPr id="0" name=""/>
        <dsp:cNvSpPr/>
      </dsp:nvSpPr>
      <dsp:spPr>
        <a:xfrm>
          <a:off x="1896242" y="2488402"/>
          <a:ext cx="937835" cy="93783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3CBF7-1346-B711-DA13-EA3B0348A8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E40BDC-0BFE-0661-E732-D72A932B97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E622DD-FFCC-4063-AC82-574ADFED35B0}" type="datetimeFigureOut">
              <a:rPr lang="en-US" smtClean="0"/>
              <a:t>7/16/2025</a:t>
            </a:fld>
            <a:endParaRPr lang="en-US"/>
          </a:p>
        </p:txBody>
      </p:sp>
      <p:sp>
        <p:nvSpPr>
          <p:cNvPr id="4" name="Footer Placeholder 3">
            <a:extLst>
              <a:ext uri="{FF2B5EF4-FFF2-40B4-BE49-F238E27FC236}">
                <a16:creationId xmlns:a16="http://schemas.microsoft.com/office/drawing/2014/main" id="{B08D5658-EF97-A848-6752-DD218D67A4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1762E3-09E1-F50E-95EE-DFFA52EE4B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85062C-83AD-4977-A240-A45628C238E8}" type="slidenum">
              <a:rPr lang="en-US" smtClean="0"/>
              <a:t>‹#›</a:t>
            </a:fld>
            <a:endParaRPr lang="en-US"/>
          </a:p>
        </p:txBody>
      </p:sp>
    </p:spTree>
    <p:extLst>
      <p:ext uri="{BB962C8B-B14F-4D97-AF65-F5344CB8AC3E}">
        <p14:creationId xmlns:p14="http://schemas.microsoft.com/office/powerpoint/2010/main" val="92574628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3DF6A-93A7-4217-9AFC-2F7D2DCCE793}"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2AF4B-86CF-4DA2-8674-ABA13EF5759D}" type="slidenum">
              <a:rPr lang="en-US" smtClean="0"/>
              <a:t>‹#›</a:t>
            </a:fld>
            <a:endParaRPr lang="en-US"/>
          </a:p>
        </p:txBody>
      </p:sp>
    </p:spTree>
    <p:extLst>
      <p:ext uri="{BB962C8B-B14F-4D97-AF65-F5344CB8AC3E}">
        <p14:creationId xmlns:p14="http://schemas.microsoft.com/office/powerpoint/2010/main" val="36224576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osimon@medchi.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ptos" panose="020B0004020202020204" pitchFamily="34" charset="0"/>
              </a:rPr>
              <a:t>Welcome to the EQIP Curriculum! In this video, I will introduce an opportunity for growing practices to participate in EQIP.</a:t>
            </a:r>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E7D2AF4B-86CF-4DA2-8674-ABA13EF5759D}" type="slidenum">
              <a:rPr lang="en-US" smtClean="0"/>
              <a:t>1</a:t>
            </a:fld>
            <a:endParaRPr lang="en-US"/>
          </a:p>
        </p:txBody>
      </p:sp>
    </p:spTree>
    <p:extLst>
      <p:ext uri="{BB962C8B-B14F-4D97-AF65-F5344CB8AC3E}">
        <p14:creationId xmlns:p14="http://schemas.microsoft.com/office/powerpoint/2010/main" val="147557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9FE7E-6D64-99FB-9F34-6A00D6760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8F746-DCBC-407A-4861-F0330ADB5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4A54E-B56B-A6CC-3BEE-807FAD1FB1F1}"/>
              </a:ext>
            </a:extLst>
          </p:cNvPr>
          <p:cNvSpPr>
            <a:spLocks noGrp="1"/>
          </p:cNvSpPr>
          <p:nvPr>
            <p:ph type="body" idx="1"/>
          </p:nvPr>
        </p:nvSpPr>
        <p:spPr/>
        <p:txBody>
          <a:bodyPr/>
          <a:lstStyle/>
          <a:p>
            <a:pPr lvl="0" algn="l">
              <a:buNone/>
            </a:pPr>
            <a:r>
              <a:rPr lang="en-US" dirty="0"/>
              <a:t>Let’s begin by reviewing EQIP’s three specific volume threshold requirements for participation. These requirements were set by the Health Services Cost Review Commission to ensure that a sufficient proportion of Care Partners are likely to engage with the selected episodes of care during the Performance year. The first requirement is that </a:t>
            </a:r>
            <a:r>
              <a:rPr lang="en-US" sz="1200" dirty="0">
                <a:solidFill>
                  <a:schemeClr val="bg1"/>
                </a:solidFill>
                <a:latin typeface="Neue Haas Grotesk Text Pro"/>
                <a:ea typeface="+mn-lt"/>
                <a:cs typeface="+mn-lt"/>
              </a:rPr>
              <a:t>The EQIP Entity must be attributed 11 or more clinical episodes within each selected clinical episode category during the baseline period. The second requirement is that t</a:t>
            </a:r>
            <a:r>
              <a:rPr lang="en-US" sz="1200" dirty="0">
                <a:solidFill>
                  <a:schemeClr val="bg1"/>
                </a:solidFill>
                <a:latin typeface="Neue Haas Grotesk Text Pro"/>
                <a:ea typeface="+mn-lt"/>
                <a:cs typeface="Times New Roman"/>
              </a:rPr>
              <a:t>he EQIP Entity must be attributed 50 or more clinical episodes across ALL clinical episode categories selected during the baseline period. The third requirement is that o</a:t>
            </a:r>
            <a:r>
              <a:rPr lang="en-US" sz="1200" dirty="0">
                <a:solidFill>
                  <a:schemeClr val="bg1"/>
                </a:solidFill>
                <a:latin typeface="Neue Haas Grotesk Text Pro"/>
                <a:ea typeface="+mn-lt"/>
                <a:cs typeface="+mn-lt"/>
              </a:rPr>
              <a:t>f the NPIs that make up the EQIP Entity</a:t>
            </a:r>
            <a:r>
              <a:rPr lang="en-US" sz="1200" i="0" dirty="0">
                <a:solidFill>
                  <a:schemeClr val="bg1"/>
                </a:solidFill>
                <a:latin typeface="Neue Haas Grotesk Text Pro"/>
                <a:ea typeface="+mn-lt"/>
                <a:cs typeface="+mn-lt"/>
              </a:rPr>
              <a:t>, 75% must have at least one claim with a non-excluded beneficiary who triggered a clinical episode in each clinical episode category chosen during the baseline period. It is important to note that this claim threshold is only 50% for EQIP Entities with 10 or fewer Care Partners. </a:t>
            </a:r>
            <a:endParaRPr lang="en-US" dirty="0"/>
          </a:p>
        </p:txBody>
      </p:sp>
      <p:sp>
        <p:nvSpPr>
          <p:cNvPr id="4" name="Header Placeholder 3">
            <a:extLst>
              <a:ext uri="{FF2B5EF4-FFF2-40B4-BE49-F238E27FC236}">
                <a16:creationId xmlns:a16="http://schemas.microsoft.com/office/drawing/2014/main" id="{3DF21B0A-8A39-5859-9B6A-AD9DBBB879B9}"/>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C67E7BD0-CE96-01AB-06BA-33D97231502E}"/>
              </a:ext>
            </a:extLst>
          </p:cNvPr>
          <p:cNvSpPr>
            <a:spLocks noGrp="1"/>
          </p:cNvSpPr>
          <p:nvPr>
            <p:ph type="sldNum" sz="quarter" idx="5"/>
          </p:nvPr>
        </p:nvSpPr>
        <p:spPr/>
        <p:txBody>
          <a:bodyPr/>
          <a:lstStyle/>
          <a:p>
            <a:fld id="{E7D2AF4B-86CF-4DA2-8674-ABA13EF5759D}" type="slidenum">
              <a:rPr lang="en-US" smtClean="0"/>
              <a:t>2</a:t>
            </a:fld>
            <a:endParaRPr lang="en-US"/>
          </a:p>
        </p:txBody>
      </p:sp>
    </p:spTree>
    <p:extLst>
      <p:ext uri="{BB962C8B-B14F-4D97-AF65-F5344CB8AC3E}">
        <p14:creationId xmlns:p14="http://schemas.microsoft.com/office/powerpoint/2010/main" val="427414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382B-30EC-F003-C62D-AB370FEFE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C7873-A8F3-E359-CD44-EEBB98AEF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3673C-3864-5E3A-918C-A13572B385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Unfortunately, some organizations, specifically new or growing practices may have trouble meeting all the EQIP volume thresholds required for participation. Some common reasons why an organization may not meet volume thresholds is because they have practitioners who started practicing after the baseline period. These practitioners would not have volume or claims on EQIP episodes in 2019. Another reason may be the organization has one or few practitioners, leading to low volume. Finally, some organizations may have or had small Medicare patient populations, contributing to low volume as well. </a:t>
            </a:r>
            <a:r>
              <a:rPr lang="en-US" sz="1200" dirty="0">
                <a:solidFill>
                  <a:srgbClr val="014699"/>
                </a:solidFill>
                <a:latin typeface="Neue Haas Grotesk Text Pro"/>
                <a:cs typeface="Times New Roman"/>
              </a:rPr>
              <a:t>As a result, MedChi, The Maryland State Medical Society, created MedChi EQIP Entities to group these organizations and practitioners who do not meet the volume requirements to give them an opportunity to participate in the program.</a:t>
            </a:r>
          </a:p>
          <a:p>
            <a:pPr lvl="0">
              <a:buFont typeface="Arial" panose="020B0604020202020204" pitchFamily="34" charset="0"/>
              <a:buNone/>
            </a:pPr>
            <a:endParaRPr lang="en-US" dirty="0"/>
          </a:p>
        </p:txBody>
      </p:sp>
      <p:sp>
        <p:nvSpPr>
          <p:cNvPr id="4" name="Header Placeholder 3">
            <a:extLst>
              <a:ext uri="{FF2B5EF4-FFF2-40B4-BE49-F238E27FC236}">
                <a16:creationId xmlns:a16="http://schemas.microsoft.com/office/drawing/2014/main" id="{17D10791-ADFD-7C0C-63B3-CD7241D32B2C}"/>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E4200248-6AC6-4CAD-F7A1-EDFB03A51C08}"/>
              </a:ext>
            </a:extLst>
          </p:cNvPr>
          <p:cNvSpPr>
            <a:spLocks noGrp="1"/>
          </p:cNvSpPr>
          <p:nvPr>
            <p:ph type="sldNum" sz="quarter" idx="5"/>
          </p:nvPr>
        </p:nvSpPr>
        <p:spPr/>
        <p:txBody>
          <a:bodyPr/>
          <a:lstStyle/>
          <a:p>
            <a:fld id="{E7D2AF4B-86CF-4DA2-8674-ABA13EF5759D}" type="slidenum">
              <a:rPr lang="en-US" smtClean="0"/>
              <a:t>3</a:t>
            </a:fld>
            <a:endParaRPr lang="en-US"/>
          </a:p>
        </p:txBody>
      </p:sp>
    </p:spTree>
    <p:extLst>
      <p:ext uri="{BB962C8B-B14F-4D97-AF65-F5344CB8AC3E}">
        <p14:creationId xmlns:p14="http://schemas.microsoft.com/office/powerpoint/2010/main" val="12905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7EA8A-1860-A13D-03C8-D2106F896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5113C-EFB8-9012-B111-347A1303F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9ADAA-0431-9887-1A85-C54304A35A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14699"/>
                </a:solidFill>
                <a:latin typeface="Neue Haas Grotesk Text Pro"/>
                <a:cs typeface="Times New Roman"/>
              </a:rPr>
              <a:t>A MedChi EQIP Entity is a collection of one or more practitioners, or Care Partners, who enroll and participate in EQIP together with the support of MedChi. MedChi Entities are typically split up based on specialty. A full list of the 2025 MedChi Entities are listed on the slide.</a:t>
            </a:r>
          </a:p>
          <a:p>
            <a:pPr lvl="0">
              <a:buFont typeface="Arial" panose="020B0604020202020204" pitchFamily="34" charset="0"/>
              <a:buNone/>
            </a:pPr>
            <a:endParaRPr lang="en-US" dirty="0"/>
          </a:p>
        </p:txBody>
      </p:sp>
      <p:sp>
        <p:nvSpPr>
          <p:cNvPr id="4" name="Header Placeholder 3">
            <a:extLst>
              <a:ext uri="{FF2B5EF4-FFF2-40B4-BE49-F238E27FC236}">
                <a16:creationId xmlns:a16="http://schemas.microsoft.com/office/drawing/2014/main" id="{1E947062-0E65-430E-84B2-27260A7051D9}"/>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A2DC09A8-FA05-D6D3-B5D6-69EF6DCA7BB4}"/>
              </a:ext>
            </a:extLst>
          </p:cNvPr>
          <p:cNvSpPr>
            <a:spLocks noGrp="1"/>
          </p:cNvSpPr>
          <p:nvPr>
            <p:ph type="sldNum" sz="quarter" idx="5"/>
          </p:nvPr>
        </p:nvSpPr>
        <p:spPr/>
        <p:txBody>
          <a:bodyPr/>
          <a:lstStyle/>
          <a:p>
            <a:fld id="{E7D2AF4B-86CF-4DA2-8674-ABA13EF5759D}" type="slidenum">
              <a:rPr lang="en-US" smtClean="0"/>
              <a:t>4</a:t>
            </a:fld>
            <a:endParaRPr lang="en-US"/>
          </a:p>
        </p:txBody>
      </p:sp>
    </p:spTree>
    <p:extLst>
      <p:ext uri="{BB962C8B-B14F-4D97-AF65-F5344CB8AC3E}">
        <p14:creationId xmlns:p14="http://schemas.microsoft.com/office/powerpoint/2010/main" val="117969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6D38-8C4B-6440-B237-C16E3A5F8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A012D-58CE-AB6F-9858-D09D2AFE3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9B431-32E7-B5B5-CBF7-092BF42D6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 am now going to walk you through an example of three individual organizations that do not meet the EQIP volume thresholds. Let’s start with organization A. In the baseline period, the Care Partners in Organization A were attributed 10 low back pain episodes and 8 osteoarthritis episodes. Unfortunately, this means Organization A does not meet the first volume threshold that requires an EQIP entity to be attributed a minimum of 11 episodes per episode category. As a result, Organization A would be unable to select low back pain or osteoarthritis episode categories, making them ineligible for participation. Now let’s take a look at organization B. In the baseline period, the Care Partners in Organization B were attributed 16 low back pain episodes and 25 osteoarthritis episodes. This means Organization B was only attributed a total of 41 episodes across all episode categories during the baseline period. Even though Organization B has at least 11 episodes in each episode category, it does not meet the second volume threshold that requires an EQIP entity to be attributed a minimum of 50 episodes across all selected episode categories. Last, let’s look at Organization C. During the baseline period, the Care Partners in Organization C were attributed to 65 low back pain episodes and 42 osteoarthritis episodes, bringing the total episode count to 107 episodes. Unlike organization A and B, organization C meets the first two volume threshold requirements. However, Organization C does not meet the third volume threshold that requires </a:t>
            </a:r>
            <a:r>
              <a:rPr lang="en-US" sz="1200" b="0" i="0" dirty="0">
                <a:solidFill>
                  <a:schemeClr val="accent1"/>
                </a:solidFill>
                <a:latin typeface="+mj-lt"/>
                <a:ea typeface="+mn-lt"/>
                <a:cs typeface="+mn-lt"/>
              </a:rPr>
              <a:t>75% of the NPIs in the EQIP Entity to have at least one claim on an episode during the baseline period. Organization C only has 13 of its 19 Care Partners with a claim, which is only 68%. EQIP Entities do have the option to edit their Episode selection and Care Partner list to meet these requirements. However, for the sake of this example, I am going to assume that these </a:t>
            </a:r>
            <a:r>
              <a:rPr lang="en-US" sz="1200" b="0" i="0" dirty="0">
                <a:solidFill>
                  <a:schemeClr val="accent1"/>
                </a:solidFill>
                <a:latin typeface="+mj-lt"/>
              </a:rPr>
              <a:t>three organizations want to participate in EQIP without making any changes to their Care Partner lists or episode selections. Therefore, a possible solution for Organization A, Organization B, and Organization C, would be to join together and form a MedChi EQIP Entity.</a:t>
            </a:r>
            <a:endParaRPr lang="en-US" b="0" i="0" dirty="0"/>
          </a:p>
          <a:p>
            <a:pPr lvl="0">
              <a:buFont typeface="Arial" panose="020B0604020202020204" pitchFamily="34" charset="0"/>
              <a:buNone/>
            </a:pPr>
            <a:endParaRPr lang="en-US" dirty="0"/>
          </a:p>
        </p:txBody>
      </p:sp>
      <p:sp>
        <p:nvSpPr>
          <p:cNvPr id="4" name="Header Placeholder 3">
            <a:extLst>
              <a:ext uri="{FF2B5EF4-FFF2-40B4-BE49-F238E27FC236}">
                <a16:creationId xmlns:a16="http://schemas.microsoft.com/office/drawing/2014/main" id="{7A5B9DBE-2928-716B-8F5D-F538DB14B09F}"/>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E0A9AF79-2013-6C79-26D9-13FD63B7FA3E}"/>
              </a:ext>
            </a:extLst>
          </p:cNvPr>
          <p:cNvSpPr>
            <a:spLocks noGrp="1"/>
          </p:cNvSpPr>
          <p:nvPr>
            <p:ph type="sldNum" sz="quarter" idx="5"/>
          </p:nvPr>
        </p:nvSpPr>
        <p:spPr/>
        <p:txBody>
          <a:bodyPr/>
          <a:lstStyle/>
          <a:p>
            <a:fld id="{E7D2AF4B-86CF-4DA2-8674-ABA13EF5759D}" type="slidenum">
              <a:rPr lang="en-US" smtClean="0"/>
              <a:t>5</a:t>
            </a:fld>
            <a:endParaRPr lang="en-US"/>
          </a:p>
        </p:txBody>
      </p:sp>
    </p:spTree>
    <p:extLst>
      <p:ext uri="{BB962C8B-B14F-4D97-AF65-F5344CB8AC3E}">
        <p14:creationId xmlns:p14="http://schemas.microsoft.com/office/powerpoint/2010/main" val="421018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3785-B25F-BE1A-4A44-F9EB2D879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21372-1237-F4E4-7742-0F1BF11D3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0BADD-5877-554A-4661-98593232BDDF}"/>
              </a:ext>
            </a:extLst>
          </p:cNvPr>
          <p:cNvSpPr>
            <a:spLocks noGrp="1"/>
          </p:cNvSpPr>
          <p:nvPr>
            <p:ph type="body" idx="1"/>
          </p:nvPr>
        </p:nvSpPr>
        <p:spPr/>
        <p:txBody>
          <a:bodyPr/>
          <a:lstStyle/>
          <a:p>
            <a:pPr lvl="0">
              <a:buFont typeface="Arial" panose="020B0604020202020204" pitchFamily="34" charset="0"/>
              <a:buNone/>
            </a:pPr>
            <a:r>
              <a:rPr lang="en-US" dirty="0"/>
              <a:t>Now I am going to explain how Organization A, Organization B, and Organization C could join together to form a MedChi EQIP Entity. If all three organizations enroll together in a single EQIP entity, the Care Partners in the entity would now be attributed to 91 low back pain episodes and 75 osteoarthritis episodes in the baseline period. This brings the new total episode count to 166 episodes. In addition, the entity would now have 27 out of 36 practitioners with at least one claim in the baseline period, which is 75%. By joining together, these three organizations that were ineligible on their own, now meet all three EQIP volume threshold requirements to participate without having to edit their Care Partner list or episode selections.</a:t>
            </a:r>
          </a:p>
        </p:txBody>
      </p:sp>
      <p:sp>
        <p:nvSpPr>
          <p:cNvPr id="4" name="Header Placeholder 3">
            <a:extLst>
              <a:ext uri="{FF2B5EF4-FFF2-40B4-BE49-F238E27FC236}">
                <a16:creationId xmlns:a16="http://schemas.microsoft.com/office/drawing/2014/main" id="{EAE62900-C57D-E1C8-11A3-0BB297EC7E53}"/>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39E16B99-E763-D280-9849-D0081454E727}"/>
              </a:ext>
            </a:extLst>
          </p:cNvPr>
          <p:cNvSpPr>
            <a:spLocks noGrp="1"/>
          </p:cNvSpPr>
          <p:nvPr>
            <p:ph type="sldNum" sz="quarter" idx="5"/>
          </p:nvPr>
        </p:nvSpPr>
        <p:spPr/>
        <p:txBody>
          <a:bodyPr/>
          <a:lstStyle/>
          <a:p>
            <a:fld id="{E7D2AF4B-86CF-4DA2-8674-ABA13EF5759D}" type="slidenum">
              <a:rPr lang="en-US" smtClean="0"/>
              <a:t>6</a:t>
            </a:fld>
            <a:endParaRPr lang="en-US"/>
          </a:p>
        </p:txBody>
      </p:sp>
    </p:spTree>
    <p:extLst>
      <p:ext uri="{BB962C8B-B14F-4D97-AF65-F5344CB8AC3E}">
        <p14:creationId xmlns:p14="http://schemas.microsoft.com/office/powerpoint/2010/main" val="197481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835E6-73FB-D61C-D187-78AEBAEC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D1027-E04A-0E4D-46B5-A8445A98B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CB3EC-BF2B-001D-DCE6-7FCB96D44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14699"/>
                </a:solidFill>
                <a:latin typeface="Neue Haas Grotesk Text Pro"/>
                <a:cs typeface="Times New Roman"/>
              </a:rPr>
              <a:t>If your organization wants to enroll in EQIP, but you do not meet the EQIP volume thresholds, a MedChi Entity may be right for you! MedChi created EQIP Entities with growing organizations in mind, but MedChi is also happy to help support any practice who may want to join a MedChi Entity no matter the size of their organization or their affiliation. Please reach out to </a:t>
            </a:r>
            <a:r>
              <a:rPr lang="en-US" sz="1200" dirty="0">
                <a:solidFill>
                  <a:schemeClr val="accent2"/>
                </a:solidFill>
                <a:latin typeface="Neue Haas Grotesk Text Pro"/>
                <a:cs typeface="Times New Roman"/>
                <a:hlinkClick r:id="rId3">
                  <a:extLst>
                    <a:ext uri="{A12FA001-AC4F-418D-AE19-62706E023703}">
                      <ahyp:hlinkClr xmlns:ahyp="http://schemas.microsoft.com/office/drawing/2018/hyperlinkcolor" val="tx"/>
                    </a:ext>
                  </a:extLst>
                </a:hlinkClick>
              </a:rPr>
              <a:t>osimon@medchi.org</a:t>
            </a:r>
            <a:r>
              <a:rPr lang="en-US" sz="1200" dirty="0">
                <a:solidFill>
                  <a:schemeClr val="accent2"/>
                </a:solidFill>
                <a:latin typeface="Neue Haas Grotesk Text Pro"/>
                <a:cs typeface="Times New Roman"/>
              </a:rPr>
              <a:t> </a:t>
            </a:r>
            <a:r>
              <a:rPr lang="en-US" sz="1200" dirty="0">
                <a:solidFill>
                  <a:srgbClr val="014699"/>
                </a:solidFill>
                <a:latin typeface="Neue Haas Grotesk Text Pro"/>
                <a:cs typeface="Times New Roman"/>
              </a:rPr>
              <a:t>to learn more about MedChi Entities.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14699"/>
              </a:solidFill>
              <a:latin typeface="Neue Haas Grotesk Text Pro"/>
              <a:cs typeface="Times New Roman"/>
            </a:endParaRPr>
          </a:p>
          <a:p>
            <a:pPr marL="0" indent="0">
              <a:lnSpc>
                <a:spcPct val="100000"/>
              </a:lnSpc>
              <a:buNone/>
            </a:pPr>
            <a:endParaRPr lang="en-US" sz="1200" dirty="0">
              <a:solidFill>
                <a:srgbClr val="014699"/>
              </a:solidFill>
              <a:latin typeface="Neue Haas Grotesk Text Pro"/>
              <a:cs typeface="Times New Roman"/>
            </a:endParaRPr>
          </a:p>
        </p:txBody>
      </p:sp>
      <p:sp>
        <p:nvSpPr>
          <p:cNvPr id="4" name="Header Placeholder 3">
            <a:extLst>
              <a:ext uri="{FF2B5EF4-FFF2-40B4-BE49-F238E27FC236}">
                <a16:creationId xmlns:a16="http://schemas.microsoft.com/office/drawing/2014/main" id="{18CCEF86-1B4F-7395-1FFF-AF2ED1B2C6D0}"/>
              </a:ext>
            </a:extLst>
          </p:cNvPr>
          <p:cNvSpPr>
            <a:spLocks noGrp="1"/>
          </p:cNvSpPr>
          <p:nvPr>
            <p:ph type="hdr" sz="quarter"/>
          </p:nvPr>
        </p:nvSpPr>
        <p:spPr/>
        <p:txBody>
          <a:bodyPr/>
          <a:lstStyle/>
          <a:p>
            <a:endParaRPr lang="en-US"/>
          </a:p>
        </p:txBody>
      </p:sp>
      <p:sp>
        <p:nvSpPr>
          <p:cNvPr id="5" name="Slide Number Placeholder 4">
            <a:extLst>
              <a:ext uri="{FF2B5EF4-FFF2-40B4-BE49-F238E27FC236}">
                <a16:creationId xmlns:a16="http://schemas.microsoft.com/office/drawing/2014/main" id="{C780E2B7-C968-FBF3-261B-8DFAAA0301DB}"/>
              </a:ext>
            </a:extLst>
          </p:cNvPr>
          <p:cNvSpPr>
            <a:spLocks noGrp="1"/>
          </p:cNvSpPr>
          <p:nvPr>
            <p:ph type="sldNum" sz="quarter" idx="5"/>
          </p:nvPr>
        </p:nvSpPr>
        <p:spPr/>
        <p:txBody>
          <a:bodyPr/>
          <a:lstStyle/>
          <a:p>
            <a:fld id="{E7D2AF4B-86CF-4DA2-8674-ABA13EF5759D}" type="slidenum">
              <a:rPr lang="en-US" smtClean="0"/>
              <a:t>7</a:t>
            </a:fld>
            <a:endParaRPr lang="en-US"/>
          </a:p>
        </p:txBody>
      </p:sp>
    </p:spTree>
    <p:extLst>
      <p:ext uri="{BB962C8B-B14F-4D97-AF65-F5344CB8AC3E}">
        <p14:creationId xmlns:p14="http://schemas.microsoft.com/office/powerpoint/2010/main" val="3685594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Do you want to learn more about EQIP? Visit the full EQIP Curriculum to explore comprehensive learning modules and deepen your understanding of Maryland’s Episode Quality Improvement Program (EQIP). </a:t>
            </a:r>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E7D2AF4B-86CF-4DA2-8674-ABA13EF5759D}" type="slidenum">
              <a:rPr lang="en-US" smtClean="0"/>
              <a:t>8</a:t>
            </a:fld>
            <a:endParaRPr lang="en-US"/>
          </a:p>
        </p:txBody>
      </p:sp>
    </p:spTree>
    <p:extLst>
      <p:ext uri="{BB962C8B-B14F-4D97-AF65-F5344CB8AC3E}">
        <p14:creationId xmlns:p14="http://schemas.microsoft.com/office/powerpoint/2010/main" val="658598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L-Shape 11">
            <a:extLst>
              <a:ext uri="{FF2B5EF4-FFF2-40B4-BE49-F238E27FC236}">
                <a16:creationId xmlns:a16="http://schemas.microsoft.com/office/drawing/2014/main" id="{4F12E6FD-FAD0-6877-F2F1-5B41A5EB08DF}"/>
              </a:ext>
            </a:extLst>
          </p:cNvPr>
          <p:cNvSpPr/>
          <p:nvPr userDrawn="1"/>
        </p:nvSpPr>
        <p:spPr>
          <a:xfrm>
            <a:off x="153826"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a:extLst>
              <a:ext uri="{FF2B5EF4-FFF2-40B4-BE49-F238E27FC236}">
                <a16:creationId xmlns:a16="http://schemas.microsoft.com/office/drawing/2014/main" id="{4ECA3591-E1A4-65DB-3D3F-D3B82BC907DC}"/>
              </a:ext>
            </a:extLst>
          </p:cNvPr>
          <p:cNvSpPr/>
          <p:nvPr userDrawn="1"/>
        </p:nvSpPr>
        <p:spPr>
          <a:xfrm rot="10800000">
            <a:off x="11468564"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blue text on a black background&#10;&#10;AI-generated content may be incorrect.">
            <a:extLst>
              <a:ext uri="{FF2B5EF4-FFF2-40B4-BE49-F238E27FC236}">
                <a16:creationId xmlns:a16="http://schemas.microsoft.com/office/drawing/2014/main" id="{621FB0B1-A01A-3467-A99B-96C5DDBDAD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676405" y="1228981"/>
            <a:ext cx="4613454" cy="45952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BF6FBB33-1825-37A9-73D4-EBA3C8D7B1FB}"/>
              </a:ext>
            </a:extLst>
          </p:cNvPr>
          <p:cNvCxnSpPr>
            <a:cxnSpLocks/>
          </p:cNvCxnSpPr>
          <p:nvPr userDrawn="1"/>
        </p:nvCxnSpPr>
        <p:spPr>
          <a:xfrm>
            <a:off x="891424" y="5457826"/>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581AEF-AFEE-8144-D594-B112F2D93C15}"/>
              </a:ext>
            </a:extLst>
          </p:cNvPr>
          <p:cNvCxnSpPr>
            <a:cxnSpLocks/>
          </p:cNvCxnSpPr>
          <p:nvPr userDrawn="1"/>
        </p:nvCxnSpPr>
        <p:spPr>
          <a:xfrm>
            <a:off x="891423" y="1364862"/>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7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B88AEF7-281A-44ED-51C2-BC9D0823F4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110B595B-DC94-4A7F-A0CB-F3CAE7CD5F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0D441-F801-7550-3D7A-4ADC1B82D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8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50C181F-5387-E151-AA51-9C2FD2F30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6F6005CA-63AA-B4EF-D523-5AA22C33A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7FFCA-FDD0-8C8A-5180-AD0D8F37D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86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EDECA1-92D5-542C-11FF-C73F57AA5081}"/>
              </a:ext>
            </a:extLst>
          </p:cNvPr>
          <p:cNvCxnSpPr>
            <a:cxnSpLocks/>
          </p:cNvCxnSpPr>
          <p:nvPr userDrawn="1"/>
        </p:nvCxnSpPr>
        <p:spPr>
          <a:xfrm>
            <a:off x="0" y="544455"/>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03B89-10DD-E6B9-7D8E-1E74555232A5}"/>
              </a:ext>
            </a:extLst>
          </p:cNvPr>
          <p:cNvCxnSpPr>
            <a:cxnSpLocks/>
          </p:cNvCxnSpPr>
          <p:nvPr userDrawn="1"/>
        </p:nvCxnSpPr>
        <p:spPr>
          <a:xfrm>
            <a:off x="0" y="6313544"/>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2" descr="A blue text on a black background&#10;&#10;AI-generated content may be incorrect.">
            <a:extLst>
              <a:ext uri="{FF2B5EF4-FFF2-40B4-BE49-F238E27FC236}">
                <a16:creationId xmlns:a16="http://schemas.microsoft.com/office/drawing/2014/main" id="{5D3A50A6-1821-69A8-59E0-88F43421C6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397914" y="1100268"/>
            <a:ext cx="5003659" cy="465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7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02885C7-97F1-5284-155D-2CCE7886DC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F8A7EAC5-19D3-EF9C-60EB-2C2EB62BA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8D95F-342D-AAA0-DC15-936B7841BB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15AA6-AAB1-FFF3-3CA1-872834859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84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blue text on a black background&#10;&#10;Description automatically generated">
            <a:extLst>
              <a:ext uri="{FF2B5EF4-FFF2-40B4-BE49-F238E27FC236}">
                <a16:creationId xmlns:a16="http://schemas.microsoft.com/office/drawing/2014/main" id="{A3C00EEE-1768-728A-528E-A106ED1AF5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0B9933AE-6784-3B98-372C-2DB0DFD533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E2061-1456-7CC6-2FBE-AC5061180D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F0A30A-AEEA-B908-DD30-4EA15F942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86026-FB0F-9B4C-B3D5-0FFA43D54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DD57D-6858-CACF-45D0-FC6BA7505C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7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418FF189-EED9-6F38-188B-BC35CE9149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4B9AF7B1-7F6D-066A-A2EC-3766A0EFBE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276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text on a black background&#10;&#10;Description automatically generated">
            <a:extLst>
              <a:ext uri="{FF2B5EF4-FFF2-40B4-BE49-F238E27FC236}">
                <a16:creationId xmlns:a16="http://schemas.microsoft.com/office/drawing/2014/main" id="{F5BD6F8A-0D72-0C86-DC66-5A1D4FA1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258276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D11409F-11EA-5FC7-72F7-AA144D5D1D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CEF7A13A-50BB-3F6C-8114-C5D6B30EB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DFB52-E5FD-8F5C-1B30-8BC58E541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DE80D-68C3-FF98-93ED-66D950BB5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464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98AB-E941-8435-C38F-5F2BE4A98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B582A-D3EB-823C-8239-AFA40E0EA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85347C-7CB7-D5B7-FD3B-5D88FAEE8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ue text on a black background&#10;&#10;Description automatically generated">
            <a:extLst>
              <a:ext uri="{FF2B5EF4-FFF2-40B4-BE49-F238E27FC236}">
                <a16:creationId xmlns:a16="http://schemas.microsoft.com/office/drawing/2014/main" id="{D817D1F6-A704-6D1D-F435-67488AE68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130165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5E7CD-1D25-F9DA-23A9-908EED0BB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3134D-1044-2D21-A5BE-DA088F63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C1FAB-5E36-A840-5F99-7608F20BE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A8137B47-8B77-F5B6-7605-069E1A056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Module 1: EQIP</a:t>
            </a:r>
          </a:p>
        </p:txBody>
      </p:sp>
      <p:sp>
        <p:nvSpPr>
          <p:cNvPr id="6" name="Slide Number Placeholder 5">
            <a:extLst>
              <a:ext uri="{FF2B5EF4-FFF2-40B4-BE49-F238E27FC236}">
                <a16:creationId xmlns:a16="http://schemas.microsoft.com/office/drawing/2014/main" id="{87E03EC6-18BD-CBBB-3C93-481197558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BD50A-67F0-49E5-9C32-C652F021E6B6}" type="slidenum">
              <a:rPr lang="en-US" smtClean="0"/>
              <a:t>‹#›</a:t>
            </a:fld>
            <a:endParaRPr lang="en-US"/>
          </a:p>
        </p:txBody>
      </p:sp>
    </p:spTree>
    <p:extLst>
      <p:ext uri="{BB962C8B-B14F-4D97-AF65-F5344CB8AC3E}">
        <p14:creationId xmlns:p14="http://schemas.microsoft.com/office/powerpoint/2010/main" val="32049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mailto:eqip@crisphealth.org"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s://www.crisphealth.org/learning-system/eqip/eqip-curriculum-2025/"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F563-6591-0351-A478-D3BC31CDB41D}"/>
              </a:ext>
            </a:extLst>
          </p:cNvPr>
          <p:cNvSpPr>
            <a:spLocks noGrp="1"/>
          </p:cNvSpPr>
          <p:nvPr>
            <p:ph type="ctrTitle" idx="4294967295"/>
          </p:nvPr>
        </p:nvSpPr>
        <p:spPr>
          <a:xfrm>
            <a:off x="5643123" y="2654458"/>
            <a:ext cx="5572870" cy="1549083"/>
          </a:xfrm>
        </p:spPr>
        <p:txBody>
          <a:bodyPr>
            <a:normAutofit/>
          </a:bodyPr>
          <a:lstStyle/>
          <a:p>
            <a:r>
              <a:rPr lang="en-US" b="1" dirty="0">
                <a:solidFill>
                  <a:srgbClr val="014699"/>
                </a:solidFill>
              </a:rPr>
              <a:t>EQIP for Growing Practices</a:t>
            </a:r>
            <a:endParaRPr lang="en-US" dirty="0"/>
          </a:p>
        </p:txBody>
      </p:sp>
      <p:sp>
        <p:nvSpPr>
          <p:cNvPr id="5" name="TextBox 4">
            <a:extLst>
              <a:ext uri="{FF2B5EF4-FFF2-40B4-BE49-F238E27FC236}">
                <a16:creationId xmlns:a16="http://schemas.microsoft.com/office/drawing/2014/main" id="{24AB5AC0-93FA-5A46-B5C9-8B1654E2D322}"/>
              </a:ext>
            </a:extLst>
          </p:cNvPr>
          <p:cNvSpPr txBox="1"/>
          <p:nvPr/>
        </p:nvSpPr>
        <p:spPr>
          <a:xfrm>
            <a:off x="836578" y="5593404"/>
            <a:ext cx="3735422" cy="307777"/>
          </a:xfrm>
          <a:prstGeom prst="rect">
            <a:avLst/>
          </a:prstGeom>
          <a:noFill/>
        </p:spPr>
        <p:txBody>
          <a:bodyPr wrap="square" rtlCol="0">
            <a:spAutoFit/>
          </a:bodyPr>
          <a:lstStyle/>
          <a:p>
            <a:r>
              <a:rPr lang="en-US" sz="1400">
                <a:solidFill>
                  <a:schemeClr val="accent1"/>
                </a:solidFill>
                <a:latin typeface="+mj-lt"/>
              </a:rPr>
              <a:t>Module 2: Participation and Enrollment</a:t>
            </a:r>
          </a:p>
        </p:txBody>
      </p:sp>
      <p:pic>
        <p:nvPicPr>
          <p:cNvPr id="6" name="Audio 5">
            <a:hlinkClick r:id="" action="ppaction://media"/>
            <a:extLst>
              <a:ext uri="{FF2B5EF4-FFF2-40B4-BE49-F238E27FC236}">
                <a16:creationId xmlns:a16="http://schemas.microsoft.com/office/drawing/2014/main" id="{64DB5CE0-0009-7A5E-7D65-C7F0370C2F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4044136"/>
      </p:ext>
    </p:extLst>
  </p:cSld>
  <p:clrMapOvr>
    <a:masterClrMapping/>
  </p:clrMapOvr>
  <mc:AlternateContent xmlns:mc="http://schemas.openxmlformats.org/markup-compatibility/2006" xmlns:p14="http://schemas.microsoft.com/office/powerpoint/2010/main">
    <mc:Choice Requires="p14">
      <p:transition spd="slow" p14:dur="2000" advTm="8689"/>
    </mc:Choice>
    <mc:Fallback xmlns="">
      <p:transition spd="slow" advTm="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E9551-FF58-ADCD-12F4-7A3D985AC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1C13F-461F-2016-17A8-712654224E25}"/>
              </a:ext>
            </a:extLst>
          </p:cNvPr>
          <p:cNvSpPr>
            <a:spLocks noGrp="1"/>
          </p:cNvSpPr>
          <p:nvPr>
            <p:ph type="title"/>
          </p:nvPr>
        </p:nvSpPr>
        <p:spPr>
          <a:xfrm>
            <a:off x="838200" y="352207"/>
            <a:ext cx="10515600" cy="1325563"/>
          </a:xfrm>
        </p:spPr>
        <p:txBody>
          <a:bodyPr>
            <a:normAutofit/>
          </a:bodyPr>
          <a:lstStyle/>
          <a:p>
            <a:r>
              <a:rPr lang="en-US" b="1" dirty="0">
                <a:solidFill>
                  <a:srgbClr val="014699"/>
                </a:solidFill>
                <a:cs typeface="Times New Roman"/>
              </a:rPr>
              <a:t>EQIP's Volume Thresholds</a:t>
            </a:r>
          </a:p>
        </p:txBody>
      </p:sp>
      <p:sp>
        <p:nvSpPr>
          <p:cNvPr id="3" name="Content Placeholder 2">
            <a:extLst>
              <a:ext uri="{FF2B5EF4-FFF2-40B4-BE49-F238E27FC236}">
                <a16:creationId xmlns:a16="http://schemas.microsoft.com/office/drawing/2014/main" id="{4BF5201D-E209-CA06-F5ED-163BCBBB5E85}"/>
              </a:ext>
            </a:extLst>
          </p:cNvPr>
          <p:cNvSpPr>
            <a:spLocks noGrp="1"/>
          </p:cNvSpPr>
          <p:nvPr>
            <p:ph idx="1"/>
          </p:nvPr>
        </p:nvSpPr>
        <p:spPr>
          <a:xfrm>
            <a:off x="838200" y="1537657"/>
            <a:ext cx="10515600" cy="5135517"/>
          </a:xfrm>
        </p:spPr>
        <p:txBody>
          <a:bodyPr vert="horz" lIns="91440" tIns="45720" rIns="91440" bIns="45720" rtlCol="0" anchor="t">
            <a:normAutofit/>
          </a:bodyPr>
          <a:lstStyle/>
          <a:p>
            <a:pPr marL="0" indent="0">
              <a:lnSpc>
                <a:spcPct val="100000"/>
              </a:lnSpc>
              <a:buNone/>
            </a:pPr>
            <a:r>
              <a:rPr lang="en-US" sz="1800" dirty="0">
                <a:solidFill>
                  <a:srgbClr val="014699"/>
                </a:solidFill>
                <a:latin typeface="Neue Haas Grotesk Text Pro"/>
                <a:ea typeface="+mn-lt"/>
                <a:cs typeface="+mn-lt"/>
              </a:rPr>
              <a:t>The Health Services Cost Review Commission (HSCRC) requires each EQIP Entity to meet three minimum episode volume thresholds during the baseline period to be eligible to participate in the clinical episode categories they choose:</a:t>
            </a:r>
          </a:p>
        </p:txBody>
      </p:sp>
      <p:graphicFrame>
        <p:nvGraphicFramePr>
          <p:cNvPr id="4" name="Diagram 3">
            <a:extLst>
              <a:ext uri="{FF2B5EF4-FFF2-40B4-BE49-F238E27FC236}">
                <a16:creationId xmlns:a16="http://schemas.microsoft.com/office/drawing/2014/main" id="{E3712EE9-6B6C-2DFF-9203-0787C6B882B6}"/>
              </a:ext>
            </a:extLst>
          </p:cNvPr>
          <p:cNvGraphicFramePr/>
          <p:nvPr>
            <p:extLst>
              <p:ext uri="{D42A27DB-BD31-4B8C-83A1-F6EECF244321}">
                <p14:modId xmlns:p14="http://schemas.microsoft.com/office/powerpoint/2010/main" val="1895695842"/>
              </p:ext>
            </p:extLst>
          </p:nvPr>
        </p:nvGraphicFramePr>
        <p:xfrm>
          <a:off x="-779293" y="2749002"/>
          <a:ext cx="13094510" cy="35700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305F4582-B997-42C8-1AF9-0BC4E9C49E2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2927617"/>
      </p:ext>
    </p:extLst>
  </p:cSld>
  <p:clrMapOvr>
    <a:masterClrMapping/>
  </p:clrMapOvr>
  <mc:AlternateContent xmlns:mc="http://schemas.openxmlformats.org/markup-compatibility/2006" xmlns:p14="http://schemas.microsoft.com/office/powerpoint/2010/main">
    <mc:Choice Requires="p14">
      <p:transition spd="slow" p14:dur="2000" advTm="61896"/>
    </mc:Choice>
    <mc:Fallback xmlns="">
      <p:transition spd="slow" advTm="6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8523A-C5A3-5724-24E1-A8C9E9962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5555A-26AA-14C5-CDC1-608C505BB286}"/>
              </a:ext>
            </a:extLst>
          </p:cNvPr>
          <p:cNvSpPr>
            <a:spLocks noGrp="1"/>
          </p:cNvSpPr>
          <p:nvPr>
            <p:ph type="title"/>
          </p:nvPr>
        </p:nvSpPr>
        <p:spPr>
          <a:xfrm>
            <a:off x="838200" y="334664"/>
            <a:ext cx="9395298" cy="1325563"/>
          </a:xfrm>
        </p:spPr>
        <p:txBody>
          <a:bodyPr>
            <a:normAutofit/>
          </a:bodyPr>
          <a:lstStyle/>
          <a:p>
            <a:r>
              <a:rPr lang="en-US" b="1" dirty="0">
                <a:solidFill>
                  <a:srgbClr val="014699"/>
                </a:solidFill>
                <a:cs typeface="Times New Roman"/>
              </a:rPr>
              <a:t>EQIP for Growing Practices</a:t>
            </a:r>
          </a:p>
        </p:txBody>
      </p:sp>
      <p:sp>
        <p:nvSpPr>
          <p:cNvPr id="3" name="Content Placeholder 2">
            <a:extLst>
              <a:ext uri="{FF2B5EF4-FFF2-40B4-BE49-F238E27FC236}">
                <a16:creationId xmlns:a16="http://schemas.microsoft.com/office/drawing/2014/main" id="{250A6635-B636-9C04-BCBC-CB561EE875EE}"/>
              </a:ext>
            </a:extLst>
          </p:cNvPr>
          <p:cNvSpPr>
            <a:spLocks noGrp="1"/>
          </p:cNvSpPr>
          <p:nvPr>
            <p:ph idx="1"/>
          </p:nvPr>
        </p:nvSpPr>
        <p:spPr>
          <a:xfrm>
            <a:off x="838200" y="1660227"/>
            <a:ext cx="10515600" cy="4717915"/>
          </a:xfrm>
        </p:spPr>
        <p:txBody>
          <a:bodyPr vert="horz" lIns="91440" tIns="45720" rIns="91440" bIns="45720" rtlCol="0" anchor="t">
            <a:normAutofit/>
          </a:bodyPr>
          <a:lstStyle/>
          <a:p>
            <a:pPr marL="0" indent="0">
              <a:lnSpc>
                <a:spcPct val="100000"/>
              </a:lnSpc>
              <a:buNone/>
            </a:pPr>
            <a:r>
              <a:rPr lang="en-US" sz="1800" dirty="0">
                <a:solidFill>
                  <a:srgbClr val="014699"/>
                </a:solidFill>
                <a:latin typeface="Neue Haas Grotesk Text Pro"/>
                <a:cs typeface="Times New Roman"/>
              </a:rPr>
              <a:t>Some organizations, specifically new or growing practices, may not meet all the EQIP volume thresholds required to participate. They may consist of:</a:t>
            </a:r>
          </a:p>
          <a:p>
            <a:pPr>
              <a:lnSpc>
                <a:spcPct val="100000"/>
              </a:lnSpc>
            </a:pPr>
            <a:r>
              <a:rPr lang="en-US" sz="1800" dirty="0">
                <a:solidFill>
                  <a:srgbClr val="014699"/>
                </a:solidFill>
                <a:latin typeface="Neue Haas Grotesk Text Pro"/>
                <a:cs typeface="Times New Roman"/>
              </a:rPr>
              <a:t>Practitioners who started practicing after the baseline period (CY2019);</a:t>
            </a:r>
          </a:p>
          <a:p>
            <a:pPr>
              <a:lnSpc>
                <a:spcPct val="100000"/>
              </a:lnSpc>
            </a:pPr>
            <a:r>
              <a:rPr lang="en-US" sz="1800" dirty="0">
                <a:solidFill>
                  <a:srgbClr val="014699"/>
                </a:solidFill>
                <a:latin typeface="Neue Haas Grotesk Text Pro"/>
                <a:cs typeface="Times New Roman"/>
              </a:rPr>
              <a:t>One or few practitioners;</a:t>
            </a:r>
          </a:p>
          <a:p>
            <a:pPr>
              <a:lnSpc>
                <a:spcPct val="100000"/>
              </a:lnSpc>
            </a:pPr>
            <a:r>
              <a:rPr lang="en-US" sz="1800" dirty="0">
                <a:solidFill>
                  <a:srgbClr val="014699"/>
                </a:solidFill>
                <a:latin typeface="Neue Haas Grotesk Text Pro"/>
                <a:cs typeface="Times New Roman"/>
              </a:rPr>
              <a:t>Or a small Medicare patient population </a:t>
            </a:r>
          </a:p>
          <a:p>
            <a:pPr marL="0" indent="0">
              <a:lnSpc>
                <a:spcPct val="100000"/>
              </a:lnSpc>
              <a:buNone/>
            </a:pPr>
            <a:endParaRPr lang="en-US" sz="2000" dirty="0">
              <a:solidFill>
                <a:srgbClr val="014699"/>
              </a:solidFill>
              <a:latin typeface="Neue Haas Grotesk Text Pro"/>
              <a:cs typeface="Times New Roman"/>
            </a:endParaRPr>
          </a:p>
          <a:p>
            <a:pPr marL="0" indent="0">
              <a:lnSpc>
                <a:spcPct val="100000"/>
              </a:lnSpc>
              <a:buNone/>
            </a:pPr>
            <a:endParaRPr lang="en-US" sz="2000" dirty="0">
              <a:solidFill>
                <a:srgbClr val="014699"/>
              </a:solidFill>
              <a:latin typeface="Neue Haas Grotesk Text Pro"/>
              <a:cs typeface="Times New Roman"/>
            </a:endParaRPr>
          </a:p>
          <a:p>
            <a:pPr marL="0" indent="0">
              <a:lnSpc>
                <a:spcPct val="100000"/>
              </a:lnSpc>
              <a:buNone/>
            </a:pPr>
            <a:endParaRPr lang="en-US" sz="2000" dirty="0">
              <a:solidFill>
                <a:srgbClr val="014699"/>
              </a:solidFill>
              <a:latin typeface="Neue Haas Grotesk Text Pro"/>
              <a:cs typeface="Times New Roman"/>
            </a:endParaRPr>
          </a:p>
          <a:p>
            <a:pPr marL="0" indent="0">
              <a:lnSpc>
                <a:spcPct val="100000"/>
              </a:lnSpc>
              <a:buNone/>
            </a:pPr>
            <a:endParaRPr lang="en-US" sz="1800" dirty="0">
              <a:solidFill>
                <a:srgbClr val="014699"/>
              </a:solidFill>
              <a:latin typeface="Neue Haas Grotesk Text Pro"/>
              <a:cs typeface="Times New Roman"/>
            </a:endParaRPr>
          </a:p>
          <a:p>
            <a:pPr marL="0" indent="0">
              <a:lnSpc>
                <a:spcPct val="100000"/>
              </a:lnSpc>
              <a:buNone/>
            </a:pPr>
            <a:r>
              <a:rPr lang="en-US" sz="1800" dirty="0">
                <a:solidFill>
                  <a:srgbClr val="014699"/>
                </a:solidFill>
                <a:latin typeface="Neue Haas Grotesk Text Pro"/>
                <a:cs typeface="Times New Roman"/>
              </a:rPr>
              <a:t>As a result, MedChi, The Maryland State Medical Society, created MedChi EQIP Entities to group organizations/practitioners who do not meet these requirements to give them an opportunity to participate in the program.</a:t>
            </a:r>
          </a:p>
        </p:txBody>
      </p:sp>
      <p:sp>
        <p:nvSpPr>
          <p:cNvPr id="4" name="Arrow: Down 3">
            <a:extLst>
              <a:ext uri="{FF2B5EF4-FFF2-40B4-BE49-F238E27FC236}">
                <a16:creationId xmlns:a16="http://schemas.microsoft.com/office/drawing/2014/main" id="{4503221C-11A9-6161-1B1F-9C679EF6D450}"/>
              </a:ext>
            </a:extLst>
          </p:cNvPr>
          <p:cNvSpPr/>
          <p:nvPr/>
        </p:nvSpPr>
        <p:spPr>
          <a:xfrm>
            <a:off x="5531795" y="3594371"/>
            <a:ext cx="1128409" cy="1459149"/>
          </a:xfrm>
          <a:prstGeom prst="down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352DF59C-F892-911E-B780-B790772E168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0424003"/>
      </p:ext>
    </p:extLst>
  </p:cSld>
  <p:clrMapOvr>
    <a:masterClrMapping/>
  </p:clrMapOvr>
  <mc:AlternateContent xmlns:mc="http://schemas.openxmlformats.org/markup-compatibility/2006" xmlns:p14="http://schemas.microsoft.com/office/powerpoint/2010/main">
    <mc:Choice Requires="p14">
      <p:transition spd="slow" p14:dur="2000" advTm="52779"/>
    </mc:Choice>
    <mc:Fallback xmlns="">
      <p:transition spd="slow" advTm="5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00F19-1DBB-D8D2-1758-3695AA52D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AD84C-D88A-8376-9EFF-5B88519F9923}"/>
              </a:ext>
            </a:extLst>
          </p:cNvPr>
          <p:cNvSpPr>
            <a:spLocks noGrp="1"/>
          </p:cNvSpPr>
          <p:nvPr>
            <p:ph type="title"/>
          </p:nvPr>
        </p:nvSpPr>
        <p:spPr>
          <a:xfrm>
            <a:off x="838200" y="369585"/>
            <a:ext cx="9870831" cy="1349009"/>
          </a:xfrm>
        </p:spPr>
        <p:txBody>
          <a:bodyPr>
            <a:normAutofit/>
          </a:bodyPr>
          <a:lstStyle/>
          <a:p>
            <a:r>
              <a:rPr lang="en-US" b="1" dirty="0">
                <a:solidFill>
                  <a:srgbClr val="014699"/>
                </a:solidFill>
                <a:latin typeface="Neue Haas Grotesk Text Pro"/>
                <a:cs typeface="Times New Roman"/>
              </a:rPr>
              <a:t>MedChi EQIP Entities</a:t>
            </a:r>
          </a:p>
        </p:txBody>
      </p:sp>
      <p:sp>
        <p:nvSpPr>
          <p:cNvPr id="3" name="Content Placeholder 2">
            <a:extLst>
              <a:ext uri="{FF2B5EF4-FFF2-40B4-BE49-F238E27FC236}">
                <a16:creationId xmlns:a16="http://schemas.microsoft.com/office/drawing/2014/main" id="{9EF90CFF-3903-7FF1-01E2-4287448D140F}"/>
              </a:ext>
            </a:extLst>
          </p:cNvPr>
          <p:cNvSpPr>
            <a:spLocks noGrp="1"/>
          </p:cNvSpPr>
          <p:nvPr>
            <p:ph idx="1"/>
          </p:nvPr>
        </p:nvSpPr>
        <p:spPr>
          <a:xfrm>
            <a:off x="838200" y="1718594"/>
            <a:ext cx="10515600" cy="4624741"/>
          </a:xfrm>
        </p:spPr>
        <p:txBody>
          <a:bodyPr vert="horz" lIns="91440" tIns="45720" rIns="91440" bIns="45720" rtlCol="0" anchor="t">
            <a:normAutofit lnSpcReduction="10000"/>
          </a:bodyPr>
          <a:lstStyle/>
          <a:p>
            <a:pPr marL="0" indent="0">
              <a:lnSpc>
                <a:spcPct val="100000"/>
              </a:lnSpc>
              <a:buNone/>
            </a:pPr>
            <a:r>
              <a:rPr lang="en-US" sz="2000" dirty="0">
                <a:solidFill>
                  <a:srgbClr val="014699"/>
                </a:solidFill>
                <a:latin typeface="Neue Haas Grotesk Text Pro"/>
                <a:cs typeface="Times New Roman"/>
              </a:rPr>
              <a:t>A MedChi EQIP Entity is a collection of one or more practitioners, or Care Partners, who enroll and participate in EQIP together with the support of MedChi. </a:t>
            </a:r>
          </a:p>
          <a:p>
            <a:pPr marL="0" indent="0">
              <a:lnSpc>
                <a:spcPct val="100000"/>
              </a:lnSpc>
              <a:buNone/>
            </a:pPr>
            <a:endParaRPr lang="en-US" sz="2000" dirty="0">
              <a:solidFill>
                <a:srgbClr val="014699"/>
              </a:solidFill>
              <a:latin typeface="Neue Haas Grotesk Text Pro"/>
              <a:cs typeface="Times New Roman"/>
            </a:endParaRPr>
          </a:p>
          <a:p>
            <a:pPr marL="0" indent="0">
              <a:lnSpc>
                <a:spcPct val="100000"/>
              </a:lnSpc>
              <a:buNone/>
            </a:pPr>
            <a:r>
              <a:rPr lang="en-US" sz="2000" b="1" u="sng" dirty="0">
                <a:solidFill>
                  <a:srgbClr val="014699"/>
                </a:solidFill>
                <a:latin typeface="Neue Haas Grotesk Text Pro"/>
                <a:cs typeface="Times New Roman"/>
              </a:rPr>
              <a:t>Performance Year 4 (CY2025) MedChi Entities:</a:t>
            </a:r>
          </a:p>
          <a:p>
            <a:pPr>
              <a:lnSpc>
                <a:spcPct val="100000"/>
              </a:lnSpc>
            </a:pPr>
            <a:r>
              <a:rPr lang="en-US" sz="1800" dirty="0">
                <a:solidFill>
                  <a:srgbClr val="014699"/>
                </a:solidFill>
                <a:latin typeface="Neue Haas Grotesk Text Pro"/>
                <a:cs typeface="Times New Roman"/>
              </a:rPr>
              <a:t>MedChi Allergy</a:t>
            </a:r>
          </a:p>
          <a:p>
            <a:pPr>
              <a:lnSpc>
                <a:spcPct val="100000"/>
              </a:lnSpc>
            </a:pPr>
            <a:r>
              <a:rPr lang="en-US" sz="1800" dirty="0">
                <a:solidFill>
                  <a:srgbClr val="014699"/>
                </a:solidFill>
                <a:latin typeface="Neue Haas Grotesk Text Pro"/>
                <a:cs typeface="Times New Roman"/>
              </a:rPr>
              <a:t>MedChi CTO</a:t>
            </a:r>
          </a:p>
          <a:p>
            <a:pPr>
              <a:lnSpc>
                <a:spcPct val="100000"/>
              </a:lnSpc>
            </a:pPr>
            <a:r>
              <a:rPr lang="en-US" sz="1800" dirty="0">
                <a:solidFill>
                  <a:srgbClr val="014699"/>
                </a:solidFill>
                <a:latin typeface="Neue Haas Grotesk Text Pro"/>
                <a:cs typeface="Times New Roman"/>
              </a:rPr>
              <a:t>MedChi Dermatology</a:t>
            </a:r>
          </a:p>
          <a:p>
            <a:pPr>
              <a:lnSpc>
                <a:spcPct val="100000"/>
              </a:lnSpc>
            </a:pPr>
            <a:r>
              <a:rPr lang="en-US" sz="1800" dirty="0">
                <a:solidFill>
                  <a:srgbClr val="014699"/>
                </a:solidFill>
                <a:latin typeface="Neue Haas Grotesk Text Pro"/>
                <a:cs typeface="Times New Roman"/>
              </a:rPr>
              <a:t>MedChi Gastroenterology</a:t>
            </a:r>
          </a:p>
          <a:p>
            <a:pPr>
              <a:lnSpc>
                <a:spcPct val="100000"/>
              </a:lnSpc>
            </a:pPr>
            <a:r>
              <a:rPr lang="en-US" sz="1800" dirty="0">
                <a:solidFill>
                  <a:srgbClr val="014699"/>
                </a:solidFill>
                <a:latin typeface="Neue Haas Grotesk Text Pro"/>
                <a:cs typeface="Times New Roman"/>
              </a:rPr>
              <a:t>MedChi Ophthalmology</a:t>
            </a:r>
          </a:p>
          <a:p>
            <a:pPr>
              <a:lnSpc>
                <a:spcPct val="100000"/>
              </a:lnSpc>
            </a:pPr>
            <a:r>
              <a:rPr lang="en-US" sz="1800" dirty="0">
                <a:solidFill>
                  <a:srgbClr val="014699"/>
                </a:solidFill>
                <a:latin typeface="Neue Haas Grotesk Text Pro"/>
                <a:cs typeface="Times New Roman"/>
              </a:rPr>
              <a:t>MedChi Ortho/Pain</a:t>
            </a:r>
          </a:p>
          <a:p>
            <a:pPr>
              <a:lnSpc>
                <a:spcPct val="100000"/>
              </a:lnSpc>
            </a:pPr>
            <a:r>
              <a:rPr lang="en-US" sz="1800" dirty="0">
                <a:solidFill>
                  <a:srgbClr val="014699"/>
                </a:solidFill>
                <a:latin typeface="Neue Haas Grotesk Text Pro"/>
                <a:cs typeface="Times New Roman"/>
              </a:rPr>
              <a:t>MedChi Rheumatology</a:t>
            </a:r>
          </a:p>
          <a:p>
            <a:pPr>
              <a:lnSpc>
                <a:spcPct val="100000"/>
              </a:lnSpc>
            </a:pPr>
            <a:r>
              <a:rPr lang="en-US" sz="1800" dirty="0">
                <a:solidFill>
                  <a:srgbClr val="014699"/>
                </a:solidFill>
                <a:latin typeface="Neue Haas Grotesk Text Pro"/>
                <a:cs typeface="Times New Roman"/>
              </a:rPr>
              <a:t>MedChi Urgent Care – Emergency Room</a:t>
            </a:r>
          </a:p>
          <a:p>
            <a:pPr>
              <a:lnSpc>
                <a:spcPct val="100000"/>
              </a:lnSpc>
            </a:pPr>
            <a:endParaRPr lang="en-US" sz="2000" dirty="0">
              <a:solidFill>
                <a:srgbClr val="014699"/>
              </a:solidFill>
              <a:latin typeface="Neue Haas Grotesk Text Pro"/>
              <a:cs typeface="Times New Roman"/>
            </a:endParaRPr>
          </a:p>
        </p:txBody>
      </p:sp>
      <p:pic>
        <p:nvPicPr>
          <p:cNvPr id="5" name="Picture 4" descr="A black and gold logo&#10;&#10;AI-generated content may be incorrect.">
            <a:extLst>
              <a:ext uri="{FF2B5EF4-FFF2-40B4-BE49-F238E27FC236}">
                <a16:creationId xmlns:a16="http://schemas.microsoft.com/office/drawing/2014/main" id="{24813ABD-45B9-5AEB-8FFE-9D352DB3F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8389" y="3678574"/>
            <a:ext cx="3770642" cy="1523076"/>
          </a:xfrm>
          <a:prstGeom prst="rect">
            <a:avLst/>
          </a:prstGeom>
        </p:spPr>
      </p:pic>
      <p:pic>
        <p:nvPicPr>
          <p:cNvPr id="10" name="Audio 9">
            <a:hlinkClick r:id="" action="ppaction://media"/>
            <a:extLst>
              <a:ext uri="{FF2B5EF4-FFF2-40B4-BE49-F238E27FC236}">
                <a16:creationId xmlns:a16="http://schemas.microsoft.com/office/drawing/2014/main" id="{776A305B-9530-871D-C9C3-2CDDC23A26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0670225"/>
      </p:ext>
    </p:extLst>
  </p:cSld>
  <p:clrMapOvr>
    <a:masterClrMapping/>
  </p:clrMapOvr>
  <mc:AlternateContent xmlns:mc="http://schemas.openxmlformats.org/markup-compatibility/2006" xmlns:p14="http://schemas.microsoft.com/office/powerpoint/2010/main">
    <mc:Choice Requires="p14">
      <p:transition spd="slow" p14:dur="2000" advTm="18541"/>
    </mc:Choice>
    <mc:Fallback xmlns="">
      <p:transition spd="slow" advTm="1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C21C-9C37-1D54-FFD9-44D6F2824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56317-2432-0634-BCF9-CDFEB2BF5E10}"/>
              </a:ext>
            </a:extLst>
          </p:cNvPr>
          <p:cNvSpPr>
            <a:spLocks noGrp="1"/>
          </p:cNvSpPr>
          <p:nvPr>
            <p:ph type="title"/>
          </p:nvPr>
        </p:nvSpPr>
        <p:spPr>
          <a:xfrm>
            <a:off x="317770" y="255787"/>
            <a:ext cx="9870831" cy="1349009"/>
          </a:xfrm>
        </p:spPr>
        <p:txBody>
          <a:bodyPr>
            <a:normAutofit fontScale="90000"/>
          </a:bodyPr>
          <a:lstStyle/>
          <a:p>
            <a:r>
              <a:rPr lang="en-US" b="1" dirty="0">
                <a:solidFill>
                  <a:srgbClr val="014699"/>
                </a:solidFill>
                <a:latin typeface="Neue Haas Grotesk Text Pro"/>
                <a:cs typeface="Times New Roman"/>
              </a:rPr>
              <a:t>Example – Three Organizations that do Not Meet Volume Thresholds:</a:t>
            </a:r>
          </a:p>
        </p:txBody>
      </p:sp>
      <p:graphicFrame>
        <p:nvGraphicFramePr>
          <p:cNvPr id="23" name="Table 22">
            <a:extLst>
              <a:ext uri="{FF2B5EF4-FFF2-40B4-BE49-F238E27FC236}">
                <a16:creationId xmlns:a16="http://schemas.microsoft.com/office/drawing/2014/main" id="{3780D6B6-CFBA-B651-AC91-7CADC723F649}"/>
              </a:ext>
            </a:extLst>
          </p:cNvPr>
          <p:cNvGraphicFramePr>
            <a:graphicFrameLocks noGrp="1"/>
          </p:cNvGraphicFramePr>
          <p:nvPr>
            <p:extLst>
              <p:ext uri="{D42A27DB-BD31-4B8C-83A1-F6EECF244321}">
                <p14:modId xmlns:p14="http://schemas.microsoft.com/office/powerpoint/2010/main" val="102813226"/>
              </p:ext>
            </p:extLst>
          </p:nvPr>
        </p:nvGraphicFramePr>
        <p:xfrm>
          <a:off x="437745" y="1867860"/>
          <a:ext cx="11436484" cy="1925320"/>
        </p:xfrm>
        <a:graphic>
          <a:graphicData uri="http://schemas.openxmlformats.org/drawingml/2006/table">
            <a:tbl>
              <a:tblPr firstRow="1" bandRow="1">
                <a:tableStyleId>{69012ECD-51FC-41F1-AA8D-1B2483CD663E}</a:tableStyleId>
              </a:tblPr>
              <a:tblGrid>
                <a:gridCol w="3732178">
                  <a:extLst>
                    <a:ext uri="{9D8B030D-6E8A-4147-A177-3AD203B41FA5}">
                      <a16:colId xmlns:a16="http://schemas.microsoft.com/office/drawing/2014/main" val="2282957636"/>
                    </a:ext>
                  </a:extLst>
                </a:gridCol>
                <a:gridCol w="3852153">
                  <a:extLst>
                    <a:ext uri="{9D8B030D-6E8A-4147-A177-3AD203B41FA5}">
                      <a16:colId xmlns:a16="http://schemas.microsoft.com/office/drawing/2014/main" val="1865179022"/>
                    </a:ext>
                  </a:extLst>
                </a:gridCol>
                <a:gridCol w="3852153">
                  <a:extLst>
                    <a:ext uri="{9D8B030D-6E8A-4147-A177-3AD203B41FA5}">
                      <a16:colId xmlns:a16="http://schemas.microsoft.com/office/drawing/2014/main" val="3066698136"/>
                    </a:ext>
                  </a:extLst>
                </a:gridCol>
              </a:tblGrid>
              <a:tr h="370840">
                <a:tc>
                  <a:txBody>
                    <a:bodyPr/>
                    <a:lstStyle/>
                    <a:p>
                      <a:r>
                        <a:rPr lang="en-US" sz="1600" dirty="0">
                          <a:latin typeface="+mj-lt"/>
                        </a:rPr>
                        <a:t>Organization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mj-lt"/>
                        </a:rPr>
                        <a:t>Organization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mj-lt"/>
                        </a:rPr>
                        <a:t>Organization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814562"/>
                  </a:ext>
                </a:extLst>
              </a:tr>
              <a:tr h="370840">
                <a:tc>
                  <a:txBody>
                    <a:bodyPr/>
                    <a:lstStyle/>
                    <a:p>
                      <a:pPr marL="0" indent="0">
                        <a:lnSpc>
                          <a:spcPct val="100000"/>
                        </a:lnSpc>
                        <a:buNone/>
                      </a:pPr>
                      <a:r>
                        <a:rPr lang="en-US" sz="1600" dirty="0">
                          <a:solidFill>
                            <a:srgbClr val="014699"/>
                          </a:solidFill>
                          <a:latin typeface="+mj-lt"/>
                        </a:rPr>
                        <a:t>Baseline Period Volume:</a:t>
                      </a:r>
                    </a:p>
                    <a:p>
                      <a:pPr marL="171450" indent="-171450">
                        <a:lnSpc>
                          <a:spcPct val="100000"/>
                        </a:lnSpc>
                        <a:buFont typeface="Arial" panose="020B0604020202020204" pitchFamily="34" charset="0"/>
                        <a:buChar char="•"/>
                      </a:pPr>
                      <a:r>
                        <a:rPr lang="en-US" sz="1600" dirty="0">
                          <a:solidFill>
                            <a:srgbClr val="FF0000"/>
                          </a:solidFill>
                          <a:latin typeface="+mj-lt"/>
                        </a:rPr>
                        <a:t>Low Back Pain – 10 episodes</a:t>
                      </a:r>
                    </a:p>
                    <a:p>
                      <a:pPr marL="171450" indent="-171450">
                        <a:lnSpc>
                          <a:spcPct val="100000"/>
                        </a:lnSpc>
                        <a:buFont typeface="Arial" panose="020B0604020202020204" pitchFamily="34" charset="0"/>
                        <a:buChar char="•"/>
                      </a:pPr>
                      <a:r>
                        <a:rPr lang="en-US" sz="1600" dirty="0">
                          <a:solidFill>
                            <a:srgbClr val="FF0000"/>
                          </a:solidFill>
                          <a:latin typeface="+mj-lt"/>
                        </a:rPr>
                        <a:t>Osteoarthritis – 8 episodes</a:t>
                      </a:r>
                    </a:p>
                    <a:p>
                      <a:pPr marL="171450" indent="-171450">
                        <a:lnSpc>
                          <a:spcPct val="100000"/>
                        </a:lnSpc>
                        <a:buFont typeface="Arial" panose="020B0604020202020204" pitchFamily="34" charset="0"/>
                        <a:buChar char="•"/>
                      </a:pPr>
                      <a:r>
                        <a:rPr lang="en-US" sz="1600" dirty="0">
                          <a:solidFill>
                            <a:srgbClr val="014699"/>
                          </a:solidFill>
                          <a:latin typeface="+mj-lt"/>
                        </a:rPr>
                        <a:t>Total Volume – </a:t>
                      </a:r>
                      <a:r>
                        <a:rPr lang="en-US" sz="1600" dirty="0">
                          <a:solidFill>
                            <a:schemeClr val="accent1"/>
                          </a:solidFill>
                          <a:latin typeface="+mj-lt"/>
                        </a:rPr>
                        <a:t>18 episodes </a:t>
                      </a:r>
                    </a:p>
                    <a:p>
                      <a:pPr marL="171450" indent="-171450">
                        <a:lnSpc>
                          <a:spcPct val="100000"/>
                        </a:lnSpc>
                        <a:buFont typeface="Arial" panose="020B0604020202020204" pitchFamily="34" charset="0"/>
                        <a:buChar char="•"/>
                      </a:pPr>
                      <a:r>
                        <a:rPr lang="en-US" sz="1600" dirty="0">
                          <a:solidFill>
                            <a:srgbClr val="014699"/>
                          </a:solidFill>
                          <a:latin typeface="+mj-lt"/>
                        </a:rPr>
                        <a:t>9 out of 11 practitioners (82%) have at least one claim in CY2019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buNone/>
                      </a:pPr>
                      <a:r>
                        <a:rPr lang="en-US" sz="1600" dirty="0">
                          <a:solidFill>
                            <a:srgbClr val="014699"/>
                          </a:solidFill>
                          <a:latin typeface="+mj-lt"/>
                        </a:rPr>
                        <a:t>Baseline Period Volume:</a:t>
                      </a:r>
                    </a:p>
                    <a:p>
                      <a:pPr marL="171450" indent="-171450">
                        <a:lnSpc>
                          <a:spcPct val="100000"/>
                        </a:lnSpc>
                        <a:buFont typeface="Arial" panose="020B0604020202020204" pitchFamily="34" charset="0"/>
                        <a:buChar char="•"/>
                      </a:pPr>
                      <a:r>
                        <a:rPr lang="en-US" sz="1600" dirty="0">
                          <a:solidFill>
                            <a:srgbClr val="014699"/>
                          </a:solidFill>
                          <a:latin typeface="+mj-lt"/>
                        </a:rPr>
                        <a:t>Low Back Pain – 16 episodes</a:t>
                      </a:r>
                    </a:p>
                    <a:p>
                      <a:pPr marL="171450" indent="-171450">
                        <a:lnSpc>
                          <a:spcPct val="100000"/>
                        </a:lnSpc>
                        <a:buFont typeface="Arial" panose="020B0604020202020204" pitchFamily="34" charset="0"/>
                        <a:buChar char="•"/>
                      </a:pPr>
                      <a:r>
                        <a:rPr lang="en-US" sz="1600" dirty="0">
                          <a:solidFill>
                            <a:srgbClr val="014699"/>
                          </a:solidFill>
                          <a:latin typeface="+mj-lt"/>
                        </a:rPr>
                        <a:t>Osteoarthritis – 25 episodes</a:t>
                      </a:r>
                    </a:p>
                    <a:p>
                      <a:pPr marL="171450" indent="-171450">
                        <a:lnSpc>
                          <a:spcPct val="100000"/>
                        </a:lnSpc>
                        <a:buFont typeface="Arial" panose="020B0604020202020204" pitchFamily="34" charset="0"/>
                        <a:buChar char="•"/>
                      </a:pPr>
                      <a:r>
                        <a:rPr lang="en-US" sz="1600" dirty="0">
                          <a:solidFill>
                            <a:srgbClr val="FF0000"/>
                          </a:solidFill>
                          <a:latin typeface="+mj-lt"/>
                        </a:rPr>
                        <a:t>Total Volume – 41 episodes</a:t>
                      </a:r>
                    </a:p>
                    <a:p>
                      <a:pPr marL="171450" indent="-171450">
                        <a:lnSpc>
                          <a:spcPct val="100000"/>
                        </a:lnSpc>
                        <a:buFont typeface="Arial" panose="020B0604020202020204" pitchFamily="34" charset="0"/>
                        <a:buChar char="•"/>
                      </a:pPr>
                      <a:r>
                        <a:rPr lang="en-US" sz="1600" dirty="0">
                          <a:solidFill>
                            <a:srgbClr val="014699"/>
                          </a:solidFill>
                          <a:latin typeface="+mj-lt"/>
                        </a:rPr>
                        <a:t>5 out of 6 practitioners (83%) have at least one claim in CY2019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buNone/>
                      </a:pPr>
                      <a:r>
                        <a:rPr lang="en-US" sz="1600" dirty="0">
                          <a:solidFill>
                            <a:srgbClr val="014699"/>
                          </a:solidFill>
                          <a:latin typeface="+mj-lt"/>
                        </a:rPr>
                        <a:t>Baseline Period Volume:</a:t>
                      </a:r>
                    </a:p>
                    <a:p>
                      <a:pPr marL="171450" indent="-171450">
                        <a:lnSpc>
                          <a:spcPct val="100000"/>
                        </a:lnSpc>
                        <a:buFont typeface="Arial" panose="020B0604020202020204" pitchFamily="34" charset="0"/>
                        <a:buChar char="•"/>
                      </a:pPr>
                      <a:r>
                        <a:rPr lang="en-US" sz="1600" dirty="0">
                          <a:solidFill>
                            <a:srgbClr val="014699"/>
                          </a:solidFill>
                          <a:latin typeface="+mj-lt"/>
                        </a:rPr>
                        <a:t>Low Back Pain – 65 episodes</a:t>
                      </a:r>
                    </a:p>
                    <a:p>
                      <a:pPr marL="171450" indent="-171450">
                        <a:lnSpc>
                          <a:spcPct val="100000"/>
                        </a:lnSpc>
                        <a:buFont typeface="Arial" panose="020B0604020202020204" pitchFamily="34" charset="0"/>
                        <a:buChar char="•"/>
                      </a:pPr>
                      <a:r>
                        <a:rPr lang="en-US" sz="1600" dirty="0">
                          <a:solidFill>
                            <a:srgbClr val="014699"/>
                          </a:solidFill>
                          <a:latin typeface="+mj-lt"/>
                        </a:rPr>
                        <a:t>Osteoarthritis – 42 episodes</a:t>
                      </a:r>
                    </a:p>
                    <a:p>
                      <a:pPr marL="171450" indent="-171450">
                        <a:lnSpc>
                          <a:spcPct val="100000"/>
                        </a:lnSpc>
                        <a:buFont typeface="Arial" panose="020B0604020202020204" pitchFamily="34" charset="0"/>
                        <a:buChar char="•"/>
                      </a:pPr>
                      <a:r>
                        <a:rPr lang="en-US" sz="1600" dirty="0">
                          <a:solidFill>
                            <a:srgbClr val="014699"/>
                          </a:solidFill>
                          <a:latin typeface="+mj-lt"/>
                        </a:rPr>
                        <a:t>Total Volume – 107 episodes</a:t>
                      </a:r>
                    </a:p>
                    <a:p>
                      <a:pPr marL="171450" indent="-171450">
                        <a:lnSpc>
                          <a:spcPct val="100000"/>
                        </a:lnSpc>
                        <a:buFont typeface="Arial" panose="020B0604020202020204" pitchFamily="34" charset="0"/>
                        <a:buChar char="•"/>
                      </a:pPr>
                      <a:r>
                        <a:rPr lang="en-US" sz="1600" dirty="0">
                          <a:solidFill>
                            <a:srgbClr val="FF0000"/>
                          </a:solidFill>
                          <a:latin typeface="+mj-lt"/>
                        </a:rPr>
                        <a:t>13 out of 19 practitioners (68%) </a:t>
                      </a:r>
                    </a:p>
                    <a:p>
                      <a:pPr marL="0" indent="0">
                        <a:lnSpc>
                          <a:spcPct val="100000"/>
                        </a:lnSpc>
                        <a:buFont typeface="Arial" panose="020B0604020202020204" pitchFamily="34" charset="0"/>
                        <a:buNone/>
                      </a:pPr>
                      <a:r>
                        <a:rPr lang="en-US" sz="1600" dirty="0">
                          <a:solidFill>
                            <a:srgbClr val="FF0000"/>
                          </a:solidFill>
                          <a:latin typeface="+mj-lt"/>
                        </a:rPr>
                        <a:t>    have at least one claim in CY2019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150801"/>
                  </a:ext>
                </a:extLst>
              </a:tr>
            </a:tbl>
          </a:graphicData>
        </a:graphic>
      </p:graphicFrame>
      <p:sp>
        <p:nvSpPr>
          <p:cNvPr id="27" name="Star: 5 Points 26">
            <a:extLst>
              <a:ext uri="{FF2B5EF4-FFF2-40B4-BE49-F238E27FC236}">
                <a16:creationId xmlns:a16="http://schemas.microsoft.com/office/drawing/2014/main" id="{A33E735A-4B5D-88B8-E7D1-55508C1ACF4C}"/>
              </a:ext>
            </a:extLst>
          </p:cNvPr>
          <p:cNvSpPr/>
          <p:nvPr/>
        </p:nvSpPr>
        <p:spPr>
          <a:xfrm>
            <a:off x="3295044" y="2685911"/>
            <a:ext cx="355462" cy="33983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9948D42-7ECF-6B17-8F23-9037F2F59871}"/>
              </a:ext>
            </a:extLst>
          </p:cNvPr>
          <p:cNvSpPr txBox="1"/>
          <p:nvPr/>
        </p:nvSpPr>
        <p:spPr>
          <a:xfrm>
            <a:off x="575394" y="5411250"/>
            <a:ext cx="11099600" cy="1015663"/>
          </a:xfrm>
          <a:prstGeom prst="rect">
            <a:avLst/>
          </a:prstGeom>
          <a:noFill/>
        </p:spPr>
        <p:txBody>
          <a:bodyPr wrap="square" rtlCol="0">
            <a:spAutoFit/>
          </a:bodyPr>
          <a:lstStyle/>
          <a:p>
            <a:r>
              <a:rPr lang="en-US" sz="2000" b="1" i="1" dirty="0">
                <a:solidFill>
                  <a:schemeClr val="accent1"/>
                </a:solidFill>
                <a:latin typeface="+mj-lt"/>
              </a:rPr>
              <a:t>Assuming these three organizations want to participate in EQIP without making any changes to their Care Partner lists or episode selections, one solution to meet volume thresholds would be to join to form a MedChi EQIP Entity.</a:t>
            </a:r>
          </a:p>
        </p:txBody>
      </p:sp>
      <p:sp>
        <p:nvSpPr>
          <p:cNvPr id="29" name="Rectangle: Rounded Corners 28">
            <a:extLst>
              <a:ext uri="{FF2B5EF4-FFF2-40B4-BE49-F238E27FC236}">
                <a16:creationId xmlns:a16="http://schemas.microsoft.com/office/drawing/2014/main" id="{0C7063EA-B423-E81E-7C58-ECCE1505A697}"/>
              </a:ext>
            </a:extLst>
          </p:cNvPr>
          <p:cNvSpPr/>
          <p:nvPr/>
        </p:nvSpPr>
        <p:spPr>
          <a:xfrm>
            <a:off x="428016" y="4402734"/>
            <a:ext cx="3191952" cy="502626"/>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j-lt"/>
              </a:rPr>
              <a:t>Organization A is not attributed to at least 11 episodes per episode category.</a:t>
            </a:r>
            <a:endParaRPr lang="en-US" sz="1200" dirty="0">
              <a:latin typeface="+mj-lt"/>
            </a:endParaRPr>
          </a:p>
        </p:txBody>
      </p:sp>
      <p:sp>
        <p:nvSpPr>
          <p:cNvPr id="30" name="Rectangle: Rounded Corners 29">
            <a:extLst>
              <a:ext uri="{FF2B5EF4-FFF2-40B4-BE49-F238E27FC236}">
                <a16:creationId xmlns:a16="http://schemas.microsoft.com/office/drawing/2014/main" id="{5904A12B-D7DC-8C9D-46BF-F7F3AD98E4B9}"/>
              </a:ext>
            </a:extLst>
          </p:cNvPr>
          <p:cNvSpPr/>
          <p:nvPr/>
        </p:nvSpPr>
        <p:spPr>
          <a:xfrm>
            <a:off x="4311410" y="4402734"/>
            <a:ext cx="3417620" cy="502626"/>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j-lt"/>
              </a:rPr>
              <a:t>Organization B is not attributed to at least 50 episodes across all episode categories.</a:t>
            </a:r>
            <a:endParaRPr lang="en-US" sz="1200" dirty="0">
              <a:latin typeface="+mj-lt"/>
            </a:endParaRPr>
          </a:p>
        </p:txBody>
      </p:sp>
      <p:sp>
        <p:nvSpPr>
          <p:cNvPr id="31" name="Rectangle: Rounded Corners 30">
            <a:extLst>
              <a:ext uri="{FF2B5EF4-FFF2-40B4-BE49-F238E27FC236}">
                <a16:creationId xmlns:a16="http://schemas.microsoft.com/office/drawing/2014/main" id="{2E0BB267-B0C7-0A6C-422F-50E12F5C7149}"/>
              </a:ext>
            </a:extLst>
          </p:cNvPr>
          <p:cNvSpPr/>
          <p:nvPr/>
        </p:nvSpPr>
        <p:spPr>
          <a:xfrm>
            <a:off x="8191903" y="4402734"/>
            <a:ext cx="3335713" cy="502626"/>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j-lt"/>
              </a:rPr>
              <a:t>Organization C does not have at least 75% of its Care Partners with a claim. </a:t>
            </a:r>
            <a:endParaRPr lang="en-US" sz="1200" dirty="0">
              <a:latin typeface="+mj-lt"/>
            </a:endParaRPr>
          </a:p>
        </p:txBody>
      </p:sp>
      <p:cxnSp>
        <p:nvCxnSpPr>
          <p:cNvPr id="36" name="Straight Arrow Connector 35">
            <a:extLst>
              <a:ext uri="{FF2B5EF4-FFF2-40B4-BE49-F238E27FC236}">
                <a16:creationId xmlns:a16="http://schemas.microsoft.com/office/drawing/2014/main" id="{DB1F70B0-36D4-FA87-800A-973048AD379C}"/>
              </a:ext>
            </a:extLst>
          </p:cNvPr>
          <p:cNvCxnSpPr>
            <a:cxnSpLocks/>
          </p:cNvCxnSpPr>
          <p:nvPr/>
        </p:nvCxnSpPr>
        <p:spPr>
          <a:xfrm flipH="1">
            <a:off x="3356042" y="3067173"/>
            <a:ext cx="97277" cy="12766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505B123-F26D-BEF0-27D4-232B3B2ECB74}"/>
              </a:ext>
            </a:extLst>
          </p:cNvPr>
          <p:cNvCxnSpPr>
            <a:cxnSpLocks/>
          </p:cNvCxnSpPr>
          <p:nvPr/>
        </p:nvCxnSpPr>
        <p:spPr>
          <a:xfrm flipH="1">
            <a:off x="7146586" y="3236641"/>
            <a:ext cx="100520" cy="10957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6E4637F-BA25-6B76-75C3-28777D108078}"/>
              </a:ext>
            </a:extLst>
          </p:cNvPr>
          <p:cNvCxnSpPr>
            <a:cxnSpLocks/>
          </p:cNvCxnSpPr>
          <p:nvPr/>
        </p:nvCxnSpPr>
        <p:spPr>
          <a:xfrm flipH="1">
            <a:off x="11309320" y="3619868"/>
            <a:ext cx="365674" cy="7125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Star: 5 Points 13">
            <a:extLst>
              <a:ext uri="{FF2B5EF4-FFF2-40B4-BE49-F238E27FC236}">
                <a16:creationId xmlns:a16="http://schemas.microsoft.com/office/drawing/2014/main" id="{C9AE02FB-ECA7-424E-349B-356A16C4B31A}"/>
              </a:ext>
            </a:extLst>
          </p:cNvPr>
          <p:cNvSpPr/>
          <p:nvPr/>
        </p:nvSpPr>
        <p:spPr>
          <a:xfrm>
            <a:off x="7104031" y="2897258"/>
            <a:ext cx="355462" cy="33983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11769308-0B21-9C37-CFCE-2BAD44FC879E}"/>
              </a:ext>
            </a:extLst>
          </p:cNvPr>
          <p:cNvSpPr/>
          <p:nvPr/>
        </p:nvSpPr>
        <p:spPr>
          <a:xfrm>
            <a:off x="11497263" y="3260630"/>
            <a:ext cx="355462" cy="33983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4A2206B0-2C31-9BE7-4C66-C6AA23F817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2576712"/>
      </p:ext>
    </p:extLst>
  </p:cSld>
  <p:clrMapOvr>
    <a:masterClrMapping/>
  </p:clrMapOvr>
  <mc:AlternateContent xmlns:mc="http://schemas.openxmlformats.org/markup-compatibility/2006" xmlns:p14="http://schemas.microsoft.com/office/powerpoint/2010/main">
    <mc:Choice Requires="p14">
      <p:transition spd="slow" p14:dur="2000" advTm="146723"/>
    </mc:Choice>
    <mc:Fallback xmlns="">
      <p:transition spd="slow" advTm="14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4DE2A-6508-2FE0-C248-1E68D5A3C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C6414-E9F5-8803-1F52-55A323AEB914}"/>
              </a:ext>
            </a:extLst>
          </p:cNvPr>
          <p:cNvSpPr>
            <a:spLocks noGrp="1"/>
          </p:cNvSpPr>
          <p:nvPr>
            <p:ph type="title"/>
          </p:nvPr>
        </p:nvSpPr>
        <p:spPr>
          <a:xfrm>
            <a:off x="317770" y="255787"/>
            <a:ext cx="9870831" cy="1349009"/>
          </a:xfrm>
        </p:spPr>
        <p:txBody>
          <a:bodyPr>
            <a:normAutofit/>
          </a:bodyPr>
          <a:lstStyle/>
          <a:p>
            <a:r>
              <a:rPr lang="en-US" b="1" dirty="0">
                <a:solidFill>
                  <a:srgbClr val="014699"/>
                </a:solidFill>
                <a:latin typeface="Neue Haas Grotesk Text Pro"/>
                <a:cs typeface="Times New Roman"/>
              </a:rPr>
              <a:t>Example – Creating a MedChi Entity</a:t>
            </a:r>
          </a:p>
        </p:txBody>
      </p:sp>
      <p:sp>
        <p:nvSpPr>
          <p:cNvPr id="3" name="Rectangle: Rounded Corners 2">
            <a:extLst>
              <a:ext uri="{FF2B5EF4-FFF2-40B4-BE49-F238E27FC236}">
                <a16:creationId xmlns:a16="http://schemas.microsoft.com/office/drawing/2014/main" id="{1432618C-F708-C265-C74F-C571A7A039D6}"/>
              </a:ext>
            </a:extLst>
          </p:cNvPr>
          <p:cNvSpPr/>
          <p:nvPr/>
        </p:nvSpPr>
        <p:spPr>
          <a:xfrm>
            <a:off x="4742232" y="1468607"/>
            <a:ext cx="2707532" cy="679997"/>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mj-lt"/>
              </a:rPr>
              <a:t>MedChi Entity</a:t>
            </a:r>
          </a:p>
        </p:txBody>
      </p:sp>
      <p:sp>
        <p:nvSpPr>
          <p:cNvPr id="4" name="Rectangle: Rounded Corners 3">
            <a:extLst>
              <a:ext uri="{FF2B5EF4-FFF2-40B4-BE49-F238E27FC236}">
                <a16:creationId xmlns:a16="http://schemas.microsoft.com/office/drawing/2014/main" id="{2B905711-859F-5AA6-6AB9-DD819711CD1C}"/>
              </a:ext>
            </a:extLst>
          </p:cNvPr>
          <p:cNvSpPr/>
          <p:nvPr/>
        </p:nvSpPr>
        <p:spPr>
          <a:xfrm>
            <a:off x="5064866" y="2569717"/>
            <a:ext cx="2062264" cy="664723"/>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Care Partners</a:t>
            </a:r>
          </a:p>
        </p:txBody>
      </p:sp>
      <p:sp>
        <p:nvSpPr>
          <p:cNvPr id="5" name="Rectangle: Rounded Corners 4">
            <a:extLst>
              <a:ext uri="{FF2B5EF4-FFF2-40B4-BE49-F238E27FC236}">
                <a16:creationId xmlns:a16="http://schemas.microsoft.com/office/drawing/2014/main" id="{3130BD32-60CF-5EA8-CE9E-928CABD44C6D}"/>
              </a:ext>
            </a:extLst>
          </p:cNvPr>
          <p:cNvSpPr/>
          <p:nvPr/>
        </p:nvSpPr>
        <p:spPr>
          <a:xfrm>
            <a:off x="8168989" y="3713924"/>
            <a:ext cx="2019612" cy="542044"/>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Organization C</a:t>
            </a:r>
          </a:p>
        </p:txBody>
      </p:sp>
      <p:sp>
        <p:nvSpPr>
          <p:cNvPr id="6" name="Rectangle: Rounded Corners 5">
            <a:extLst>
              <a:ext uri="{FF2B5EF4-FFF2-40B4-BE49-F238E27FC236}">
                <a16:creationId xmlns:a16="http://schemas.microsoft.com/office/drawing/2014/main" id="{44489532-ACF1-0435-A511-70E4804F9A18}"/>
              </a:ext>
            </a:extLst>
          </p:cNvPr>
          <p:cNvSpPr/>
          <p:nvPr/>
        </p:nvSpPr>
        <p:spPr>
          <a:xfrm>
            <a:off x="5124853" y="3713924"/>
            <a:ext cx="1942289" cy="542044"/>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Organization B</a:t>
            </a:r>
          </a:p>
        </p:txBody>
      </p:sp>
      <p:sp>
        <p:nvSpPr>
          <p:cNvPr id="7" name="Rectangle: Rounded Corners 6">
            <a:extLst>
              <a:ext uri="{FF2B5EF4-FFF2-40B4-BE49-F238E27FC236}">
                <a16:creationId xmlns:a16="http://schemas.microsoft.com/office/drawing/2014/main" id="{5743E40B-3ED9-A64F-D739-DD28F94A446E}"/>
              </a:ext>
            </a:extLst>
          </p:cNvPr>
          <p:cNvSpPr/>
          <p:nvPr/>
        </p:nvSpPr>
        <p:spPr>
          <a:xfrm>
            <a:off x="1955760" y="3713924"/>
            <a:ext cx="1890409" cy="542044"/>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Organization A</a:t>
            </a:r>
          </a:p>
        </p:txBody>
      </p:sp>
      <p:sp>
        <p:nvSpPr>
          <p:cNvPr id="8" name="Rectangle: Rounded Corners 7">
            <a:extLst>
              <a:ext uri="{FF2B5EF4-FFF2-40B4-BE49-F238E27FC236}">
                <a16:creationId xmlns:a16="http://schemas.microsoft.com/office/drawing/2014/main" id="{2561ADA5-DA6B-0E69-EFA3-07987E6781FE}"/>
              </a:ext>
            </a:extLst>
          </p:cNvPr>
          <p:cNvSpPr/>
          <p:nvPr/>
        </p:nvSpPr>
        <p:spPr>
          <a:xfrm>
            <a:off x="428017" y="2285993"/>
            <a:ext cx="11371634" cy="259965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475F53A-9B7D-4F66-3D85-EF4BC51D3254}"/>
              </a:ext>
            </a:extLst>
          </p:cNvPr>
          <p:cNvCxnSpPr>
            <a:cxnSpLocks/>
            <a:endCxn id="4" idx="0"/>
          </p:cNvCxnSpPr>
          <p:nvPr/>
        </p:nvCxnSpPr>
        <p:spPr>
          <a:xfrm>
            <a:off x="6095998" y="2138876"/>
            <a:ext cx="0" cy="43084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877D893-3837-2E46-15C3-52F1B779EBAE}"/>
              </a:ext>
            </a:extLst>
          </p:cNvPr>
          <p:cNvCxnSpPr>
            <a:stCxn id="4" idx="1"/>
            <a:endCxn id="7" idx="0"/>
          </p:cNvCxnSpPr>
          <p:nvPr/>
        </p:nvCxnSpPr>
        <p:spPr>
          <a:xfrm flipH="1">
            <a:off x="2900965" y="2902079"/>
            <a:ext cx="2163901" cy="8118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DD41608-6B31-6D0B-DE5F-1925F1E306E4}"/>
              </a:ext>
            </a:extLst>
          </p:cNvPr>
          <p:cNvCxnSpPr>
            <a:stCxn id="4" idx="2"/>
            <a:endCxn id="6" idx="0"/>
          </p:cNvCxnSpPr>
          <p:nvPr/>
        </p:nvCxnSpPr>
        <p:spPr>
          <a:xfrm>
            <a:off x="6095998" y="3234440"/>
            <a:ext cx="0" cy="47948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01A7C36-A0B2-D66F-B560-118456FF8C2F}"/>
              </a:ext>
            </a:extLst>
          </p:cNvPr>
          <p:cNvCxnSpPr>
            <a:stCxn id="4" idx="3"/>
            <a:endCxn id="5" idx="0"/>
          </p:cNvCxnSpPr>
          <p:nvPr/>
        </p:nvCxnSpPr>
        <p:spPr>
          <a:xfrm>
            <a:off x="7127130" y="2902079"/>
            <a:ext cx="2051665" cy="81184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18" name="Graphic 17" descr="Doctor male with solid fill">
            <a:extLst>
              <a:ext uri="{FF2B5EF4-FFF2-40B4-BE49-F238E27FC236}">
                <a16:creationId xmlns:a16="http://schemas.microsoft.com/office/drawing/2014/main" id="{A8B76AF3-0F01-1F10-4DB8-86504FF45A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0229" y="4102197"/>
            <a:ext cx="428516" cy="428516"/>
          </a:xfrm>
          <a:prstGeom prst="rect">
            <a:avLst/>
          </a:prstGeom>
        </p:spPr>
      </p:pic>
      <p:pic>
        <p:nvPicPr>
          <p:cNvPr id="19" name="Graphic 18" descr="Doctor male with solid fill">
            <a:extLst>
              <a:ext uri="{FF2B5EF4-FFF2-40B4-BE49-F238E27FC236}">
                <a16:creationId xmlns:a16="http://schemas.microsoft.com/office/drawing/2014/main" id="{53FE60C5-BB93-2B01-DF4D-111F27014C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2973" y="4136553"/>
            <a:ext cx="428516" cy="428516"/>
          </a:xfrm>
          <a:prstGeom prst="rect">
            <a:avLst/>
          </a:prstGeom>
        </p:spPr>
      </p:pic>
      <p:pic>
        <p:nvPicPr>
          <p:cNvPr id="20" name="Graphic 19" descr="Doctor male with solid fill">
            <a:extLst>
              <a:ext uri="{FF2B5EF4-FFF2-40B4-BE49-F238E27FC236}">
                <a16:creationId xmlns:a16="http://schemas.microsoft.com/office/drawing/2014/main" id="{FF89BE19-40CF-5D4C-5440-F8D844461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3059" y="4157132"/>
            <a:ext cx="428516" cy="428516"/>
          </a:xfrm>
          <a:prstGeom prst="rect">
            <a:avLst/>
          </a:prstGeom>
        </p:spPr>
      </p:pic>
      <p:pic>
        <p:nvPicPr>
          <p:cNvPr id="21" name="Graphic 20" descr="Doctor male with solid fill">
            <a:extLst>
              <a:ext uri="{FF2B5EF4-FFF2-40B4-BE49-F238E27FC236}">
                <a16:creationId xmlns:a16="http://schemas.microsoft.com/office/drawing/2014/main" id="{179E7529-A471-ECEE-204E-B1019B28B6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98237" y="4162306"/>
            <a:ext cx="428516" cy="428516"/>
          </a:xfrm>
          <a:prstGeom prst="rect">
            <a:avLst/>
          </a:prstGeom>
        </p:spPr>
      </p:pic>
      <p:pic>
        <p:nvPicPr>
          <p:cNvPr id="22" name="Graphic 21" descr="Doctor male with solid fill">
            <a:extLst>
              <a:ext uri="{FF2B5EF4-FFF2-40B4-BE49-F238E27FC236}">
                <a16:creationId xmlns:a16="http://schemas.microsoft.com/office/drawing/2014/main" id="{67B7109A-200E-AD66-87DD-6108A7C6E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1130" y="4165737"/>
            <a:ext cx="428516" cy="428516"/>
          </a:xfrm>
          <a:prstGeom prst="rect">
            <a:avLst/>
          </a:prstGeom>
        </p:spPr>
      </p:pic>
      <p:pic>
        <p:nvPicPr>
          <p:cNvPr id="23" name="Graphic 22" descr="Doctor male with solid fill">
            <a:extLst>
              <a:ext uri="{FF2B5EF4-FFF2-40B4-BE49-F238E27FC236}">
                <a16:creationId xmlns:a16="http://schemas.microsoft.com/office/drawing/2014/main" id="{79702862-4CCE-429F-604A-347DB20740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6445" y="4161121"/>
            <a:ext cx="428516" cy="428516"/>
          </a:xfrm>
          <a:prstGeom prst="rect">
            <a:avLst/>
          </a:prstGeom>
        </p:spPr>
      </p:pic>
      <p:pic>
        <p:nvPicPr>
          <p:cNvPr id="24" name="Graphic 23" descr="Doctor male with solid fill">
            <a:extLst>
              <a:ext uri="{FF2B5EF4-FFF2-40B4-BE49-F238E27FC236}">
                <a16:creationId xmlns:a16="http://schemas.microsoft.com/office/drawing/2014/main" id="{16EBB842-8E6C-D348-485C-796CB4F966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7809" y="4161871"/>
            <a:ext cx="428516" cy="428516"/>
          </a:xfrm>
          <a:prstGeom prst="rect">
            <a:avLst/>
          </a:prstGeom>
        </p:spPr>
      </p:pic>
      <p:pic>
        <p:nvPicPr>
          <p:cNvPr id="25" name="Graphic 24" descr="Doctor male with solid fill">
            <a:extLst>
              <a:ext uri="{FF2B5EF4-FFF2-40B4-BE49-F238E27FC236}">
                <a16:creationId xmlns:a16="http://schemas.microsoft.com/office/drawing/2014/main" id="{83624C14-3529-BDF7-5C0F-6EAAA31A61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9836" y="4139421"/>
            <a:ext cx="428516" cy="428516"/>
          </a:xfrm>
          <a:prstGeom prst="rect">
            <a:avLst/>
          </a:prstGeom>
        </p:spPr>
      </p:pic>
      <p:pic>
        <p:nvPicPr>
          <p:cNvPr id="26" name="Graphic 25" descr="Doctor male with solid fill">
            <a:extLst>
              <a:ext uri="{FF2B5EF4-FFF2-40B4-BE49-F238E27FC236}">
                <a16:creationId xmlns:a16="http://schemas.microsoft.com/office/drawing/2014/main" id="{7FE4B2DA-83EE-EB58-AAA4-1C335C1A47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0895" y="4152766"/>
            <a:ext cx="428516" cy="428516"/>
          </a:xfrm>
          <a:prstGeom prst="rect">
            <a:avLst/>
          </a:prstGeom>
        </p:spPr>
      </p:pic>
      <p:pic>
        <p:nvPicPr>
          <p:cNvPr id="27" name="Graphic 26" descr="Doctor male with solid fill">
            <a:extLst>
              <a:ext uri="{FF2B5EF4-FFF2-40B4-BE49-F238E27FC236}">
                <a16:creationId xmlns:a16="http://schemas.microsoft.com/office/drawing/2014/main" id="{CC2CEF69-DD53-C05E-C4A2-06F28BEFC9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24141" y="4132687"/>
            <a:ext cx="428516" cy="428516"/>
          </a:xfrm>
          <a:prstGeom prst="rect">
            <a:avLst/>
          </a:prstGeom>
        </p:spPr>
      </p:pic>
      <p:pic>
        <p:nvPicPr>
          <p:cNvPr id="28" name="Graphic 27" descr="Doctor male with solid fill">
            <a:extLst>
              <a:ext uri="{FF2B5EF4-FFF2-40B4-BE49-F238E27FC236}">
                <a16:creationId xmlns:a16="http://schemas.microsoft.com/office/drawing/2014/main" id="{BD730F6E-D38B-FCC3-CAD0-E06FBD69C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3099" y="4112483"/>
            <a:ext cx="428516" cy="428516"/>
          </a:xfrm>
          <a:prstGeom prst="rect">
            <a:avLst/>
          </a:prstGeom>
        </p:spPr>
      </p:pic>
      <p:pic>
        <p:nvPicPr>
          <p:cNvPr id="30" name="Graphic 29" descr="Doctor male with solid fill">
            <a:extLst>
              <a:ext uri="{FF2B5EF4-FFF2-40B4-BE49-F238E27FC236}">
                <a16:creationId xmlns:a16="http://schemas.microsoft.com/office/drawing/2014/main" id="{63B0BC88-B58B-AE6A-6F0A-B8D13D5231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6774" y="4139103"/>
            <a:ext cx="428516" cy="428516"/>
          </a:xfrm>
          <a:prstGeom prst="rect">
            <a:avLst/>
          </a:prstGeom>
        </p:spPr>
      </p:pic>
      <p:pic>
        <p:nvPicPr>
          <p:cNvPr id="31" name="Graphic 30" descr="Doctor male with solid fill">
            <a:extLst>
              <a:ext uri="{FF2B5EF4-FFF2-40B4-BE49-F238E27FC236}">
                <a16:creationId xmlns:a16="http://schemas.microsoft.com/office/drawing/2014/main" id="{3EAEE08F-A051-5C1E-7676-8FFA926EB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2294" y="4139103"/>
            <a:ext cx="428516" cy="428516"/>
          </a:xfrm>
          <a:prstGeom prst="rect">
            <a:avLst/>
          </a:prstGeom>
        </p:spPr>
      </p:pic>
      <p:pic>
        <p:nvPicPr>
          <p:cNvPr id="32" name="Graphic 31" descr="Doctor male with solid fill">
            <a:extLst>
              <a:ext uri="{FF2B5EF4-FFF2-40B4-BE49-F238E27FC236}">
                <a16:creationId xmlns:a16="http://schemas.microsoft.com/office/drawing/2014/main" id="{824023C4-FF55-FCC0-BD5B-47BE5399BD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4553" y="4139103"/>
            <a:ext cx="428516" cy="428516"/>
          </a:xfrm>
          <a:prstGeom prst="rect">
            <a:avLst/>
          </a:prstGeom>
        </p:spPr>
      </p:pic>
      <p:pic>
        <p:nvPicPr>
          <p:cNvPr id="33" name="Graphic 32" descr="Doctor male with solid fill">
            <a:extLst>
              <a:ext uri="{FF2B5EF4-FFF2-40B4-BE49-F238E27FC236}">
                <a16:creationId xmlns:a16="http://schemas.microsoft.com/office/drawing/2014/main" id="{0DC6C249-1911-E41A-7699-08E229958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0626" y="4123566"/>
            <a:ext cx="428516" cy="428516"/>
          </a:xfrm>
          <a:prstGeom prst="rect">
            <a:avLst/>
          </a:prstGeom>
        </p:spPr>
      </p:pic>
      <p:pic>
        <p:nvPicPr>
          <p:cNvPr id="34" name="Graphic 33" descr="Doctor male with solid fill">
            <a:extLst>
              <a:ext uri="{FF2B5EF4-FFF2-40B4-BE49-F238E27FC236}">
                <a16:creationId xmlns:a16="http://schemas.microsoft.com/office/drawing/2014/main" id="{D429B64C-70B5-89CB-C0FE-AD309BE97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7185" y="4139103"/>
            <a:ext cx="428516" cy="428516"/>
          </a:xfrm>
          <a:prstGeom prst="rect">
            <a:avLst/>
          </a:prstGeom>
        </p:spPr>
      </p:pic>
      <p:pic>
        <p:nvPicPr>
          <p:cNvPr id="35" name="Graphic 34" descr="Doctor male with solid fill">
            <a:extLst>
              <a:ext uri="{FF2B5EF4-FFF2-40B4-BE49-F238E27FC236}">
                <a16:creationId xmlns:a16="http://schemas.microsoft.com/office/drawing/2014/main" id="{5FBD3F80-6A10-2BD6-86B2-FB23479A47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9839" y="4127784"/>
            <a:ext cx="428516" cy="428516"/>
          </a:xfrm>
          <a:prstGeom prst="rect">
            <a:avLst/>
          </a:prstGeom>
        </p:spPr>
      </p:pic>
      <p:pic>
        <p:nvPicPr>
          <p:cNvPr id="36" name="Graphic 35" descr="Doctor male with solid fill">
            <a:extLst>
              <a:ext uri="{FF2B5EF4-FFF2-40B4-BE49-F238E27FC236}">
                <a16:creationId xmlns:a16="http://schemas.microsoft.com/office/drawing/2014/main" id="{F04A7FDE-910C-2D6E-D0AF-EDB6A8B71B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52192" y="4411710"/>
            <a:ext cx="428516" cy="428516"/>
          </a:xfrm>
          <a:prstGeom prst="rect">
            <a:avLst/>
          </a:prstGeom>
        </p:spPr>
      </p:pic>
      <p:pic>
        <p:nvPicPr>
          <p:cNvPr id="37" name="Graphic 36" descr="Doctor male with solid fill">
            <a:extLst>
              <a:ext uri="{FF2B5EF4-FFF2-40B4-BE49-F238E27FC236}">
                <a16:creationId xmlns:a16="http://schemas.microsoft.com/office/drawing/2014/main" id="{17594FFF-769E-4E5A-5AE1-AF5DD1C42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2510" y="4436332"/>
            <a:ext cx="428516" cy="428516"/>
          </a:xfrm>
          <a:prstGeom prst="rect">
            <a:avLst/>
          </a:prstGeom>
        </p:spPr>
      </p:pic>
      <p:pic>
        <p:nvPicPr>
          <p:cNvPr id="38" name="Graphic 37" descr="Doctor male with solid fill">
            <a:extLst>
              <a:ext uri="{FF2B5EF4-FFF2-40B4-BE49-F238E27FC236}">
                <a16:creationId xmlns:a16="http://schemas.microsoft.com/office/drawing/2014/main" id="{AA51E8A2-0CA1-D83A-CD53-AAB3CD9D2E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295" y="4142972"/>
            <a:ext cx="428516" cy="428516"/>
          </a:xfrm>
          <a:prstGeom prst="rect">
            <a:avLst/>
          </a:prstGeom>
        </p:spPr>
      </p:pic>
      <p:pic>
        <p:nvPicPr>
          <p:cNvPr id="39" name="Graphic 38" descr="Doctor male with solid fill">
            <a:extLst>
              <a:ext uri="{FF2B5EF4-FFF2-40B4-BE49-F238E27FC236}">
                <a16:creationId xmlns:a16="http://schemas.microsoft.com/office/drawing/2014/main" id="{ED9BF54D-DD70-3717-C466-E32F8EE548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1027" y="4169361"/>
            <a:ext cx="428516" cy="428516"/>
          </a:xfrm>
          <a:prstGeom prst="rect">
            <a:avLst/>
          </a:prstGeom>
        </p:spPr>
      </p:pic>
      <p:pic>
        <p:nvPicPr>
          <p:cNvPr id="40" name="Graphic 39" descr="Doctor male with solid fill">
            <a:extLst>
              <a:ext uri="{FF2B5EF4-FFF2-40B4-BE49-F238E27FC236}">
                <a16:creationId xmlns:a16="http://schemas.microsoft.com/office/drawing/2014/main" id="{64D96D91-0530-9C2D-7C09-E660DFC1F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3209" y="4158201"/>
            <a:ext cx="428516" cy="428516"/>
          </a:xfrm>
          <a:prstGeom prst="rect">
            <a:avLst/>
          </a:prstGeom>
        </p:spPr>
      </p:pic>
      <p:pic>
        <p:nvPicPr>
          <p:cNvPr id="41" name="Graphic 40" descr="Doctor male with solid fill">
            <a:extLst>
              <a:ext uri="{FF2B5EF4-FFF2-40B4-BE49-F238E27FC236}">
                <a16:creationId xmlns:a16="http://schemas.microsoft.com/office/drawing/2014/main" id="{8A9D2E9A-B24C-9278-9F58-BB14931CB4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4400" y="4148445"/>
            <a:ext cx="428516" cy="428516"/>
          </a:xfrm>
          <a:prstGeom prst="rect">
            <a:avLst/>
          </a:prstGeom>
        </p:spPr>
      </p:pic>
      <p:pic>
        <p:nvPicPr>
          <p:cNvPr id="43" name="Graphic 42" descr="Doctor male with solid fill">
            <a:extLst>
              <a:ext uri="{FF2B5EF4-FFF2-40B4-BE49-F238E27FC236}">
                <a16:creationId xmlns:a16="http://schemas.microsoft.com/office/drawing/2014/main" id="{11316B37-616C-25F6-3057-6E8F563C8C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6036" y="4436332"/>
            <a:ext cx="428516" cy="428516"/>
          </a:xfrm>
          <a:prstGeom prst="rect">
            <a:avLst/>
          </a:prstGeom>
        </p:spPr>
      </p:pic>
      <p:pic>
        <p:nvPicPr>
          <p:cNvPr id="44" name="Graphic 43" descr="Doctor male with solid fill">
            <a:extLst>
              <a:ext uri="{FF2B5EF4-FFF2-40B4-BE49-F238E27FC236}">
                <a16:creationId xmlns:a16="http://schemas.microsoft.com/office/drawing/2014/main" id="{E11FF9F3-BEFD-E60E-6B35-55C2A1C733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8070" y="4089817"/>
            <a:ext cx="428516" cy="428516"/>
          </a:xfrm>
          <a:prstGeom prst="rect">
            <a:avLst/>
          </a:prstGeom>
        </p:spPr>
      </p:pic>
      <p:pic>
        <p:nvPicPr>
          <p:cNvPr id="46" name="Graphic 45" descr="Doctor male with solid fill">
            <a:extLst>
              <a:ext uri="{FF2B5EF4-FFF2-40B4-BE49-F238E27FC236}">
                <a16:creationId xmlns:a16="http://schemas.microsoft.com/office/drawing/2014/main" id="{4EC46D24-512E-670E-7B1A-5C54C601DD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2810" y="4399956"/>
            <a:ext cx="428516" cy="428516"/>
          </a:xfrm>
          <a:prstGeom prst="rect">
            <a:avLst/>
          </a:prstGeom>
        </p:spPr>
      </p:pic>
      <p:pic>
        <p:nvPicPr>
          <p:cNvPr id="48" name="Graphic 47" descr="Doctor male with solid fill">
            <a:extLst>
              <a:ext uri="{FF2B5EF4-FFF2-40B4-BE49-F238E27FC236}">
                <a16:creationId xmlns:a16="http://schemas.microsoft.com/office/drawing/2014/main" id="{3AC66C74-C309-AD40-DDF8-6B4A42F20A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608" y="4399956"/>
            <a:ext cx="428516" cy="428516"/>
          </a:xfrm>
          <a:prstGeom prst="rect">
            <a:avLst/>
          </a:prstGeom>
        </p:spPr>
      </p:pic>
      <p:pic>
        <p:nvPicPr>
          <p:cNvPr id="49" name="Graphic 48" descr="Doctor male with solid fill">
            <a:extLst>
              <a:ext uri="{FF2B5EF4-FFF2-40B4-BE49-F238E27FC236}">
                <a16:creationId xmlns:a16="http://schemas.microsoft.com/office/drawing/2014/main" id="{D5A88AE5-264D-1556-DEF4-A806A2BA4C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1341" y="4445143"/>
            <a:ext cx="428516" cy="428516"/>
          </a:xfrm>
          <a:prstGeom prst="rect">
            <a:avLst/>
          </a:prstGeom>
        </p:spPr>
      </p:pic>
      <p:pic>
        <p:nvPicPr>
          <p:cNvPr id="50" name="Graphic 49" descr="Doctor male with solid fill">
            <a:extLst>
              <a:ext uri="{FF2B5EF4-FFF2-40B4-BE49-F238E27FC236}">
                <a16:creationId xmlns:a16="http://schemas.microsoft.com/office/drawing/2014/main" id="{24086CE1-784D-7B70-2F29-2399D4F97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0511" y="4411710"/>
            <a:ext cx="428516" cy="428516"/>
          </a:xfrm>
          <a:prstGeom prst="rect">
            <a:avLst/>
          </a:prstGeom>
        </p:spPr>
      </p:pic>
      <p:pic>
        <p:nvPicPr>
          <p:cNvPr id="51" name="Graphic 50" descr="Doctor male with solid fill">
            <a:extLst>
              <a:ext uri="{FF2B5EF4-FFF2-40B4-BE49-F238E27FC236}">
                <a16:creationId xmlns:a16="http://schemas.microsoft.com/office/drawing/2014/main" id="{71A576AB-844D-FE19-FEB7-581C268442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3349" y="4425547"/>
            <a:ext cx="428516" cy="428516"/>
          </a:xfrm>
          <a:prstGeom prst="rect">
            <a:avLst/>
          </a:prstGeom>
        </p:spPr>
      </p:pic>
      <p:pic>
        <p:nvPicPr>
          <p:cNvPr id="52" name="Graphic 51" descr="Doctor male with solid fill">
            <a:extLst>
              <a:ext uri="{FF2B5EF4-FFF2-40B4-BE49-F238E27FC236}">
                <a16:creationId xmlns:a16="http://schemas.microsoft.com/office/drawing/2014/main" id="{2CB16804-75BD-97F5-3038-5E1864835A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4469" y="4139407"/>
            <a:ext cx="428516" cy="428516"/>
          </a:xfrm>
          <a:prstGeom prst="rect">
            <a:avLst/>
          </a:prstGeom>
        </p:spPr>
      </p:pic>
      <p:pic>
        <p:nvPicPr>
          <p:cNvPr id="53" name="Graphic 52" descr="Doctor male with solid fill">
            <a:extLst>
              <a:ext uri="{FF2B5EF4-FFF2-40B4-BE49-F238E27FC236}">
                <a16:creationId xmlns:a16="http://schemas.microsoft.com/office/drawing/2014/main" id="{EB4A8582-1EF8-F5B5-CA88-F7255B0B7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1670" y="4144934"/>
            <a:ext cx="428516" cy="428516"/>
          </a:xfrm>
          <a:prstGeom prst="rect">
            <a:avLst/>
          </a:prstGeom>
        </p:spPr>
      </p:pic>
      <p:pic>
        <p:nvPicPr>
          <p:cNvPr id="54" name="Graphic 53" descr="Doctor male with solid fill">
            <a:extLst>
              <a:ext uri="{FF2B5EF4-FFF2-40B4-BE49-F238E27FC236}">
                <a16:creationId xmlns:a16="http://schemas.microsoft.com/office/drawing/2014/main" id="{184817C3-4981-37E8-8098-41B591A2C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6322" y="4142972"/>
            <a:ext cx="428516" cy="428516"/>
          </a:xfrm>
          <a:prstGeom prst="rect">
            <a:avLst/>
          </a:prstGeom>
        </p:spPr>
      </p:pic>
      <p:pic>
        <p:nvPicPr>
          <p:cNvPr id="56" name="Graphic 55" descr="Doctor male with solid fill">
            <a:extLst>
              <a:ext uri="{FF2B5EF4-FFF2-40B4-BE49-F238E27FC236}">
                <a16:creationId xmlns:a16="http://schemas.microsoft.com/office/drawing/2014/main" id="{15F13A68-C9C9-4773-AA96-7F8C4986E6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5999" y="4437752"/>
            <a:ext cx="428516" cy="428516"/>
          </a:xfrm>
          <a:prstGeom prst="rect">
            <a:avLst/>
          </a:prstGeom>
        </p:spPr>
      </p:pic>
      <p:pic>
        <p:nvPicPr>
          <p:cNvPr id="58" name="Graphic 57" descr="Doctor male with solid fill">
            <a:extLst>
              <a:ext uri="{FF2B5EF4-FFF2-40B4-BE49-F238E27FC236}">
                <a16:creationId xmlns:a16="http://schemas.microsoft.com/office/drawing/2014/main" id="{3CA02927-CA6F-F27F-716C-05A296BC11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9049" y="4153785"/>
            <a:ext cx="428516" cy="428516"/>
          </a:xfrm>
          <a:prstGeom prst="rect">
            <a:avLst/>
          </a:prstGeom>
        </p:spPr>
      </p:pic>
      <p:pic>
        <p:nvPicPr>
          <p:cNvPr id="59" name="Graphic 58" descr="Doctor male with solid fill">
            <a:extLst>
              <a:ext uri="{FF2B5EF4-FFF2-40B4-BE49-F238E27FC236}">
                <a16:creationId xmlns:a16="http://schemas.microsoft.com/office/drawing/2014/main" id="{DC3CC5C2-6664-FD6B-919E-55BF595872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1395" y="4097978"/>
            <a:ext cx="428516" cy="428516"/>
          </a:xfrm>
          <a:prstGeom prst="rect">
            <a:avLst/>
          </a:prstGeom>
        </p:spPr>
      </p:pic>
      <p:graphicFrame>
        <p:nvGraphicFramePr>
          <p:cNvPr id="60" name="Table 59">
            <a:extLst>
              <a:ext uri="{FF2B5EF4-FFF2-40B4-BE49-F238E27FC236}">
                <a16:creationId xmlns:a16="http://schemas.microsoft.com/office/drawing/2014/main" id="{AC7522D3-A1BD-9936-78E0-24CDAE34BB19}"/>
              </a:ext>
            </a:extLst>
          </p:cNvPr>
          <p:cNvGraphicFramePr>
            <a:graphicFrameLocks noGrp="1"/>
          </p:cNvGraphicFramePr>
          <p:nvPr>
            <p:extLst>
              <p:ext uri="{D42A27DB-BD31-4B8C-83A1-F6EECF244321}">
                <p14:modId xmlns:p14="http://schemas.microsoft.com/office/powerpoint/2010/main" val="2550657422"/>
              </p:ext>
            </p:extLst>
          </p:nvPr>
        </p:nvGraphicFramePr>
        <p:xfrm>
          <a:off x="658138" y="4682996"/>
          <a:ext cx="4632488" cy="2103120"/>
        </p:xfrm>
        <a:graphic>
          <a:graphicData uri="http://schemas.openxmlformats.org/drawingml/2006/table">
            <a:tbl>
              <a:tblPr firstRow="1" bandRow="1">
                <a:tableStyleId>{69012ECD-51FC-41F1-AA8D-1B2483CD663E}</a:tableStyleId>
              </a:tblPr>
              <a:tblGrid>
                <a:gridCol w="4632488">
                  <a:extLst>
                    <a:ext uri="{9D8B030D-6E8A-4147-A177-3AD203B41FA5}">
                      <a16:colId xmlns:a16="http://schemas.microsoft.com/office/drawing/2014/main" val="2282957636"/>
                    </a:ext>
                  </a:extLst>
                </a:gridCol>
              </a:tblGrid>
              <a:tr h="338308">
                <a:tc>
                  <a:txBody>
                    <a:bodyPr/>
                    <a:lstStyle/>
                    <a:p>
                      <a:r>
                        <a:rPr lang="en-US" sz="1800" dirty="0">
                          <a:latin typeface="+mj-lt"/>
                        </a:rPr>
                        <a:t>MedChi Entity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814562"/>
                  </a:ext>
                </a:extLst>
              </a:tr>
              <a:tr h="1322478">
                <a:tc>
                  <a:txBody>
                    <a:bodyPr/>
                    <a:lstStyle/>
                    <a:p>
                      <a:pPr marL="0" indent="0">
                        <a:lnSpc>
                          <a:spcPct val="100000"/>
                        </a:lnSpc>
                        <a:buNone/>
                      </a:pPr>
                      <a:r>
                        <a:rPr lang="en-US" sz="1800" dirty="0">
                          <a:solidFill>
                            <a:srgbClr val="014699"/>
                          </a:solidFill>
                          <a:latin typeface="+mj-lt"/>
                        </a:rPr>
                        <a:t>Baseline Period Volume:</a:t>
                      </a:r>
                    </a:p>
                    <a:p>
                      <a:pPr marL="171450" indent="-171450">
                        <a:lnSpc>
                          <a:spcPct val="100000"/>
                        </a:lnSpc>
                        <a:buFont typeface="Arial" panose="020B0604020202020204" pitchFamily="34" charset="0"/>
                        <a:buChar char="•"/>
                      </a:pPr>
                      <a:r>
                        <a:rPr lang="en-US" sz="1800" dirty="0">
                          <a:solidFill>
                            <a:srgbClr val="014699"/>
                          </a:solidFill>
                          <a:latin typeface="+mj-lt"/>
                        </a:rPr>
                        <a:t>Low Back Pain – </a:t>
                      </a:r>
                      <a:r>
                        <a:rPr lang="en-US" sz="1800" dirty="0">
                          <a:solidFill>
                            <a:schemeClr val="accent1"/>
                          </a:solidFill>
                          <a:latin typeface="+mj-lt"/>
                        </a:rPr>
                        <a:t>91 episodes</a:t>
                      </a:r>
                    </a:p>
                    <a:p>
                      <a:pPr marL="171450" indent="-171450">
                        <a:lnSpc>
                          <a:spcPct val="100000"/>
                        </a:lnSpc>
                        <a:buFont typeface="Arial" panose="020B0604020202020204" pitchFamily="34" charset="0"/>
                        <a:buChar char="•"/>
                      </a:pPr>
                      <a:r>
                        <a:rPr lang="en-US" sz="1800" dirty="0">
                          <a:solidFill>
                            <a:schemeClr val="accent1"/>
                          </a:solidFill>
                          <a:latin typeface="+mj-lt"/>
                        </a:rPr>
                        <a:t>Osteoarthritis – 75 episodes</a:t>
                      </a:r>
                    </a:p>
                    <a:p>
                      <a:pPr marL="171450" indent="-171450">
                        <a:lnSpc>
                          <a:spcPct val="100000"/>
                        </a:lnSpc>
                        <a:buFont typeface="Arial" panose="020B0604020202020204" pitchFamily="34" charset="0"/>
                        <a:buChar char="•"/>
                      </a:pPr>
                      <a:r>
                        <a:rPr lang="en-US" sz="1800" dirty="0">
                          <a:solidFill>
                            <a:srgbClr val="014699"/>
                          </a:solidFill>
                          <a:latin typeface="+mj-lt"/>
                        </a:rPr>
                        <a:t>Total Volume – </a:t>
                      </a:r>
                      <a:r>
                        <a:rPr lang="en-US" sz="1800" dirty="0">
                          <a:solidFill>
                            <a:schemeClr val="accent1"/>
                          </a:solidFill>
                          <a:latin typeface="+mj-lt"/>
                        </a:rPr>
                        <a:t>166 episodes </a:t>
                      </a:r>
                    </a:p>
                    <a:p>
                      <a:pPr marL="171450" indent="-171450">
                        <a:lnSpc>
                          <a:spcPct val="100000"/>
                        </a:lnSpc>
                        <a:buFont typeface="Arial" panose="020B0604020202020204" pitchFamily="34" charset="0"/>
                        <a:buChar char="•"/>
                      </a:pPr>
                      <a:r>
                        <a:rPr lang="en-US" sz="1800" dirty="0">
                          <a:solidFill>
                            <a:srgbClr val="014699"/>
                          </a:solidFill>
                          <a:latin typeface="+mj-lt"/>
                        </a:rPr>
                        <a:t>27 out of 36 practitioners (75%) have at least one claim in CY2019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150801"/>
                  </a:ext>
                </a:extLst>
              </a:tr>
            </a:tbl>
          </a:graphicData>
        </a:graphic>
      </p:graphicFrame>
      <p:cxnSp>
        <p:nvCxnSpPr>
          <p:cNvPr id="63" name="Straight Arrow Connector 62">
            <a:extLst>
              <a:ext uri="{FF2B5EF4-FFF2-40B4-BE49-F238E27FC236}">
                <a16:creationId xmlns:a16="http://schemas.microsoft.com/office/drawing/2014/main" id="{33E9A8FF-A043-3162-D99B-70BF1EB1EE92}"/>
              </a:ext>
            </a:extLst>
          </p:cNvPr>
          <p:cNvCxnSpPr>
            <a:cxnSpLocks/>
          </p:cNvCxnSpPr>
          <p:nvPr/>
        </p:nvCxnSpPr>
        <p:spPr>
          <a:xfrm>
            <a:off x="5290626" y="5829762"/>
            <a:ext cx="1236857" cy="2501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353AB9B2-4C26-9029-D526-60C459BDC974}"/>
              </a:ext>
            </a:extLst>
          </p:cNvPr>
          <p:cNvSpPr txBox="1"/>
          <p:nvPr/>
        </p:nvSpPr>
        <p:spPr>
          <a:xfrm>
            <a:off x="6714429" y="5218011"/>
            <a:ext cx="5137839" cy="1323439"/>
          </a:xfrm>
          <a:prstGeom prst="rect">
            <a:avLst/>
          </a:prstGeom>
          <a:solidFill>
            <a:srgbClr val="00FF99"/>
          </a:solidFill>
        </p:spPr>
        <p:txBody>
          <a:bodyPr wrap="square" rtlCol="0">
            <a:spAutoFit/>
          </a:bodyPr>
          <a:lstStyle/>
          <a:p>
            <a:pPr marL="285750" lvl="0" indent="-285750" algn="l">
              <a:buFont typeface="Wingdings" panose="05000000000000000000" pitchFamily="2" charset="2"/>
              <a:buChar char="ü"/>
            </a:pPr>
            <a:r>
              <a:rPr lang="en-US" sz="1600" b="1" dirty="0">
                <a:solidFill>
                  <a:schemeClr val="accent1"/>
                </a:solidFill>
                <a:latin typeface="+mj-lt"/>
                <a:ea typeface="+mn-lt"/>
                <a:cs typeface="+mn-lt"/>
              </a:rPr>
              <a:t>Attributed 11 or more clinical episodes within each selected clinical episode category.</a:t>
            </a:r>
          </a:p>
          <a:p>
            <a:pPr marL="285750" lvl="0" indent="-285750" algn="l">
              <a:buFont typeface="Wingdings" panose="05000000000000000000" pitchFamily="2" charset="2"/>
              <a:buChar char="ü"/>
            </a:pPr>
            <a:r>
              <a:rPr lang="en-US" sz="1600" b="1" dirty="0">
                <a:solidFill>
                  <a:schemeClr val="accent1"/>
                </a:solidFill>
                <a:latin typeface="+mj-lt"/>
                <a:ea typeface="+mn-lt"/>
                <a:cs typeface="Times New Roman"/>
              </a:rPr>
              <a:t>Attributed 50 or more clinical episodes across ALL clinical episode categories. </a:t>
            </a:r>
          </a:p>
          <a:p>
            <a:pPr marL="285750" lvl="0" indent="-285750" algn="l">
              <a:buFont typeface="Wingdings" panose="05000000000000000000" pitchFamily="2" charset="2"/>
              <a:buChar char="ü"/>
            </a:pPr>
            <a:r>
              <a:rPr lang="en-US" sz="1600" b="1" dirty="0">
                <a:solidFill>
                  <a:schemeClr val="accent1"/>
                </a:solidFill>
                <a:latin typeface="+mj-lt"/>
                <a:ea typeface="+mn-lt"/>
                <a:cs typeface="+mn-lt"/>
              </a:rPr>
              <a:t>75% of the NPIs have at least one claim.</a:t>
            </a:r>
            <a:endParaRPr lang="en-US" b="1" dirty="0"/>
          </a:p>
        </p:txBody>
      </p:sp>
      <p:pic>
        <p:nvPicPr>
          <p:cNvPr id="13" name="Audio 12">
            <a:hlinkClick r:id="" action="ppaction://media"/>
            <a:extLst>
              <a:ext uri="{FF2B5EF4-FFF2-40B4-BE49-F238E27FC236}">
                <a16:creationId xmlns:a16="http://schemas.microsoft.com/office/drawing/2014/main" id="{71D087F8-DD7B-30EA-EAEC-D95D2D2E2B7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2034391"/>
      </p:ext>
    </p:extLst>
  </p:cSld>
  <p:clrMapOvr>
    <a:masterClrMapping/>
  </p:clrMapOvr>
  <mc:AlternateContent xmlns:mc="http://schemas.openxmlformats.org/markup-compatibility/2006" xmlns:p14="http://schemas.microsoft.com/office/powerpoint/2010/main">
    <mc:Choice Requires="p14">
      <p:transition spd="slow" p14:dur="2000" advTm="45902"/>
    </mc:Choice>
    <mc:Fallback xmlns="">
      <p:transition spd="slow" advTm="4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2EF1-8AF0-6206-F328-A949CD157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AEC8B-008E-6CB1-14A6-9ED3F23EF18D}"/>
              </a:ext>
            </a:extLst>
          </p:cNvPr>
          <p:cNvSpPr>
            <a:spLocks noGrp="1"/>
          </p:cNvSpPr>
          <p:nvPr>
            <p:ph type="title"/>
          </p:nvPr>
        </p:nvSpPr>
        <p:spPr>
          <a:xfrm>
            <a:off x="838201" y="369585"/>
            <a:ext cx="9492574" cy="1349009"/>
          </a:xfrm>
        </p:spPr>
        <p:txBody>
          <a:bodyPr>
            <a:normAutofit/>
          </a:bodyPr>
          <a:lstStyle/>
          <a:p>
            <a:r>
              <a:rPr lang="en-US" b="1" dirty="0">
                <a:solidFill>
                  <a:srgbClr val="014699"/>
                </a:solidFill>
                <a:latin typeface="Neue Haas Grotesk Text Pro"/>
                <a:cs typeface="Times New Roman"/>
              </a:rPr>
              <a:t>Is a MedChi Entity Right for Me?</a:t>
            </a:r>
          </a:p>
        </p:txBody>
      </p:sp>
      <p:sp>
        <p:nvSpPr>
          <p:cNvPr id="3" name="Content Placeholder 2">
            <a:extLst>
              <a:ext uri="{FF2B5EF4-FFF2-40B4-BE49-F238E27FC236}">
                <a16:creationId xmlns:a16="http://schemas.microsoft.com/office/drawing/2014/main" id="{0F077760-0838-BCE5-3CF4-9B34EADE17E6}"/>
              </a:ext>
            </a:extLst>
          </p:cNvPr>
          <p:cNvSpPr>
            <a:spLocks noGrp="1"/>
          </p:cNvSpPr>
          <p:nvPr>
            <p:ph idx="1"/>
          </p:nvPr>
        </p:nvSpPr>
        <p:spPr>
          <a:xfrm>
            <a:off x="838200" y="1984194"/>
            <a:ext cx="10515600" cy="4359141"/>
          </a:xfrm>
        </p:spPr>
        <p:txBody>
          <a:bodyPr vert="horz" lIns="91440" tIns="45720" rIns="91440" bIns="45720" rtlCol="0" anchor="t">
            <a:normAutofit/>
          </a:bodyPr>
          <a:lstStyle/>
          <a:p>
            <a:pPr marL="0" indent="0">
              <a:lnSpc>
                <a:spcPct val="100000"/>
              </a:lnSpc>
              <a:buNone/>
            </a:pPr>
            <a:r>
              <a:rPr lang="en-US" sz="1900" dirty="0">
                <a:solidFill>
                  <a:srgbClr val="014699"/>
                </a:solidFill>
                <a:latin typeface="Neue Haas Grotesk Text Pro"/>
                <a:cs typeface="Times New Roman"/>
              </a:rPr>
              <a:t>If your organization wants to enroll in EQIP, but you do not meet the EQIP volume thresholds, a MedChi Entity may be able to help! </a:t>
            </a:r>
          </a:p>
          <a:p>
            <a:pPr marL="0" indent="0">
              <a:lnSpc>
                <a:spcPct val="100000"/>
              </a:lnSpc>
              <a:buNone/>
            </a:pPr>
            <a:endParaRPr lang="en-US" sz="1900" dirty="0">
              <a:solidFill>
                <a:srgbClr val="014699"/>
              </a:solidFill>
              <a:latin typeface="Neue Haas Grotesk Text Pro"/>
              <a:cs typeface="Times New Roman"/>
            </a:endParaRPr>
          </a:p>
          <a:p>
            <a:pPr marL="0" indent="0">
              <a:lnSpc>
                <a:spcPct val="100000"/>
              </a:lnSpc>
              <a:buNone/>
            </a:pPr>
            <a:r>
              <a:rPr lang="en-US" sz="1900" dirty="0">
                <a:solidFill>
                  <a:srgbClr val="014699"/>
                </a:solidFill>
                <a:latin typeface="Neue Haas Grotesk Text Pro"/>
                <a:cs typeface="Times New Roman"/>
              </a:rPr>
              <a:t>MedChi is happy to help support any practice no matter the size of their organization or their affiliation. Please reach out to </a:t>
            </a:r>
            <a:r>
              <a:rPr lang="en-US" sz="1900" dirty="0">
                <a:solidFill>
                  <a:schemeClr val="accent2"/>
                </a:solidFill>
                <a:latin typeface="Neue Haas Grotesk Text Pro"/>
                <a:cs typeface="Times New Roman"/>
                <a:hlinkClick r:id="rId5">
                  <a:extLst>
                    <a:ext uri="{A12FA001-AC4F-418D-AE19-62706E023703}">
                      <ahyp:hlinkClr xmlns:ahyp="http://schemas.microsoft.com/office/drawing/2018/hyperlinkcolor" val="tx"/>
                    </a:ext>
                  </a:extLst>
                </a:hlinkClick>
              </a:rPr>
              <a:t>eqip@crisphealth.org</a:t>
            </a:r>
            <a:r>
              <a:rPr lang="en-US" sz="1900" dirty="0">
                <a:solidFill>
                  <a:schemeClr val="accent2"/>
                </a:solidFill>
                <a:latin typeface="Neue Haas Grotesk Text Pro"/>
                <a:cs typeface="Times New Roman"/>
              </a:rPr>
              <a:t> </a:t>
            </a:r>
            <a:r>
              <a:rPr lang="en-US" sz="1900" dirty="0">
                <a:solidFill>
                  <a:schemeClr val="accent1"/>
                </a:solidFill>
                <a:latin typeface="Neue Haas Grotesk Text Pro"/>
                <a:cs typeface="Times New Roman"/>
              </a:rPr>
              <a:t>to</a:t>
            </a:r>
            <a:r>
              <a:rPr lang="en-US" sz="1900" dirty="0">
                <a:solidFill>
                  <a:schemeClr val="accent2"/>
                </a:solidFill>
                <a:latin typeface="Neue Haas Grotesk Text Pro"/>
                <a:cs typeface="Times New Roman"/>
              </a:rPr>
              <a:t> </a:t>
            </a:r>
            <a:r>
              <a:rPr lang="en-US" sz="1900" dirty="0">
                <a:solidFill>
                  <a:schemeClr val="accent1"/>
                </a:solidFill>
                <a:latin typeface="Neue Haas Grotesk Text Pro"/>
                <a:cs typeface="Times New Roman"/>
              </a:rPr>
              <a:t>learn more.</a:t>
            </a:r>
          </a:p>
          <a:p>
            <a:pPr marL="0" indent="0">
              <a:lnSpc>
                <a:spcPct val="100000"/>
              </a:lnSpc>
              <a:buNone/>
            </a:pPr>
            <a:endParaRPr lang="en-US" dirty="0"/>
          </a:p>
        </p:txBody>
      </p:sp>
      <p:pic>
        <p:nvPicPr>
          <p:cNvPr id="6" name="Audio 5">
            <a:hlinkClick r:id="" action="ppaction://media"/>
            <a:extLst>
              <a:ext uri="{FF2B5EF4-FFF2-40B4-BE49-F238E27FC236}">
                <a16:creationId xmlns:a16="http://schemas.microsoft.com/office/drawing/2014/main" id="{638D9735-665E-8D4E-44E2-D5A54E8C93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5692027"/>
      </p:ext>
    </p:extLst>
  </p:cSld>
  <p:clrMapOvr>
    <a:masterClrMapping/>
  </p:clrMapOvr>
  <mc:AlternateContent xmlns:mc="http://schemas.openxmlformats.org/markup-compatibility/2006" xmlns:p14="http://schemas.microsoft.com/office/powerpoint/2010/main">
    <mc:Choice Requires="p14">
      <p:transition spd="slow" p14:dur="2000" advTm="24399"/>
    </mc:Choice>
    <mc:Fallback xmlns="">
      <p:transition spd="slow" advTm="2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A175-1E07-8EF8-5D53-D1C1C96DB141}"/>
              </a:ext>
            </a:extLst>
          </p:cNvPr>
          <p:cNvSpPr>
            <a:spLocks noGrp="1"/>
          </p:cNvSpPr>
          <p:nvPr>
            <p:ph type="title"/>
          </p:nvPr>
        </p:nvSpPr>
        <p:spPr>
          <a:xfrm>
            <a:off x="674077" y="385828"/>
            <a:ext cx="10515600" cy="1325563"/>
          </a:xfrm>
        </p:spPr>
        <p:txBody>
          <a:bodyPr>
            <a:noAutofit/>
          </a:bodyPr>
          <a:lstStyle/>
          <a:p>
            <a:r>
              <a:rPr lang="en-US" b="1">
                <a:solidFill>
                  <a:schemeClr val="accent1"/>
                </a:solidFill>
              </a:rPr>
              <a:t>Want to Learn More?</a:t>
            </a:r>
          </a:p>
        </p:txBody>
      </p:sp>
      <p:sp>
        <p:nvSpPr>
          <p:cNvPr id="3" name="Content Placeholder 2">
            <a:extLst>
              <a:ext uri="{FF2B5EF4-FFF2-40B4-BE49-F238E27FC236}">
                <a16:creationId xmlns:a16="http://schemas.microsoft.com/office/drawing/2014/main" id="{3B7C6457-4B81-A749-164A-77555C6A8AE3}"/>
              </a:ext>
            </a:extLst>
          </p:cNvPr>
          <p:cNvSpPr>
            <a:spLocks noGrp="1"/>
          </p:cNvSpPr>
          <p:nvPr>
            <p:ph idx="1"/>
          </p:nvPr>
        </p:nvSpPr>
        <p:spPr>
          <a:xfrm>
            <a:off x="674077" y="1711391"/>
            <a:ext cx="10515600" cy="1338505"/>
          </a:xfrm>
        </p:spPr>
        <p:txBody>
          <a:bodyPr vert="horz" lIns="91440" tIns="45720" rIns="91440" bIns="45720" rtlCol="0" anchor="t">
            <a:normAutofit/>
          </a:bodyPr>
          <a:lstStyle/>
          <a:p>
            <a:pPr marL="0" indent="0">
              <a:lnSpc>
                <a:spcPct val="150000"/>
              </a:lnSpc>
              <a:buNone/>
            </a:pPr>
            <a:r>
              <a:rPr lang="en-US" sz="2000" dirty="0">
                <a:solidFill>
                  <a:schemeClr val="accent1"/>
                </a:solidFill>
                <a:latin typeface="+mj-lt"/>
              </a:rPr>
              <a:t>Visit the full </a:t>
            </a:r>
            <a:r>
              <a:rPr lang="en-US" sz="2000" b="1" u="sng" dirty="0">
                <a:solidFill>
                  <a:schemeClr val="accent2"/>
                </a:solidFill>
                <a:latin typeface="+mj-lt"/>
                <a:hlinkClick r:id="rId5">
                  <a:extLst>
                    <a:ext uri="{A12FA001-AC4F-418D-AE19-62706E023703}">
                      <ahyp:hlinkClr xmlns:ahyp="http://schemas.microsoft.com/office/drawing/2018/hyperlinkcolor" val="tx"/>
                    </a:ext>
                  </a:extLst>
                </a:hlinkClick>
              </a:rPr>
              <a:t>EQIP Curriculum</a:t>
            </a:r>
            <a:r>
              <a:rPr lang="en-US" sz="2000" dirty="0">
                <a:solidFill>
                  <a:schemeClr val="accent2"/>
                </a:solidFill>
                <a:latin typeface="+mj-lt"/>
              </a:rPr>
              <a:t> </a:t>
            </a:r>
            <a:r>
              <a:rPr lang="en-US" sz="2000" dirty="0">
                <a:solidFill>
                  <a:schemeClr val="accent1"/>
                </a:solidFill>
                <a:latin typeface="+mj-lt"/>
              </a:rPr>
              <a:t>to explore comprehensive learning modules and deepen your understanding of Maryland’s Episode Quality Improvement Program (EQIP). </a:t>
            </a:r>
          </a:p>
          <a:p>
            <a:pPr>
              <a:lnSpc>
                <a:spcPct val="150000"/>
              </a:lnSpc>
            </a:pPr>
            <a:endParaRPr lang="en-US" sz="1400" dirty="0">
              <a:solidFill>
                <a:schemeClr val="accent1"/>
              </a:solidFill>
              <a:latin typeface="+mj-lt"/>
            </a:endParaRPr>
          </a:p>
          <a:p>
            <a:pPr>
              <a:lnSpc>
                <a:spcPct val="150000"/>
              </a:lnSpc>
            </a:pPr>
            <a:endParaRPr lang="en-US" sz="1400" dirty="0">
              <a:solidFill>
                <a:schemeClr val="accent1"/>
              </a:solidFill>
              <a:latin typeface="+mj-lt"/>
            </a:endParaRPr>
          </a:p>
        </p:txBody>
      </p:sp>
      <p:pic>
        <p:nvPicPr>
          <p:cNvPr id="6" name="Audio 5">
            <a:hlinkClick r:id="" action="ppaction://media"/>
            <a:extLst>
              <a:ext uri="{FF2B5EF4-FFF2-40B4-BE49-F238E27FC236}">
                <a16:creationId xmlns:a16="http://schemas.microsoft.com/office/drawing/2014/main" id="{C8E5E094-01D9-AE2F-0388-30F1AAFEED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151774"/>
      </p:ext>
    </p:extLst>
  </p:cSld>
  <p:clrMapOvr>
    <a:masterClrMapping/>
  </p:clrMapOvr>
  <mc:AlternateContent xmlns:mc="http://schemas.openxmlformats.org/markup-compatibility/2006" xmlns:p14="http://schemas.microsoft.com/office/powerpoint/2010/main">
    <mc:Choice Requires="p14">
      <p:transition spd="slow" p14:dur="2000" advTm="11992"/>
    </mc:Choice>
    <mc:Fallback xmlns="">
      <p:transition spd="slow" advTm="1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C3932"/>
      </a:dk2>
      <a:lt2>
        <a:srgbClr val="FDF6EA"/>
      </a:lt2>
      <a:accent1>
        <a:srgbClr val="1A4A98"/>
      </a:accent1>
      <a:accent2>
        <a:srgbClr val="00B0F0"/>
      </a:accent2>
      <a:accent3>
        <a:srgbClr val="0070C0"/>
      </a:accent3>
      <a:accent4>
        <a:srgbClr val="002060"/>
      </a:accent4>
      <a:accent5>
        <a:srgbClr val="C4F6F6"/>
      </a:accent5>
      <a:accent6>
        <a:srgbClr val="141CBA"/>
      </a:accent6>
      <a:hlink>
        <a:srgbClr val="002060"/>
      </a:hlink>
      <a:folHlink>
        <a:srgbClr val="2B7CF3"/>
      </a:folHlink>
    </a:clrScheme>
    <a:fontScheme name="Custom 1">
      <a:majorFont>
        <a:latin typeface="Neue Haas Grotesk Text Pro"/>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67E34AE758746932470DCF8B17B6D" ma:contentTypeVersion="22" ma:contentTypeDescription="Create a new document." ma:contentTypeScope="" ma:versionID="c08f5cc1ac8baac1c928df777cba2f38">
  <xsd:schema xmlns:xsd="http://www.w3.org/2001/XMLSchema" xmlns:xs="http://www.w3.org/2001/XMLSchema" xmlns:p="http://schemas.microsoft.com/office/2006/metadata/properties" xmlns:ns1="http://schemas.microsoft.com/sharepoint/v3" xmlns:ns2="17f89e47-7d88-44b8-b02f-f9ffd650f5ad" xmlns:ns3="590118b5-ea22-46dd-8d6a-d7e95b39fd7c" targetNamespace="http://schemas.microsoft.com/office/2006/metadata/properties" ma:root="true" ma:fieldsID="4dd10f864a07675f84b4805961ff9453" ns1:_="" ns2:_="" ns3:_="">
    <xsd:import namespace="http://schemas.microsoft.com/sharepoint/v3"/>
    <xsd:import namespace="17f89e47-7d88-44b8-b02f-f9ffd650f5ad"/>
    <xsd:import namespace="590118b5-ea22-46dd-8d6a-d7e95b39fd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f89e47-7d88-44b8-b02f-f9ffd650f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960c3d4-f6e1-477f-9746-0af006e395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0118b5-ea22-46dd-8d6a-d7e95b39fd7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39ed51-539f-4555-a178-3890462af2e1}" ma:internalName="TaxCatchAll" ma:showField="CatchAllData" ma:web="590118b5-ea22-46dd-8d6a-d7e95b39fd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90118b5-ea22-46dd-8d6a-d7e95b39fd7c" xsi:nil="true"/>
    <lcf76f155ced4ddcb4097134ff3c332f xmlns="17f89e47-7d88-44b8-b02f-f9ffd650f5a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C67771-BB2F-4178-8CD1-13DBF15F9032}"/>
</file>

<file path=customXml/itemProps2.xml><?xml version="1.0" encoding="utf-8"?>
<ds:datastoreItem xmlns:ds="http://schemas.openxmlformats.org/officeDocument/2006/customXml" ds:itemID="{922D1F66-0DF9-4229-B6BC-C6BF587FA902}">
  <ds:schemaRefs>
    <ds:schemaRef ds:uri="17f89e47-7d88-44b8-b02f-f9ffd650f5ad"/>
    <ds:schemaRef ds:uri="590118b5-ea22-46dd-8d6a-d7e95b39fd7c"/>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3E6F62A-B538-4565-BB2B-5B0A1097D8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505</TotalTime>
  <Words>1731</Words>
  <Application>Microsoft Office PowerPoint</Application>
  <PresentationFormat>Widescreen</PresentationFormat>
  <Paragraphs>90</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Neue Haas Grotesk Text Pro</vt:lpstr>
      <vt:lpstr>Times New Roman</vt:lpstr>
      <vt:lpstr>Wingdings</vt:lpstr>
      <vt:lpstr>Office Theme</vt:lpstr>
      <vt:lpstr>EQIP for Growing Practices</vt:lpstr>
      <vt:lpstr>EQIP's Volume Thresholds</vt:lpstr>
      <vt:lpstr>EQIP for Growing Practices</vt:lpstr>
      <vt:lpstr>MedChi EQIP Entities</vt:lpstr>
      <vt:lpstr>Example – Three Organizations that do Not Meet Volume Thresholds:</vt:lpstr>
      <vt:lpstr>Example – Creating a MedChi Entity</vt:lpstr>
      <vt:lpstr>Is a MedChi Entity Right for Me?</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Christal Forte</dc:creator>
  <cp:lastModifiedBy>Olivia Simon</cp:lastModifiedBy>
  <cp:revision>20</cp:revision>
  <dcterms:created xsi:type="dcterms:W3CDTF">2025-02-11T17:20:35Z</dcterms:created>
  <dcterms:modified xsi:type="dcterms:W3CDTF">2025-07-16T15:20:09Z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0x0101003A867E34AE758746932470DCF8B17B6D</vt:lpwstr>
  </property>
  <property fmtid="{D5CDD505-2E9C-101B-9397-08002B2CF9AE}" pid="3" name="MediaServiceImageTags">
    <vt:lpwstr/>
  </property>
</Properties>
</file>