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6" r:id="rId5"/>
    <p:sldId id="257" r:id="rId6"/>
    <p:sldId id="265" r:id="rId7"/>
    <p:sldId id="258" r:id="rId8"/>
    <p:sldId id="259" r:id="rId9"/>
    <p:sldId id="260" r:id="rId10"/>
    <p:sldId id="261" r:id="rId11"/>
    <p:sldId id="264" r:id="rId12"/>
    <p:sldId id="262"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631109-70F2-4AF8-73F7-5FDB42AD40D5}" name="Olivia Simon" initials="OS" userId="S::osimon@medchi.org::134d24b3-78ef-4322-ab23-ec591e9c9cb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191AD7-3FFE-97A5-FDA7-A1D479C1D616}" v="1" dt="2025-02-11T19:51:36.4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226" autoAdjust="0"/>
  </p:normalViewPr>
  <p:slideViewPr>
    <p:cSldViewPr snapToGrid="0">
      <p:cViewPr varScale="1">
        <p:scale>
          <a:sx n="72" d="100"/>
          <a:sy n="72" d="100"/>
        </p:scale>
        <p:origin x="110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9A8DC7-E114-49F3-A342-4DF137A9F85D}"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36D4E9EC-6B67-4C54-8A58-4D8B64DE5274}">
      <dgm:prSet phldrT="[Text]" custT="1"/>
      <dgm:spPr/>
      <dgm:t>
        <a:bodyPr/>
        <a:lstStyle/>
        <a:p>
          <a:r>
            <a:rPr lang="en-US" sz="1600" dirty="0">
              <a:solidFill>
                <a:schemeClr val="accent1"/>
              </a:solidFill>
              <a:latin typeface="+mj-lt"/>
            </a:rPr>
            <a:t>Improve the Quality of Care </a:t>
          </a:r>
          <a:endParaRPr lang="en-US" sz="1600" dirty="0"/>
        </a:p>
      </dgm:t>
    </dgm:pt>
    <dgm:pt modelId="{D36CA433-0FDE-4EC7-B5FB-1AE06287C9B9}" type="parTrans" cxnId="{38B95883-D1DD-4127-AFC4-C39026637D03}">
      <dgm:prSet/>
      <dgm:spPr/>
      <dgm:t>
        <a:bodyPr/>
        <a:lstStyle/>
        <a:p>
          <a:endParaRPr lang="en-US"/>
        </a:p>
      </dgm:t>
    </dgm:pt>
    <dgm:pt modelId="{23CE1DD4-CC3E-466C-A4B7-6877D4E1C061}" type="sibTrans" cxnId="{38B95883-D1DD-4127-AFC4-C39026637D03}">
      <dgm:prSet/>
      <dgm:spPr/>
      <dgm:t>
        <a:bodyPr/>
        <a:lstStyle/>
        <a:p>
          <a:endParaRPr lang="en-US"/>
        </a:p>
      </dgm:t>
    </dgm:pt>
    <dgm:pt modelId="{89699FD9-F83C-42E8-94FC-A1F0C4363AE5}">
      <dgm:prSet custT="1"/>
      <dgm:spPr/>
      <dgm:t>
        <a:bodyPr/>
        <a:lstStyle/>
        <a:p>
          <a:r>
            <a:rPr lang="en-US" sz="1600" dirty="0">
              <a:solidFill>
                <a:schemeClr val="accent1"/>
              </a:solidFill>
              <a:latin typeface="+mj-lt"/>
            </a:rPr>
            <a:t>Increase Patient Safety </a:t>
          </a:r>
        </a:p>
      </dgm:t>
    </dgm:pt>
    <dgm:pt modelId="{D3A43AC3-35F5-4ACE-9F82-683C1B553D1F}" type="parTrans" cxnId="{8A68553A-CA37-4E9A-B7BF-7D5382E1DCDD}">
      <dgm:prSet/>
      <dgm:spPr/>
      <dgm:t>
        <a:bodyPr/>
        <a:lstStyle/>
        <a:p>
          <a:endParaRPr lang="en-US"/>
        </a:p>
      </dgm:t>
    </dgm:pt>
    <dgm:pt modelId="{CBAC58EF-6373-422D-820B-8901810970F6}" type="sibTrans" cxnId="{8A68553A-CA37-4E9A-B7BF-7D5382E1DCDD}">
      <dgm:prSet/>
      <dgm:spPr/>
      <dgm:t>
        <a:bodyPr/>
        <a:lstStyle/>
        <a:p>
          <a:endParaRPr lang="en-US"/>
        </a:p>
      </dgm:t>
    </dgm:pt>
    <dgm:pt modelId="{9CFF7C3D-2585-4CDC-B539-16CDD17A8203}">
      <dgm:prSet custT="1"/>
      <dgm:spPr/>
      <dgm:t>
        <a:bodyPr/>
        <a:lstStyle/>
        <a:p>
          <a:r>
            <a:rPr lang="en-US" sz="1600" dirty="0">
              <a:solidFill>
                <a:schemeClr val="accent1"/>
              </a:solidFill>
              <a:latin typeface="+mj-lt"/>
            </a:rPr>
            <a:t>Encourage Patient-Centered Care</a:t>
          </a:r>
        </a:p>
      </dgm:t>
    </dgm:pt>
    <dgm:pt modelId="{5D219D7C-E45C-4A7C-9556-094122CF4FFB}" type="parTrans" cxnId="{E2CDA77F-286F-40A4-8CEB-DFFFEF965B0D}">
      <dgm:prSet/>
      <dgm:spPr/>
      <dgm:t>
        <a:bodyPr/>
        <a:lstStyle/>
        <a:p>
          <a:endParaRPr lang="en-US"/>
        </a:p>
      </dgm:t>
    </dgm:pt>
    <dgm:pt modelId="{F3B55245-4D69-4DE8-99E6-272F9E5C1352}" type="sibTrans" cxnId="{E2CDA77F-286F-40A4-8CEB-DFFFEF965B0D}">
      <dgm:prSet/>
      <dgm:spPr/>
      <dgm:t>
        <a:bodyPr/>
        <a:lstStyle/>
        <a:p>
          <a:endParaRPr lang="en-US"/>
        </a:p>
      </dgm:t>
    </dgm:pt>
    <dgm:pt modelId="{D6C17E0C-4A6A-4973-AA19-107FA9E2B29C}">
      <dgm:prSet custT="1"/>
      <dgm:spPr/>
      <dgm:t>
        <a:bodyPr/>
        <a:lstStyle/>
        <a:p>
          <a:r>
            <a:rPr lang="en-US" sz="1600" dirty="0">
              <a:solidFill>
                <a:schemeClr val="accent1"/>
              </a:solidFill>
              <a:latin typeface="+mj-lt"/>
            </a:rPr>
            <a:t>Improve Health Outcomes</a:t>
          </a:r>
        </a:p>
      </dgm:t>
    </dgm:pt>
    <dgm:pt modelId="{9308B14B-15B2-4B14-BD45-0CD19C302AC2}" type="parTrans" cxnId="{4BDDEA48-ECAC-4A99-8E50-9573FCD8B32A}">
      <dgm:prSet/>
      <dgm:spPr/>
      <dgm:t>
        <a:bodyPr/>
        <a:lstStyle/>
        <a:p>
          <a:endParaRPr lang="en-US"/>
        </a:p>
      </dgm:t>
    </dgm:pt>
    <dgm:pt modelId="{7E070CDE-CCBC-4469-8977-AFDE9DDF0457}" type="sibTrans" cxnId="{4BDDEA48-ECAC-4A99-8E50-9573FCD8B32A}">
      <dgm:prSet/>
      <dgm:spPr/>
      <dgm:t>
        <a:bodyPr/>
        <a:lstStyle/>
        <a:p>
          <a:endParaRPr lang="en-US"/>
        </a:p>
      </dgm:t>
    </dgm:pt>
    <dgm:pt modelId="{86CF64F5-1E4B-4928-BE7F-B256D312BFC9}">
      <dgm:prSet custT="1"/>
      <dgm:spPr/>
      <dgm:t>
        <a:bodyPr/>
        <a:lstStyle/>
        <a:p>
          <a:r>
            <a:rPr lang="en-US" sz="1600" dirty="0">
              <a:solidFill>
                <a:schemeClr val="accent1"/>
              </a:solidFill>
              <a:latin typeface="+mj-lt"/>
            </a:rPr>
            <a:t>Reduce Administrative Burdens</a:t>
          </a:r>
        </a:p>
      </dgm:t>
    </dgm:pt>
    <dgm:pt modelId="{A2D1861D-52EB-43F7-B9F1-DFD1DF19E40F}" type="parTrans" cxnId="{A0D12868-E2AD-4E00-8EDF-E72264272B4D}">
      <dgm:prSet/>
      <dgm:spPr/>
      <dgm:t>
        <a:bodyPr/>
        <a:lstStyle/>
        <a:p>
          <a:endParaRPr lang="en-US"/>
        </a:p>
      </dgm:t>
    </dgm:pt>
    <dgm:pt modelId="{BA5CE6B4-BCCA-4FED-9577-647FE7F03A60}" type="sibTrans" cxnId="{A0D12868-E2AD-4E00-8EDF-E72264272B4D}">
      <dgm:prSet/>
      <dgm:spPr/>
      <dgm:t>
        <a:bodyPr/>
        <a:lstStyle/>
        <a:p>
          <a:endParaRPr lang="en-US"/>
        </a:p>
      </dgm:t>
    </dgm:pt>
    <dgm:pt modelId="{272055F3-08D9-4618-BDA0-81A73907A30A}" type="pres">
      <dgm:prSet presAssocID="{449A8DC7-E114-49F3-A342-4DF137A9F85D}" presName="Name0" presStyleCnt="0">
        <dgm:presLayoutVars>
          <dgm:chMax val="11"/>
          <dgm:chPref val="11"/>
          <dgm:dir/>
          <dgm:resizeHandles/>
        </dgm:presLayoutVars>
      </dgm:prSet>
      <dgm:spPr/>
    </dgm:pt>
    <dgm:pt modelId="{0055C76D-5E67-4937-BB29-061B24BE80FE}" type="pres">
      <dgm:prSet presAssocID="{86CF64F5-1E4B-4928-BE7F-B256D312BFC9}" presName="Accent5" presStyleCnt="0"/>
      <dgm:spPr/>
    </dgm:pt>
    <dgm:pt modelId="{87B425E1-0C76-423C-AA36-9F5E2CF927EE}" type="pres">
      <dgm:prSet presAssocID="{86CF64F5-1E4B-4928-BE7F-B256D312BFC9}" presName="Accent" presStyleLbl="node1" presStyleIdx="0" presStyleCnt="5"/>
      <dgm:spPr/>
    </dgm:pt>
    <dgm:pt modelId="{DE997C51-7C8B-4A23-9123-DF6362C6900B}" type="pres">
      <dgm:prSet presAssocID="{86CF64F5-1E4B-4928-BE7F-B256D312BFC9}" presName="ParentBackground5" presStyleCnt="0"/>
      <dgm:spPr/>
    </dgm:pt>
    <dgm:pt modelId="{8F80EA04-9DD9-4D59-B5DD-F720D6D60820}" type="pres">
      <dgm:prSet presAssocID="{86CF64F5-1E4B-4928-BE7F-B256D312BFC9}" presName="ParentBackground" presStyleLbl="fgAcc1" presStyleIdx="0" presStyleCnt="5"/>
      <dgm:spPr/>
    </dgm:pt>
    <dgm:pt modelId="{64E671FC-F8EA-4A0B-AA55-2DF4ED1DBEB9}" type="pres">
      <dgm:prSet presAssocID="{86CF64F5-1E4B-4928-BE7F-B256D312BFC9}" presName="Parent5" presStyleLbl="revTx" presStyleIdx="0" presStyleCnt="0">
        <dgm:presLayoutVars>
          <dgm:chMax val="1"/>
          <dgm:chPref val="1"/>
          <dgm:bulletEnabled val="1"/>
        </dgm:presLayoutVars>
      </dgm:prSet>
      <dgm:spPr/>
    </dgm:pt>
    <dgm:pt modelId="{50A41A05-7064-41DF-B2C0-CE48B801E357}" type="pres">
      <dgm:prSet presAssocID="{D6C17E0C-4A6A-4973-AA19-107FA9E2B29C}" presName="Accent4" presStyleCnt="0"/>
      <dgm:spPr/>
    </dgm:pt>
    <dgm:pt modelId="{69DBA05E-4167-4CAC-987B-33BFB4B36E61}" type="pres">
      <dgm:prSet presAssocID="{D6C17E0C-4A6A-4973-AA19-107FA9E2B29C}" presName="Accent" presStyleLbl="node1" presStyleIdx="1" presStyleCnt="5"/>
      <dgm:spPr/>
    </dgm:pt>
    <dgm:pt modelId="{70905035-87E4-49FD-A894-72F2CF1B41A1}" type="pres">
      <dgm:prSet presAssocID="{D6C17E0C-4A6A-4973-AA19-107FA9E2B29C}" presName="ParentBackground4" presStyleCnt="0"/>
      <dgm:spPr/>
    </dgm:pt>
    <dgm:pt modelId="{C62028E6-F9CD-4D29-8A71-55C63BEBFF76}" type="pres">
      <dgm:prSet presAssocID="{D6C17E0C-4A6A-4973-AA19-107FA9E2B29C}" presName="ParentBackground" presStyleLbl="fgAcc1" presStyleIdx="1" presStyleCnt="5"/>
      <dgm:spPr/>
    </dgm:pt>
    <dgm:pt modelId="{D02D48A1-FC88-4685-ADB6-10CA1CEF9541}" type="pres">
      <dgm:prSet presAssocID="{D6C17E0C-4A6A-4973-AA19-107FA9E2B29C}" presName="Parent4" presStyleLbl="revTx" presStyleIdx="0" presStyleCnt="0">
        <dgm:presLayoutVars>
          <dgm:chMax val="1"/>
          <dgm:chPref val="1"/>
          <dgm:bulletEnabled val="1"/>
        </dgm:presLayoutVars>
      </dgm:prSet>
      <dgm:spPr/>
    </dgm:pt>
    <dgm:pt modelId="{0C6F06EB-13BA-41C5-9F89-59BB778ECEBD}" type="pres">
      <dgm:prSet presAssocID="{9CFF7C3D-2585-4CDC-B539-16CDD17A8203}" presName="Accent3" presStyleCnt="0"/>
      <dgm:spPr/>
    </dgm:pt>
    <dgm:pt modelId="{1342EA59-2C98-406A-9B38-0EFC00D14FC0}" type="pres">
      <dgm:prSet presAssocID="{9CFF7C3D-2585-4CDC-B539-16CDD17A8203}" presName="Accent" presStyleLbl="node1" presStyleIdx="2" presStyleCnt="5"/>
      <dgm:spPr/>
    </dgm:pt>
    <dgm:pt modelId="{5EA8A675-0897-45CF-A980-A5765FEF32F0}" type="pres">
      <dgm:prSet presAssocID="{9CFF7C3D-2585-4CDC-B539-16CDD17A8203}" presName="ParentBackground3" presStyleCnt="0"/>
      <dgm:spPr/>
    </dgm:pt>
    <dgm:pt modelId="{BBF54015-665C-4DFD-BD9E-2D89EBDE90E9}" type="pres">
      <dgm:prSet presAssocID="{9CFF7C3D-2585-4CDC-B539-16CDD17A8203}" presName="ParentBackground" presStyleLbl="fgAcc1" presStyleIdx="2" presStyleCnt="5"/>
      <dgm:spPr/>
    </dgm:pt>
    <dgm:pt modelId="{C1EE2E3F-314E-4499-8C60-89866A6BFF61}" type="pres">
      <dgm:prSet presAssocID="{9CFF7C3D-2585-4CDC-B539-16CDD17A8203}" presName="Parent3" presStyleLbl="revTx" presStyleIdx="0" presStyleCnt="0">
        <dgm:presLayoutVars>
          <dgm:chMax val="1"/>
          <dgm:chPref val="1"/>
          <dgm:bulletEnabled val="1"/>
        </dgm:presLayoutVars>
      </dgm:prSet>
      <dgm:spPr/>
    </dgm:pt>
    <dgm:pt modelId="{DEC16292-6D23-44DF-BAD0-CF748541CA39}" type="pres">
      <dgm:prSet presAssocID="{89699FD9-F83C-42E8-94FC-A1F0C4363AE5}" presName="Accent2" presStyleCnt="0"/>
      <dgm:spPr/>
    </dgm:pt>
    <dgm:pt modelId="{2C1E6386-31EB-4FDF-A09E-E86B5D490CF4}" type="pres">
      <dgm:prSet presAssocID="{89699FD9-F83C-42E8-94FC-A1F0C4363AE5}" presName="Accent" presStyleLbl="node1" presStyleIdx="3" presStyleCnt="5"/>
      <dgm:spPr/>
    </dgm:pt>
    <dgm:pt modelId="{74E7DEE0-AC1E-4000-A589-98CF14E27185}" type="pres">
      <dgm:prSet presAssocID="{89699FD9-F83C-42E8-94FC-A1F0C4363AE5}" presName="ParentBackground2" presStyleCnt="0"/>
      <dgm:spPr/>
    </dgm:pt>
    <dgm:pt modelId="{14E95983-3AA8-4BE2-9F21-6B6C0A50B60A}" type="pres">
      <dgm:prSet presAssocID="{89699FD9-F83C-42E8-94FC-A1F0C4363AE5}" presName="ParentBackground" presStyleLbl="fgAcc1" presStyleIdx="3" presStyleCnt="5"/>
      <dgm:spPr/>
    </dgm:pt>
    <dgm:pt modelId="{6039958E-8DDF-4ED7-AD2E-9730C8AD690F}" type="pres">
      <dgm:prSet presAssocID="{89699FD9-F83C-42E8-94FC-A1F0C4363AE5}" presName="Parent2" presStyleLbl="revTx" presStyleIdx="0" presStyleCnt="0">
        <dgm:presLayoutVars>
          <dgm:chMax val="1"/>
          <dgm:chPref val="1"/>
          <dgm:bulletEnabled val="1"/>
        </dgm:presLayoutVars>
      </dgm:prSet>
      <dgm:spPr/>
    </dgm:pt>
    <dgm:pt modelId="{B411537D-6F3C-4C1E-80A6-CB21D408AD41}" type="pres">
      <dgm:prSet presAssocID="{36D4E9EC-6B67-4C54-8A58-4D8B64DE5274}" presName="Accent1" presStyleCnt="0"/>
      <dgm:spPr/>
    </dgm:pt>
    <dgm:pt modelId="{F1C107C5-511E-4827-8FEF-DA619BBECD1A}" type="pres">
      <dgm:prSet presAssocID="{36D4E9EC-6B67-4C54-8A58-4D8B64DE5274}" presName="Accent" presStyleLbl="node1" presStyleIdx="4" presStyleCnt="5"/>
      <dgm:spPr/>
    </dgm:pt>
    <dgm:pt modelId="{F7EE8D1F-38E4-4D71-AC3C-3CE97F0E9375}" type="pres">
      <dgm:prSet presAssocID="{36D4E9EC-6B67-4C54-8A58-4D8B64DE5274}" presName="ParentBackground1" presStyleCnt="0"/>
      <dgm:spPr/>
    </dgm:pt>
    <dgm:pt modelId="{8E7EBB36-E9F5-4213-9661-B1384B001C5A}" type="pres">
      <dgm:prSet presAssocID="{36D4E9EC-6B67-4C54-8A58-4D8B64DE5274}" presName="ParentBackground" presStyleLbl="fgAcc1" presStyleIdx="4" presStyleCnt="5"/>
      <dgm:spPr/>
    </dgm:pt>
    <dgm:pt modelId="{DC1263F4-AB08-4E1E-9D3D-DD8950D7C0A3}" type="pres">
      <dgm:prSet presAssocID="{36D4E9EC-6B67-4C54-8A58-4D8B64DE5274}" presName="Parent1" presStyleLbl="revTx" presStyleIdx="0" presStyleCnt="0">
        <dgm:presLayoutVars>
          <dgm:chMax val="1"/>
          <dgm:chPref val="1"/>
          <dgm:bulletEnabled val="1"/>
        </dgm:presLayoutVars>
      </dgm:prSet>
      <dgm:spPr/>
    </dgm:pt>
  </dgm:ptLst>
  <dgm:cxnLst>
    <dgm:cxn modelId="{CCEAA102-2370-4324-8E85-EF4EAB34C1E7}" type="presOf" srcId="{9CFF7C3D-2585-4CDC-B539-16CDD17A8203}" destId="{C1EE2E3F-314E-4499-8C60-89866A6BFF61}" srcOrd="1" destOrd="0" presId="urn:microsoft.com/office/officeart/2011/layout/CircleProcess"/>
    <dgm:cxn modelId="{4D965E1A-301A-4906-AC25-61D21625AA07}" type="presOf" srcId="{89699FD9-F83C-42E8-94FC-A1F0C4363AE5}" destId="{14E95983-3AA8-4BE2-9F21-6B6C0A50B60A}" srcOrd="0" destOrd="0" presId="urn:microsoft.com/office/officeart/2011/layout/CircleProcess"/>
    <dgm:cxn modelId="{18A3F230-1B5A-4775-92F0-400C1E280ADA}" type="presOf" srcId="{86CF64F5-1E4B-4928-BE7F-B256D312BFC9}" destId="{64E671FC-F8EA-4A0B-AA55-2DF4ED1DBEB9}" srcOrd="1" destOrd="0" presId="urn:microsoft.com/office/officeart/2011/layout/CircleProcess"/>
    <dgm:cxn modelId="{8A68553A-CA37-4E9A-B7BF-7D5382E1DCDD}" srcId="{449A8DC7-E114-49F3-A342-4DF137A9F85D}" destId="{89699FD9-F83C-42E8-94FC-A1F0C4363AE5}" srcOrd="1" destOrd="0" parTransId="{D3A43AC3-35F5-4ACE-9F82-683C1B553D1F}" sibTransId="{CBAC58EF-6373-422D-820B-8901810970F6}"/>
    <dgm:cxn modelId="{514E2F63-1723-4916-AAA5-2F4B69562813}" type="presOf" srcId="{36D4E9EC-6B67-4C54-8A58-4D8B64DE5274}" destId="{DC1263F4-AB08-4E1E-9D3D-DD8950D7C0A3}" srcOrd="1" destOrd="0" presId="urn:microsoft.com/office/officeart/2011/layout/CircleProcess"/>
    <dgm:cxn modelId="{A0D12868-E2AD-4E00-8EDF-E72264272B4D}" srcId="{449A8DC7-E114-49F3-A342-4DF137A9F85D}" destId="{86CF64F5-1E4B-4928-BE7F-B256D312BFC9}" srcOrd="4" destOrd="0" parTransId="{A2D1861D-52EB-43F7-B9F1-DFD1DF19E40F}" sibTransId="{BA5CE6B4-BCCA-4FED-9577-647FE7F03A60}"/>
    <dgm:cxn modelId="{4BDDEA48-ECAC-4A99-8E50-9573FCD8B32A}" srcId="{449A8DC7-E114-49F3-A342-4DF137A9F85D}" destId="{D6C17E0C-4A6A-4973-AA19-107FA9E2B29C}" srcOrd="3" destOrd="0" parTransId="{9308B14B-15B2-4B14-BD45-0CD19C302AC2}" sibTransId="{7E070CDE-CCBC-4469-8977-AFDE9DDF0457}"/>
    <dgm:cxn modelId="{1A072F4B-2164-48D3-97E2-164AEE5AED84}" type="presOf" srcId="{449A8DC7-E114-49F3-A342-4DF137A9F85D}" destId="{272055F3-08D9-4618-BDA0-81A73907A30A}" srcOrd="0" destOrd="0" presId="urn:microsoft.com/office/officeart/2011/layout/CircleProcess"/>
    <dgm:cxn modelId="{4D471A7E-7AE6-4F2F-9658-81FFEA5A8899}" type="presOf" srcId="{D6C17E0C-4A6A-4973-AA19-107FA9E2B29C}" destId="{C62028E6-F9CD-4D29-8A71-55C63BEBFF76}" srcOrd="0" destOrd="0" presId="urn:microsoft.com/office/officeart/2011/layout/CircleProcess"/>
    <dgm:cxn modelId="{E2CDA77F-286F-40A4-8CEB-DFFFEF965B0D}" srcId="{449A8DC7-E114-49F3-A342-4DF137A9F85D}" destId="{9CFF7C3D-2585-4CDC-B539-16CDD17A8203}" srcOrd="2" destOrd="0" parTransId="{5D219D7C-E45C-4A7C-9556-094122CF4FFB}" sibTransId="{F3B55245-4D69-4DE8-99E6-272F9E5C1352}"/>
    <dgm:cxn modelId="{38B95883-D1DD-4127-AFC4-C39026637D03}" srcId="{449A8DC7-E114-49F3-A342-4DF137A9F85D}" destId="{36D4E9EC-6B67-4C54-8A58-4D8B64DE5274}" srcOrd="0" destOrd="0" parTransId="{D36CA433-0FDE-4EC7-B5FB-1AE06287C9B9}" sibTransId="{23CE1DD4-CC3E-466C-A4B7-6877D4E1C061}"/>
    <dgm:cxn modelId="{00BDFE94-8DAA-4A49-906C-F16FCA884BBB}" type="presOf" srcId="{86CF64F5-1E4B-4928-BE7F-B256D312BFC9}" destId="{8F80EA04-9DD9-4D59-B5DD-F720D6D60820}" srcOrd="0" destOrd="0" presId="urn:microsoft.com/office/officeart/2011/layout/CircleProcess"/>
    <dgm:cxn modelId="{DE023797-8929-459D-91A9-4F428C16E866}" type="presOf" srcId="{36D4E9EC-6B67-4C54-8A58-4D8B64DE5274}" destId="{8E7EBB36-E9F5-4213-9661-B1384B001C5A}" srcOrd="0" destOrd="0" presId="urn:microsoft.com/office/officeart/2011/layout/CircleProcess"/>
    <dgm:cxn modelId="{2EA739D4-395D-4C81-BDDD-B80C2F3FC4C5}" type="presOf" srcId="{D6C17E0C-4A6A-4973-AA19-107FA9E2B29C}" destId="{D02D48A1-FC88-4685-ADB6-10CA1CEF9541}" srcOrd="1" destOrd="0" presId="urn:microsoft.com/office/officeart/2011/layout/CircleProcess"/>
    <dgm:cxn modelId="{26CD6FD6-A9AD-4FFE-8AC3-2BAE34EDB483}" type="presOf" srcId="{89699FD9-F83C-42E8-94FC-A1F0C4363AE5}" destId="{6039958E-8DDF-4ED7-AD2E-9730C8AD690F}" srcOrd="1" destOrd="0" presId="urn:microsoft.com/office/officeart/2011/layout/CircleProcess"/>
    <dgm:cxn modelId="{D4D9A2E3-0588-41EB-B658-A9254C547656}" type="presOf" srcId="{9CFF7C3D-2585-4CDC-B539-16CDD17A8203}" destId="{BBF54015-665C-4DFD-BD9E-2D89EBDE90E9}" srcOrd="0" destOrd="0" presId="urn:microsoft.com/office/officeart/2011/layout/CircleProcess"/>
    <dgm:cxn modelId="{C1318480-F867-45F5-9C1B-A87D56075EDF}" type="presParOf" srcId="{272055F3-08D9-4618-BDA0-81A73907A30A}" destId="{0055C76D-5E67-4937-BB29-061B24BE80FE}" srcOrd="0" destOrd="0" presId="urn:microsoft.com/office/officeart/2011/layout/CircleProcess"/>
    <dgm:cxn modelId="{3385AF1E-D1FC-40DE-BE00-6490CE8B221B}" type="presParOf" srcId="{0055C76D-5E67-4937-BB29-061B24BE80FE}" destId="{87B425E1-0C76-423C-AA36-9F5E2CF927EE}" srcOrd="0" destOrd="0" presId="urn:microsoft.com/office/officeart/2011/layout/CircleProcess"/>
    <dgm:cxn modelId="{13EA709A-5EE9-4BD8-9289-F665E4D79F2E}" type="presParOf" srcId="{272055F3-08D9-4618-BDA0-81A73907A30A}" destId="{DE997C51-7C8B-4A23-9123-DF6362C6900B}" srcOrd="1" destOrd="0" presId="urn:microsoft.com/office/officeart/2011/layout/CircleProcess"/>
    <dgm:cxn modelId="{25398036-651E-4F18-A569-0515CCF62A95}" type="presParOf" srcId="{DE997C51-7C8B-4A23-9123-DF6362C6900B}" destId="{8F80EA04-9DD9-4D59-B5DD-F720D6D60820}" srcOrd="0" destOrd="0" presId="urn:microsoft.com/office/officeart/2011/layout/CircleProcess"/>
    <dgm:cxn modelId="{9FA7ECE3-F348-42BA-8020-26CCBE1B69E8}" type="presParOf" srcId="{272055F3-08D9-4618-BDA0-81A73907A30A}" destId="{64E671FC-F8EA-4A0B-AA55-2DF4ED1DBEB9}" srcOrd="2" destOrd="0" presId="urn:microsoft.com/office/officeart/2011/layout/CircleProcess"/>
    <dgm:cxn modelId="{E6B228C8-0A52-4EEF-995F-86796498BD55}" type="presParOf" srcId="{272055F3-08D9-4618-BDA0-81A73907A30A}" destId="{50A41A05-7064-41DF-B2C0-CE48B801E357}" srcOrd="3" destOrd="0" presId="urn:microsoft.com/office/officeart/2011/layout/CircleProcess"/>
    <dgm:cxn modelId="{2D7650F1-801C-46F9-A129-3DCC368308C1}" type="presParOf" srcId="{50A41A05-7064-41DF-B2C0-CE48B801E357}" destId="{69DBA05E-4167-4CAC-987B-33BFB4B36E61}" srcOrd="0" destOrd="0" presId="urn:microsoft.com/office/officeart/2011/layout/CircleProcess"/>
    <dgm:cxn modelId="{72D11E19-7371-40FA-81F7-BC0CD0C9B45C}" type="presParOf" srcId="{272055F3-08D9-4618-BDA0-81A73907A30A}" destId="{70905035-87E4-49FD-A894-72F2CF1B41A1}" srcOrd="4" destOrd="0" presId="urn:microsoft.com/office/officeart/2011/layout/CircleProcess"/>
    <dgm:cxn modelId="{60088436-6EF3-45FE-9D22-5318095607E0}" type="presParOf" srcId="{70905035-87E4-49FD-A894-72F2CF1B41A1}" destId="{C62028E6-F9CD-4D29-8A71-55C63BEBFF76}" srcOrd="0" destOrd="0" presId="urn:microsoft.com/office/officeart/2011/layout/CircleProcess"/>
    <dgm:cxn modelId="{07B35365-5AA8-4216-AC94-81E21A62ED44}" type="presParOf" srcId="{272055F3-08D9-4618-BDA0-81A73907A30A}" destId="{D02D48A1-FC88-4685-ADB6-10CA1CEF9541}" srcOrd="5" destOrd="0" presId="urn:microsoft.com/office/officeart/2011/layout/CircleProcess"/>
    <dgm:cxn modelId="{F0BF7B14-0339-439C-A5A1-F567E4A6A1B6}" type="presParOf" srcId="{272055F3-08D9-4618-BDA0-81A73907A30A}" destId="{0C6F06EB-13BA-41C5-9F89-59BB778ECEBD}" srcOrd="6" destOrd="0" presId="urn:microsoft.com/office/officeart/2011/layout/CircleProcess"/>
    <dgm:cxn modelId="{5D89FB8E-82CD-4B6B-82B1-5B3074944479}" type="presParOf" srcId="{0C6F06EB-13BA-41C5-9F89-59BB778ECEBD}" destId="{1342EA59-2C98-406A-9B38-0EFC00D14FC0}" srcOrd="0" destOrd="0" presId="urn:microsoft.com/office/officeart/2011/layout/CircleProcess"/>
    <dgm:cxn modelId="{51052DC0-D813-4203-8A5F-ED095385EAD2}" type="presParOf" srcId="{272055F3-08D9-4618-BDA0-81A73907A30A}" destId="{5EA8A675-0897-45CF-A980-A5765FEF32F0}" srcOrd="7" destOrd="0" presId="urn:microsoft.com/office/officeart/2011/layout/CircleProcess"/>
    <dgm:cxn modelId="{FB0B7632-D903-40DD-974A-D7D48E64818E}" type="presParOf" srcId="{5EA8A675-0897-45CF-A980-A5765FEF32F0}" destId="{BBF54015-665C-4DFD-BD9E-2D89EBDE90E9}" srcOrd="0" destOrd="0" presId="urn:microsoft.com/office/officeart/2011/layout/CircleProcess"/>
    <dgm:cxn modelId="{EA448DF3-7384-44EA-A13C-0A8CEEB92BEB}" type="presParOf" srcId="{272055F3-08D9-4618-BDA0-81A73907A30A}" destId="{C1EE2E3F-314E-4499-8C60-89866A6BFF61}" srcOrd="8" destOrd="0" presId="urn:microsoft.com/office/officeart/2011/layout/CircleProcess"/>
    <dgm:cxn modelId="{950205DB-1184-4B82-9A8C-2E4D8B5D1AEC}" type="presParOf" srcId="{272055F3-08D9-4618-BDA0-81A73907A30A}" destId="{DEC16292-6D23-44DF-BAD0-CF748541CA39}" srcOrd="9" destOrd="0" presId="urn:microsoft.com/office/officeart/2011/layout/CircleProcess"/>
    <dgm:cxn modelId="{5A99B11C-A1AB-4751-97F6-0EFCB2CAB45B}" type="presParOf" srcId="{DEC16292-6D23-44DF-BAD0-CF748541CA39}" destId="{2C1E6386-31EB-4FDF-A09E-E86B5D490CF4}" srcOrd="0" destOrd="0" presId="urn:microsoft.com/office/officeart/2011/layout/CircleProcess"/>
    <dgm:cxn modelId="{13F1607A-29B2-41CE-B989-17E1BE635F0E}" type="presParOf" srcId="{272055F3-08D9-4618-BDA0-81A73907A30A}" destId="{74E7DEE0-AC1E-4000-A589-98CF14E27185}" srcOrd="10" destOrd="0" presId="urn:microsoft.com/office/officeart/2011/layout/CircleProcess"/>
    <dgm:cxn modelId="{AC733B32-2C12-4E08-8FD5-5F93A8EEE227}" type="presParOf" srcId="{74E7DEE0-AC1E-4000-A589-98CF14E27185}" destId="{14E95983-3AA8-4BE2-9F21-6B6C0A50B60A}" srcOrd="0" destOrd="0" presId="urn:microsoft.com/office/officeart/2011/layout/CircleProcess"/>
    <dgm:cxn modelId="{7F73322E-3A3D-4FEA-93BC-9C754D028919}" type="presParOf" srcId="{272055F3-08D9-4618-BDA0-81A73907A30A}" destId="{6039958E-8DDF-4ED7-AD2E-9730C8AD690F}" srcOrd="11" destOrd="0" presId="urn:microsoft.com/office/officeart/2011/layout/CircleProcess"/>
    <dgm:cxn modelId="{6C4FF721-3C20-4653-823C-5B2B777ECC8F}" type="presParOf" srcId="{272055F3-08D9-4618-BDA0-81A73907A30A}" destId="{B411537D-6F3C-4C1E-80A6-CB21D408AD41}" srcOrd="12" destOrd="0" presId="urn:microsoft.com/office/officeart/2011/layout/CircleProcess"/>
    <dgm:cxn modelId="{17556499-216E-4BE3-983A-DD8BF0DDA93B}" type="presParOf" srcId="{B411537D-6F3C-4C1E-80A6-CB21D408AD41}" destId="{F1C107C5-511E-4827-8FEF-DA619BBECD1A}" srcOrd="0" destOrd="0" presId="urn:microsoft.com/office/officeart/2011/layout/CircleProcess"/>
    <dgm:cxn modelId="{EAD7557A-2F17-410D-A17E-F3E0749B6653}" type="presParOf" srcId="{272055F3-08D9-4618-BDA0-81A73907A30A}" destId="{F7EE8D1F-38E4-4D71-AC3C-3CE97F0E9375}" srcOrd="13" destOrd="0" presId="urn:microsoft.com/office/officeart/2011/layout/CircleProcess"/>
    <dgm:cxn modelId="{62DEBC42-036C-46FA-B9B8-D6DD8B886B89}" type="presParOf" srcId="{F7EE8D1F-38E4-4D71-AC3C-3CE97F0E9375}" destId="{8E7EBB36-E9F5-4213-9661-B1384B001C5A}" srcOrd="0" destOrd="0" presId="urn:microsoft.com/office/officeart/2011/layout/CircleProcess"/>
    <dgm:cxn modelId="{6988676D-1FD8-4826-9F3E-2B1F8B1E5AB4}" type="presParOf" srcId="{272055F3-08D9-4618-BDA0-81A73907A30A}" destId="{DC1263F4-AB08-4E1E-9D3D-DD8950D7C0A3}" srcOrd="14" destOrd="0" presId="urn:microsoft.com/office/officeart/2011/layout/Circle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BF8896-47E9-4397-BDD2-36B15944A107}"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0DF2C772-2209-4098-808F-2EEB3CACD10D}">
      <dgm:prSet phldrT="[Text]" custT="1"/>
      <dgm:spPr>
        <a:noFill/>
        <a:ln>
          <a:solidFill>
            <a:srgbClr val="014699"/>
          </a:solidFill>
        </a:ln>
      </dgm:spPr>
      <dgm:t>
        <a:bodyPr/>
        <a:lstStyle/>
        <a:p>
          <a:r>
            <a:rPr lang="en-US" sz="2000" dirty="0">
              <a:solidFill>
                <a:schemeClr val="accent1"/>
              </a:solidFill>
              <a:latin typeface="+mj-lt"/>
              <a:cs typeface="Times New Roman" panose="02020603050405020304" pitchFamily="18" charset="0"/>
            </a:rPr>
            <a:t>Quality Payment Program</a:t>
          </a:r>
        </a:p>
      </dgm:t>
    </dgm:pt>
    <dgm:pt modelId="{CE04C190-5A9C-4450-972C-B829053346AD}" type="parTrans" cxnId="{96C713EA-D4FB-46C6-8BC7-D107933B86EF}">
      <dgm:prSet/>
      <dgm:spPr/>
      <dgm:t>
        <a:bodyPr/>
        <a:lstStyle/>
        <a:p>
          <a:endParaRPr lang="en-US"/>
        </a:p>
      </dgm:t>
    </dgm:pt>
    <dgm:pt modelId="{323635C4-5ACA-4067-BEDC-D416EC922284}" type="sibTrans" cxnId="{96C713EA-D4FB-46C6-8BC7-D107933B86EF}">
      <dgm:prSet/>
      <dgm:spPr/>
      <dgm:t>
        <a:bodyPr/>
        <a:lstStyle/>
        <a:p>
          <a:endParaRPr lang="en-US"/>
        </a:p>
      </dgm:t>
    </dgm:pt>
    <dgm:pt modelId="{26BEF052-133E-4026-AA7B-A5E5C33854B3}">
      <dgm:prSet phldrT="[Text]" custT="1"/>
      <dgm:spPr>
        <a:noFill/>
        <a:ln>
          <a:solidFill>
            <a:srgbClr val="014699"/>
          </a:solidFill>
        </a:ln>
      </dgm:spPr>
      <dgm:t>
        <a:bodyPr/>
        <a:lstStyle/>
        <a:p>
          <a:r>
            <a:rPr lang="en-US" sz="1600" dirty="0">
              <a:solidFill>
                <a:schemeClr val="accent1"/>
              </a:solidFill>
              <a:latin typeface="+mj-lt"/>
              <a:cs typeface="Times New Roman" panose="02020603050405020304" pitchFamily="18" charset="0"/>
            </a:rPr>
            <a:t>The Merit-based Incentive Payment Program (MIPS)</a:t>
          </a:r>
        </a:p>
      </dgm:t>
    </dgm:pt>
    <dgm:pt modelId="{63207329-680D-4F8B-A9C3-30D073ECC24C}" type="parTrans" cxnId="{CAB4637D-5747-42E9-8783-102E37F914BD}">
      <dgm:prSet/>
      <dgm:spPr>
        <a:ln>
          <a:solidFill>
            <a:schemeClr val="accent1"/>
          </a:solidFill>
        </a:ln>
      </dgm:spPr>
      <dgm:t>
        <a:bodyPr/>
        <a:lstStyle/>
        <a:p>
          <a:endParaRPr lang="en-US"/>
        </a:p>
      </dgm:t>
    </dgm:pt>
    <dgm:pt modelId="{882119A7-10B2-4382-B3FB-A056C56EACB5}" type="sibTrans" cxnId="{CAB4637D-5747-42E9-8783-102E37F914BD}">
      <dgm:prSet/>
      <dgm:spPr/>
      <dgm:t>
        <a:bodyPr/>
        <a:lstStyle/>
        <a:p>
          <a:endParaRPr lang="en-US"/>
        </a:p>
      </dgm:t>
    </dgm:pt>
    <dgm:pt modelId="{34BE64A2-2492-4C14-A196-DE9D641053DC}">
      <dgm:prSet phldrT="[Text]" custT="1"/>
      <dgm:spPr>
        <a:noFill/>
        <a:ln>
          <a:solidFill>
            <a:srgbClr val="014699"/>
          </a:solidFill>
        </a:ln>
      </dgm:spPr>
      <dgm:t>
        <a:bodyPr/>
        <a:lstStyle/>
        <a:p>
          <a:r>
            <a:rPr lang="en-US" sz="1600" dirty="0">
              <a:solidFill>
                <a:schemeClr val="accent1"/>
              </a:solidFill>
              <a:latin typeface="+mj-lt"/>
              <a:cs typeface="Times New Roman" panose="02020603050405020304" pitchFamily="18" charset="0"/>
            </a:rPr>
            <a:t>Advanced Alternative Payment Model (AAPM)</a:t>
          </a:r>
        </a:p>
      </dgm:t>
    </dgm:pt>
    <dgm:pt modelId="{D4E3CD17-BA78-45BF-B343-35BC8AAF1DE1}" type="parTrans" cxnId="{9EF20D59-263D-40A9-AA03-A4060412F294}">
      <dgm:prSet/>
      <dgm:spPr>
        <a:ln>
          <a:solidFill>
            <a:schemeClr val="accent1"/>
          </a:solidFill>
        </a:ln>
      </dgm:spPr>
      <dgm:t>
        <a:bodyPr/>
        <a:lstStyle/>
        <a:p>
          <a:endParaRPr lang="en-US"/>
        </a:p>
      </dgm:t>
    </dgm:pt>
    <dgm:pt modelId="{CF17BBD0-DE8B-43D8-8ADD-740EF229B415}" type="sibTrans" cxnId="{9EF20D59-263D-40A9-AA03-A4060412F294}">
      <dgm:prSet/>
      <dgm:spPr/>
      <dgm:t>
        <a:bodyPr/>
        <a:lstStyle/>
        <a:p>
          <a:endParaRPr lang="en-US"/>
        </a:p>
      </dgm:t>
    </dgm:pt>
    <dgm:pt modelId="{156C7A7E-2F97-4849-8931-8FE80315C735}">
      <dgm:prSet phldrT="[Text]" custT="1"/>
      <dgm:spPr>
        <a:noFill/>
        <a:ln>
          <a:solidFill>
            <a:srgbClr val="014699"/>
          </a:solidFill>
        </a:ln>
      </dgm:spPr>
      <dgm:t>
        <a:bodyPr/>
        <a:lstStyle/>
        <a:p>
          <a:r>
            <a:rPr lang="en-US" sz="1600" dirty="0">
              <a:solidFill>
                <a:schemeClr val="accent1"/>
              </a:solidFill>
              <a:latin typeface="+mj-lt"/>
              <a:cs typeface="Times New Roman" panose="02020603050405020304" pitchFamily="18" charset="0"/>
            </a:rPr>
            <a:t>The Episode Quality Improvement Program (EQIP)</a:t>
          </a:r>
        </a:p>
      </dgm:t>
    </dgm:pt>
    <dgm:pt modelId="{DCA494B4-0C6A-43B3-B7F4-CC5C48432911}" type="parTrans" cxnId="{47DC8216-F579-471E-AEC5-AE064A3ABE0D}">
      <dgm:prSet/>
      <dgm:spPr>
        <a:ln>
          <a:solidFill>
            <a:schemeClr val="bg1"/>
          </a:solidFill>
        </a:ln>
      </dgm:spPr>
      <dgm:t>
        <a:bodyPr/>
        <a:lstStyle/>
        <a:p>
          <a:endParaRPr lang="en-US"/>
        </a:p>
      </dgm:t>
    </dgm:pt>
    <dgm:pt modelId="{6E4348A8-E559-4B48-B88E-D5A8A5DFA0D3}" type="sibTrans" cxnId="{47DC8216-F579-471E-AEC5-AE064A3ABE0D}">
      <dgm:prSet/>
      <dgm:spPr/>
      <dgm:t>
        <a:bodyPr/>
        <a:lstStyle/>
        <a:p>
          <a:endParaRPr lang="en-US"/>
        </a:p>
      </dgm:t>
    </dgm:pt>
    <dgm:pt modelId="{9FE7FACC-EB15-4D3B-BF54-99EDA4850915}" type="pres">
      <dgm:prSet presAssocID="{AEBF8896-47E9-4397-BDD2-36B15944A107}" presName="hierChild1" presStyleCnt="0">
        <dgm:presLayoutVars>
          <dgm:orgChart val="1"/>
          <dgm:chPref val="1"/>
          <dgm:dir/>
          <dgm:animOne val="branch"/>
          <dgm:animLvl val="lvl"/>
          <dgm:resizeHandles/>
        </dgm:presLayoutVars>
      </dgm:prSet>
      <dgm:spPr/>
    </dgm:pt>
    <dgm:pt modelId="{F6CFC13D-0568-4C63-99B2-E5A7D80B16B2}" type="pres">
      <dgm:prSet presAssocID="{0DF2C772-2209-4098-808F-2EEB3CACD10D}" presName="hierRoot1" presStyleCnt="0">
        <dgm:presLayoutVars>
          <dgm:hierBranch val="init"/>
        </dgm:presLayoutVars>
      </dgm:prSet>
      <dgm:spPr/>
    </dgm:pt>
    <dgm:pt modelId="{B16F92B7-5B84-43C5-AC45-C00AB8DE9496}" type="pres">
      <dgm:prSet presAssocID="{0DF2C772-2209-4098-808F-2EEB3CACD10D}" presName="rootComposite1" presStyleCnt="0"/>
      <dgm:spPr/>
    </dgm:pt>
    <dgm:pt modelId="{0A7A1539-4750-485C-AD22-F3182D471886}" type="pres">
      <dgm:prSet presAssocID="{0DF2C772-2209-4098-808F-2EEB3CACD10D}" presName="rootText1" presStyleLbl="node0" presStyleIdx="0" presStyleCnt="1" custScaleX="268596" custScaleY="81293">
        <dgm:presLayoutVars>
          <dgm:chPref val="3"/>
        </dgm:presLayoutVars>
      </dgm:prSet>
      <dgm:spPr/>
    </dgm:pt>
    <dgm:pt modelId="{74B690EC-DFF5-4EE8-B0BF-881DCBD589FA}" type="pres">
      <dgm:prSet presAssocID="{0DF2C772-2209-4098-808F-2EEB3CACD10D}" presName="rootConnector1" presStyleLbl="node1" presStyleIdx="0" presStyleCnt="0"/>
      <dgm:spPr/>
    </dgm:pt>
    <dgm:pt modelId="{8982C971-B3EA-4AE2-87E6-1A8D7E4E5CA6}" type="pres">
      <dgm:prSet presAssocID="{0DF2C772-2209-4098-808F-2EEB3CACD10D}" presName="hierChild2" presStyleCnt="0"/>
      <dgm:spPr/>
    </dgm:pt>
    <dgm:pt modelId="{27B39C03-D988-4C71-83F3-DAF841234F09}" type="pres">
      <dgm:prSet presAssocID="{63207329-680D-4F8B-A9C3-30D073ECC24C}" presName="Name37" presStyleLbl="parChTrans1D2" presStyleIdx="0" presStyleCnt="2"/>
      <dgm:spPr/>
    </dgm:pt>
    <dgm:pt modelId="{89F8169D-69A7-471B-9F17-96F3C8692107}" type="pres">
      <dgm:prSet presAssocID="{26BEF052-133E-4026-AA7B-A5E5C33854B3}" presName="hierRoot2" presStyleCnt="0">
        <dgm:presLayoutVars>
          <dgm:hierBranch val="init"/>
        </dgm:presLayoutVars>
      </dgm:prSet>
      <dgm:spPr/>
    </dgm:pt>
    <dgm:pt modelId="{D53DB474-2188-49FE-8409-5405198341DD}" type="pres">
      <dgm:prSet presAssocID="{26BEF052-133E-4026-AA7B-A5E5C33854B3}" presName="rootComposite" presStyleCnt="0"/>
      <dgm:spPr/>
    </dgm:pt>
    <dgm:pt modelId="{71F53648-C7E8-450E-B0EE-C755DA127714}" type="pres">
      <dgm:prSet presAssocID="{26BEF052-133E-4026-AA7B-A5E5C33854B3}" presName="rootText" presStyleLbl="node2" presStyleIdx="0" presStyleCnt="2" custScaleX="185018">
        <dgm:presLayoutVars>
          <dgm:chPref val="3"/>
        </dgm:presLayoutVars>
      </dgm:prSet>
      <dgm:spPr/>
    </dgm:pt>
    <dgm:pt modelId="{29782452-1281-4938-8136-F4E23F280B77}" type="pres">
      <dgm:prSet presAssocID="{26BEF052-133E-4026-AA7B-A5E5C33854B3}" presName="rootConnector" presStyleLbl="node2" presStyleIdx="0" presStyleCnt="2"/>
      <dgm:spPr/>
    </dgm:pt>
    <dgm:pt modelId="{83DEAD94-A60E-4479-B2AE-EF2023BF8174}" type="pres">
      <dgm:prSet presAssocID="{26BEF052-133E-4026-AA7B-A5E5C33854B3}" presName="hierChild4" presStyleCnt="0"/>
      <dgm:spPr/>
    </dgm:pt>
    <dgm:pt modelId="{22B7F62E-3471-4669-8966-7BBCA9A73A10}" type="pres">
      <dgm:prSet presAssocID="{26BEF052-133E-4026-AA7B-A5E5C33854B3}" presName="hierChild5" presStyleCnt="0"/>
      <dgm:spPr/>
    </dgm:pt>
    <dgm:pt modelId="{7AE84A67-C8E6-4406-8495-43D92A90AD4A}" type="pres">
      <dgm:prSet presAssocID="{D4E3CD17-BA78-45BF-B343-35BC8AAF1DE1}" presName="Name37" presStyleLbl="parChTrans1D2" presStyleIdx="1" presStyleCnt="2"/>
      <dgm:spPr/>
    </dgm:pt>
    <dgm:pt modelId="{34BA36C8-71FD-400F-8ACA-9858A08F6C3D}" type="pres">
      <dgm:prSet presAssocID="{34BE64A2-2492-4C14-A196-DE9D641053DC}" presName="hierRoot2" presStyleCnt="0">
        <dgm:presLayoutVars>
          <dgm:hierBranch val="init"/>
        </dgm:presLayoutVars>
      </dgm:prSet>
      <dgm:spPr/>
    </dgm:pt>
    <dgm:pt modelId="{6F42483A-6FE4-480F-B604-CCC7549D466A}" type="pres">
      <dgm:prSet presAssocID="{34BE64A2-2492-4C14-A196-DE9D641053DC}" presName="rootComposite" presStyleCnt="0"/>
      <dgm:spPr/>
    </dgm:pt>
    <dgm:pt modelId="{BD50B4AD-58EF-44B4-A1AB-3AB296248063}" type="pres">
      <dgm:prSet presAssocID="{34BE64A2-2492-4C14-A196-DE9D641053DC}" presName="rootText" presStyleLbl="node2" presStyleIdx="1" presStyleCnt="2" custScaleX="185605">
        <dgm:presLayoutVars>
          <dgm:chPref val="3"/>
        </dgm:presLayoutVars>
      </dgm:prSet>
      <dgm:spPr/>
    </dgm:pt>
    <dgm:pt modelId="{29AF9681-EF5F-484B-9F52-C0D5446D8865}" type="pres">
      <dgm:prSet presAssocID="{34BE64A2-2492-4C14-A196-DE9D641053DC}" presName="rootConnector" presStyleLbl="node2" presStyleIdx="1" presStyleCnt="2"/>
      <dgm:spPr/>
    </dgm:pt>
    <dgm:pt modelId="{D914F26A-CCDE-453F-A38B-E457D0D3C994}" type="pres">
      <dgm:prSet presAssocID="{34BE64A2-2492-4C14-A196-DE9D641053DC}" presName="hierChild4" presStyleCnt="0"/>
      <dgm:spPr/>
    </dgm:pt>
    <dgm:pt modelId="{A725A07B-CB52-4827-BD3C-BB4C3FE77230}" type="pres">
      <dgm:prSet presAssocID="{DCA494B4-0C6A-43B3-B7F4-CC5C48432911}" presName="Name37" presStyleLbl="parChTrans1D3" presStyleIdx="0" presStyleCnt="1"/>
      <dgm:spPr/>
    </dgm:pt>
    <dgm:pt modelId="{02A443D6-0197-4627-AADE-AA5B260596BD}" type="pres">
      <dgm:prSet presAssocID="{156C7A7E-2F97-4849-8931-8FE80315C735}" presName="hierRoot2" presStyleCnt="0">
        <dgm:presLayoutVars>
          <dgm:hierBranch val="init"/>
        </dgm:presLayoutVars>
      </dgm:prSet>
      <dgm:spPr/>
    </dgm:pt>
    <dgm:pt modelId="{8A2C1887-C45A-4269-B331-0B69C4153B15}" type="pres">
      <dgm:prSet presAssocID="{156C7A7E-2F97-4849-8931-8FE80315C735}" presName="rootComposite" presStyleCnt="0"/>
      <dgm:spPr/>
    </dgm:pt>
    <dgm:pt modelId="{4DE21CB4-9E89-473F-9B06-27957D52FF19}" type="pres">
      <dgm:prSet presAssocID="{156C7A7E-2F97-4849-8931-8FE80315C735}" presName="rootText" presStyleLbl="node3" presStyleIdx="0" presStyleCnt="1" custScaleX="172108">
        <dgm:presLayoutVars>
          <dgm:chPref val="3"/>
        </dgm:presLayoutVars>
      </dgm:prSet>
      <dgm:spPr/>
    </dgm:pt>
    <dgm:pt modelId="{D5FA7547-BDF3-44AF-8412-73D57959A795}" type="pres">
      <dgm:prSet presAssocID="{156C7A7E-2F97-4849-8931-8FE80315C735}" presName="rootConnector" presStyleLbl="node3" presStyleIdx="0" presStyleCnt="1"/>
      <dgm:spPr/>
    </dgm:pt>
    <dgm:pt modelId="{6B3CFD3D-DE3D-4ED7-B2B8-0AF965A72F51}" type="pres">
      <dgm:prSet presAssocID="{156C7A7E-2F97-4849-8931-8FE80315C735}" presName="hierChild4" presStyleCnt="0"/>
      <dgm:spPr/>
    </dgm:pt>
    <dgm:pt modelId="{B5AE9669-E4AC-4781-B074-DB783AEDEF83}" type="pres">
      <dgm:prSet presAssocID="{156C7A7E-2F97-4849-8931-8FE80315C735}" presName="hierChild5" presStyleCnt="0"/>
      <dgm:spPr/>
    </dgm:pt>
    <dgm:pt modelId="{7E297210-4457-4807-A5F3-735399D8216F}" type="pres">
      <dgm:prSet presAssocID="{34BE64A2-2492-4C14-A196-DE9D641053DC}" presName="hierChild5" presStyleCnt="0"/>
      <dgm:spPr/>
    </dgm:pt>
    <dgm:pt modelId="{EF9B436D-2E21-435C-B247-1A7DF9DF8356}" type="pres">
      <dgm:prSet presAssocID="{0DF2C772-2209-4098-808F-2EEB3CACD10D}" presName="hierChild3" presStyleCnt="0"/>
      <dgm:spPr/>
    </dgm:pt>
  </dgm:ptLst>
  <dgm:cxnLst>
    <dgm:cxn modelId="{15853A03-7F39-48BC-A067-E2EF5F08294D}" type="presOf" srcId="{63207329-680D-4F8B-A9C3-30D073ECC24C}" destId="{27B39C03-D988-4C71-83F3-DAF841234F09}" srcOrd="0" destOrd="0" presId="urn:microsoft.com/office/officeart/2005/8/layout/orgChart1"/>
    <dgm:cxn modelId="{47DC8216-F579-471E-AEC5-AE064A3ABE0D}" srcId="{34BE64A2-2492-4C14-A196-DE9D641053DC}" destId="{156C7A7E-2F97-4849-8931-8FE80315C735}" srcOrd="0" destOrd="0" parTransId="{DCA494B4-0C6A-43B3-B7F4-CC5C48432911}" sibTransId="{6E4348A8-E559-4B48-B88E-D5A8A5DFA0D3}"/>
    <dgm:cxn modelId="{4A6ED923-E061-449E-9372-CB177861CE0F}" type="presOf" srcId="{AEBF8896-47E9-4397-BDD2-36B15944A107}" destId="{9FE7FACC-EB15-4D3B-BF54-99EDA4850915}" srcOrd="0" destOrd="0" presId="urn:microsoft.com/office/officeart/2005/8/layout/orgChart1"/>
    <dgm:cxn modelId="{F4ADC02D-5A57-4239-93B6-D176559B8D23}" type="presOf" srcId="{156C7A7E-2F97-4849-8931-8FE80315C735}" destId="{4DE21CB4-9E89-473F-9B06-27957D52FF19}" srcOrd="0" destOrd="0" presId="urn:microsoft.com/office/officeart/2005/8/layout/orgChart1"/>
    <dgm:cxn modelId="{CEFF8674-4CA5-4C8D-8FB7-C3D2DD48F745}" type="presOf" srcId="{26BEF052-133E-4026-AA7B-A5E5C33854B3}" destId="{71F53648-C7E8-450E-B0EE-C755DA127714}" srcOrd="0" destOrd="0" presId="urn:microsoft.com/office/officeart/2005/8/layout/orgChart1"/>
    <dgm:cxn modelId="{9EF20D59-263D-40A9-AA03-A4060412F294}" srcId="{0DF2C772-2209-4098-808F-2EEB3CACD10D}" destId="{34BE64A2-2492-4C14-A196-DE9D641053DC}" srcOrd="1" destOrd="0" parTransId="{D4E3CD17-BA78-45BF-B343-35BC8AAF1DE1}" sibTransId="{CF17BBD0-DE8B-43D8-8ADD-740EF229B415}"/>
    <dgm:cxn modelId="{CAB4637D-5747-42E9-8783-102E37F914BD}" srcId="{0DF2C772-2209-4098-808F-2EEB3CACD10D}" destId="{26BEF052-133E-4026-AA7B-A5E5C33854B3}" srcOrd="0" destOrd="0" parTransId="{63207329-680D-4F8B-A9C3-30D073ECC24C}" sibTransId="{882119A7-10B2-4382-B3FB-A056C56EACB5}"/>
    <dgm:cxn modelId="{AC1FAE86-73B0-40BE-A453-4B7B4455BA9F}" type="presOf" srcId="{0DF2C772-2209-4098-808F-2EEB3CACD10D}" destId="{74B690EC-DFF5-4EE8-B0BF-881DCBD589FA}" srcOrd="1" destOrd="0" presId="urn:microsoft.com/office/officeart/2005/8/layout/orgChart1"/>
    <dgm:cxn modelId="{42D0C394-8998-4506-AF8A-C2CE465F5405}" type="presOf" srcId="{26BEF052-133E-4026-AA7B-A5E5C33854B3}" destId="{29782452-1281-4938-8136-F4E23F280B77}" srcOrd="1" destOrd="0" presId="urn:microsoft.com/office/officeart/2005/8/layout/orgChart1"/>
    <dgm:cxn modelId="{2392F495-15FA-419B-8917-0650A4948612}" type="presOf" srcId="{DCA494B4-0C6A-43B3-B7F4-CC5C48432911}" destId="{A725A07B-CB52-4827-BD3C-BB4C3FE77230}" srcOrd="0" destOrd="0" presId="urn:microsoft.com/office/officeart/2005/8/layout/orgChart1"/>
    <dgm:cxn modelId="{6BC2A3BC-ABA5-42D3-B493-518F92890854}" type="presOf" srcId="{156C7A7E-2F97-4849-8931-8FE80315C735}" destId="{D5FA7547-BDF3-44AF-8412-73D57959A795}" srcOrd="1" destOrd="0" presId="urn:microsoft.com/office/officeart/2005/8/layout/orgChart1"/>
    <dgm:cxn modelId="{2E3A89BF-15F3-4E9E-9470-04E2575D2D47}" type="presOf" srcId="{34BE64A2-2492-4C14-A196-DE9D641053DC}" destId="{29AF9681-EF5F-484B-9F52-C0D5446D8865}" srcOrd="1" destOrd="0" presId="urn:microsoft.com/office/officeart/2005/8/layout/orgChart1"/>
    <dgm:cxn modelId="{DD2BE2DB-FD19-4A10-87F9-FE4F29F12102}" type="presOf" srcId="{34BE64A2-2492-4C14-A196-DE9D641053DC}" destId="{BD50B4AD-58EF-44B4-A1AB-3AB296248063}" srcOrd="0" destOrd="0" presId="urn:microsoft.com/office/officeart/2005/8/layout/orgChart1"/>
    <dgm:cxn modelId="{96C713EA-D4FB-46C6-8BC7-D107933B86EF}" srcId="{AEBF8896-47E9-4397-BDD2-36B15944A107}" destId="{0DF2C772-2209-4098-808F-2EEB3CACD10D}" srcOrd="0" destOrd="0" parTransId="{CE04C190-5A9C-4450-972C-B829053346AD}" sibTransId="{323635C4-5ACA-4067-BEDC-D416EC922284}"/>
    <dgm:cxn modelId="{E8CC84F8-B10E-40CF-B50D-12CCF1BA44D4}" type="presOf" srcId="{D4E3CD17-BA78-45BF-B343-35BC8AAF1DE1}" destId="{7AE84A67-C8E6-4406-8495-43D92A90AD4A}" srcOrd="0" destOrd="0" presId="urn:microsoft.com/office/officeart/2005/8/layout/orgChart1"/>
    <dgm:cxn modelId="{24F14DFD-427C-46ED-BC14-C2B3D0DFC695}" type="presOf" srcId="{0DF2C772-2209-4098-808F-2EEB3CACD10D}" destId="{0A7A1539-4750-485C-AD22-F3182D471886}" srcOrd="0" destOrd="0" presId="urn:microsoft.com/office/officeart/2005/8/layout/orgChart1"/>
    <dgm:cxn modelId="{C1DA69C7-9BA6-41ED-B69E-0EF2D5E964B6}" type="presParOf" srcId="{9FE7FACC-EB15-4D3B-BF54-99EDA4850915}" destId="{F6CFC13D-0568-4C63-99B2-E5A7D80B16B2}" srcOrd="0" destOrd="0" presId="urn:microsoft.com/office/officeart/2005/8/layout/orgChart1"/>
    <dgm:cxn modelId="{4D093135-4043-4F5D-91A2-A771DD03C13F}" type="presParOf" srcId="{F6CFC13D-0568-4C63-99B2-E5A7D80B16B2}" destId="{B16F92B7-5B84-43C5-AC45-C00AB8DE9496}" srcOrd="0" destOrd="0" presId="urn:microsoft.com/office/officeart/2005/8/layout/orgChart1"/>
    <dgm:cxn modelId="{3EC2967D-0F0E-48ED-A71F-E502EA7F7FCD}" type="presParOf" srcId="{B16F92B7-5B84-43C5-AC45-C00AB8DE9496}" destId="{0A7A1539-4750-485C-AD22-F3182D471886}" srcOrd="0" destOrd="0" presId="urn:microsoft.com/office/officeart/2005/8/layout/orgChart1"/>
    <dgm:cxn modelId="{403525A1-0A2C-4968-A414-DFC3FC0C6772}" type="presParOf" srcId="{B16F92B7-5B84-43C5-AC45-C00AB8DE9496}" destId="{74B690EC-DFF5-4EE8-B0BF-881DCBD589FA}" srcOrd="1" destOrd="0" presId="urn:microsoft.com/office/officeart/2005/8/layout/orgChart1"/>
    <dgm:cxn modelId="{AEDD895E-8F8F-42E4-B597-9E79B806BAD9}" type="presParOf" srcId="{F6CFC13D-0568-4C63-99B2-E5A7D80B16B2}" destId="{8982C971-B3EA-4AE2-87E6-1A8D7E4E5CA6}" srcOrd="1" destOrd="0" presId="urn:microsoft.com/office/officeart/2005/8/layout/orgChart1"/>
    <dgm:cxn modelId="{6657E183-9F21-4F20-9A65-28C22B831CC8}" type="presParOf" srcId="{8982C971-B3EA-4AE2-87E6-1A8D7E4E5CA6}" destId="{27B39C03-D988-4C71-83F3-DAF841234F09}" srcOrd="0" destOrd="0" presId="urn:microsoft.com/office/officeart/2005/8/layout/orgChart1"/>
    <dgm:cxn modelId="{3229AA50-2957-4B3E-B010-8B6BBB628CFF}" type="presParOf" srcId="{8982C971-B3EA-4AE2-87E6-1A8D7E4E5CA6}" destId="{89F8169D-69A7-471B-9F17-96F3C8692107}" srcOrd="1" destOrd="0" presId="urn:microsoft.com/office/officeart/2005/8/layout/orgChart1"/>
    <dgm:cxn modelId="{152B9A74-7DC2-4116-80B0-A19332D14CCD}" type="presParOf" srcId="{89F8169D-69A7-471B-9F17-96F3C8692107}" destId="{D53DB474-2188-49FE-8409-5405198341DD}" srcOrd="0" destOrd="0" presId="urn:microsoft.com/office/officeart/2005/8/layout/orgChart1"/>
    <dgm:cxn modelId="{B3FBB6FD-4413-4090-9EB1-7B3F997BF027}" type="presParOf" srcId="{D53DB474-2188-49FE-8409-5405198341DD}" destId="{71F53648-C7E8-450E-B0EE-C755DA127714}" srcOrd="0" destOrd="0" presId="urn:microsoft.com/office/officeart/2005/8/layout/orgChart1"/>
    <dgm:cxn modelId="{D009670A-BCDF-4367-9E3B-64CF809FD2E4}" type="presParOf" srcId="{D53DB474-2188-49FE-8409-5405198341DD}" destId="{29782452-1281-4938-8136-F4E23F280B77}" srcOrd="1" destOrd="0" presId="urn:microsoft.com/office/officeart/2005/8/layout/orgChart1"/>
    <dgm:cxn modelId="{10210114-ECF9-42E4-B513-7DEA40217958}" type="presParOf" srcId="{89F8169D-69A7-471B-9F17-96F3C8692107}" destId="{83DEAD94-A60E-4479-B2AE-EF2023BF8174}" srcOrd="1" destOrd="0" presId="urn:microsoft.com/office/officeart/2005/8/layout/orgChart1"/>
    <dgm:cxn modelId="{5B789945-08A9-4849-BB15-C90738F393E2}" type="presParOf" srcId="{89F8169D-69A7-471B-9F17-96F3C8692107}" destId="{22B7F62E-3471-4669-8966-7BBCA9A73A10}" srcOrd="2" destOrd="0" presId="urn:microsoft.com/office/officeart/2005/8/layout/orgChart1"/>
    <dgm:cxn modelId="{E1AE230C-435C-490F-B357-F2F90C2CE798}" type="presParOf" srcId="{8982C971-B3EA-4AE2-87E6-1A8D7E4E5CA6}" destId="{7AE84A67-C8E6-4406-8495-43D92A90AD4A}" srcOrd="2" destOrd="0" presId="urn:microsoft.com/office/officeart/2005/8/layout/orgChart1"/>
    <dgm:cxn modelId="{FC429405-4768-4895-A2EC-50F7260D9E12}" type="presParOf" srcId="{8982C971-B3EA-4AE2-87E6-1A8D7E4E5CA6}" destId="{34BA36C8-71FD-400F-8ACA-9858A08F6C3D}" srcOrd="3" destOrd="0" presId="urn:microsoft.com/office/officeart/2005/8/layout/orgChart1"/>
    <dgm:cxn modelId="{55A9BCAC-529B-49A9-94A1-366EEEB50F0E}" type="presParOf" srcId="{34BA36C8-71FD-400F-8ACA-9858A08F6C3D}" destId="{6F42483A-6FE4-480F-B604-CCC7549D466A}" srcOrd="0" destOrd="0" presId="urn:microsoft.com/office/officeart/2005/8/layout/orgChart1"/>
    <dgm:cxn modelId="{4AC94846-83B8-42A0-A5CA-C95295A95A9A}" type="presParOf" srcId="{6F42483A-6FE4-480F-B604-CCC7549D466A}" destId="{BD50B4AD-58EF-44B4-A1AB-3AB296248063}" srcOrd="0" destOrd="0" presId="urn:microsoft.com/office/officeart/2005/8/layout/orgChart1"/>
    <dgm:cxn modelId="{724C532F-4B8A-45D9-A0E9-FAA924E03823}" type="presParOf" srcId="{6F42483A-6FE4-480F-B604-CCC7549D466A}" destId="{29AF9681-EF5F-484B-9F52-C0D5446D8865}" srcOrd="1" destOrd="0" presId="urn:microsoft.com/office/officeart/2005/8/layout/orgChart1"/>
    <dgm:cxn modelId="{BA2F6851-A7D7-4590-B7FC-5526BF81EB6B}" type="presParOf" srcId="{34BA36C8-71FD-400F-8ACA-9858A08F6C3D}" destId="{D914F26A-CCDE-453F-A38B-E457D0D3C994}" srcOrd="1" destOrd="0" presId="urn:microsoft.com/office/officeart/2005/8/layout/orgChart1"/>
    <dgm:cxn modelId="{384514BA-E74D-4A05-8061-2A01387AC2DC}" type="presParOf" srcId="{D914F26A-CCDE-453F-A38B-E457D0D3C994}" destId="{A725A07B-CB52-4827-BD3C-BB4C3FE77230}" srcOrd="0" destOrd="0" presId="urn:microsoft.com/office/officeart/2005/8/layout/orgChart1"/>
    <dgm:cxn modelId="{6B4719C4-2A45-4207-8D51-B76084746A50}" type="presParOf" srcId="{D914F26A-CCDE-453F-A38B-E457D0D3C994}" destId="{02A443D6-0197-4627-AADE-AA5B260596BD}" srcOrd="1" destOrd="0" presId="urn:microsoft.com/office/officeart/2005/8/layout/orgChart1"/>
    <dgm:cxn modelId="{9DA32FBB-7F1E-46AC-B5C4-6419F2BD1F83}" type="presParOf" srcId="{02A443D6-0197-4627-AADE-AA5B260596BD}" destId="{8A2C1887-C45A-4269-B331-0B69C4153B15}" srcOrd="0" destOrd="0" presId="urn:microsoft.com/office/officeart/2005/8/layout/orgChart1"/>
    <dgm:cxn modelId="{5FF609CF-9B89-4E9E-A980-EEC7392CAC1D}" type="presParOf" srcId="{8A2C1887-C45A-4269-B331-0B69C4153B15}" destId="{4DE21CB4-9E89-473F-9B06-27957D52FF19}" srcOrd="0" destOrd="0" presId="urn:microsoft.com/office/officeart/2005/8/layout/orgChart1"/>
    <dgm:cxn modelId="{09E348BA-94C0-48B7-B017-668806CC0554}" type="presParOf" srcId="{8A2C1887-C45A-4269-B331-0B69C4153B15}" destId="{D5FA7547-BDF3-44AF-8412-73D57959A795}" srcOrd="1" destOrd="0" presId="urn:microsoft.com/office/officeart/2005/8/layout/orgChart1"/>
    <dgm:cxn modelId="{6C47501C-4100-4327-A672-A620FD9329E7}" type="presParOf" srcId="{02A443D6-0197-4627-AADE-AA5B260596BD}" destId="{6B3CFD3D-DE3D-4ED7-B2B8-0AF965A72F51}" srcOrd="1" destOrd="0" presId="urn:microsoft.com/office/officeart/2005/8/layout/orgChart1"/>
    <dgm:cxn modelId="{A8D77CA7-3C51-4B51-A0F8-6A0C48E09ED3}" type="presParOf" srcId="{02A443D6-0197-4627-AADE-AA5B260596BD}" destId="{B5AE9669-E4AC-4781-B074-DB783AEDEF83}" srcOrd="2" destOrd="0" presId="urn:microsoft.com/office/officeart/2005/8/layout/orgChart1"/>
    <dgm:cxn modelId="{4ACA4684-8830-4D03-8B96-A7881991F8A3}" type="presParOf" srcId="{34BA36C8-71FD-400F-8ACA-9858A08F6C3D}" destId="{7E297210-4457-4807-A5F3-735399D8216F}" srcOrd="2" destOrd="0" presId="urn:microsoft.com/office/officeart/2005/8/layout/orgChart1"/>
    <dgm:cxn modelId="{2EDCB4BE-D7D2-4F7A-AAA8-EEB230659D89}" type="presParOf" srcId="{F6CFC13D-0568-4C63-99B2-E5A7D80B16B2}" destId="{EF9B436D-2E21-435C-B247-1A7DF9DF8356}"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425E1-0C76-423C-AA36-9F5E2CF927EE}">
      <dsp:nvSpPr>
        <dsp:cNvPr id="0" name=""/>
        <dsp:cNvSpPr/>
      </dsp:nvSpPr>
      <dsp:spPr>
        <a:xfrm>
          <a:off x="9176399" y="1242323"/>
          <a:ext cx="2092368" cy="209271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80EA04-9DD9-4D59-B5DD-F720D6D60820}">
      <dsp:nvSpPr>
        <dsp:cNvPr id="0" name=""/>
        <dsp:cNvSpPr/>
      </dsp:nvSpPr>
      <dsp:spPr>
        <a:xfrm>
          <a:off x="9245440" y="1312092"/>
          <a:ext cx="1953173" cy="1953172"/>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1"/>
              </a:solidFill>
              <a:latin typeface="+mj-lt"/>
            </a:rPr>
            <a:t>Reduce Administrative Burdens</a:t>
          </a:r>
        </a:p>
      </dsp:txBody>
      <dsp:txXfrm>
        <a:off x="9524942" y="1591169"/>
        <a:ext cx="1395283" cy="1395018"/>
      </dsp:txXfrm>
    </dsp:sp>
    <dsp:sp modelId="{69DBA05E-4167-4CAC-987B-33BFB4B36E61}">
      <dsp:nvSpPr>
        <dsp:cNvPr id="0" name=""/>
        <dsp:cNvSpPr/>
      </dsp:nvSpPr>
      <dsp:spPr>
        <a:xfrm rot="2700000">
          <a:off x="7012885" y="1242431"/>
          <a:ext cx="2092126" cy="2092126"/>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2028E6-F9CD-4D29-8A71-55C63BEBFF76}">
      <dsp:nvSpPr>
        <dsp:cNvPr id="0" name=""/>
        <dsp:cNvSpPr/>
      </dsp:nvSpPr>
      <dsp:spPr>
        <a:xfrm>
          <a:off x="7084031" y="1312092"/>
          <a:ext cx="1953173" cy="1953172"/>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1"/>
              </a:solidFill>
              <a:latin typeface="+mj-lt"/>
            </a:rPr>
            <a:t>Improve Health Outcomes</a:t>
          </a:r>
        </a:p>
      </dsp:txBody>
      <dsp:txXfrm>
        <a:off x="7362420" y="1591169"/>
        <a:ext cx="1395283" cy="1395018"/>
      </dsp:txXfrm>
    </dsp:sp>
    <dsp:sp modelId="{1342EA59-2C98-406A-9B38-0EFC00D14FC0}">
      <dsp:nvSpPr>
        <dsp:cNvPr id="0" name=""/>
        <dsp:cNvSpPr/>
      </dsp:nvSpPr>
      <dsp:spPr>
        <a:xfrm rot="2700000">
          <a:off x="4851476" y="1242431"/>
          <a:ext cx="2092126" cy="2092126"/>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F54015-665C-4DFD-BD9E-2D89EBDE90E9}">
      <dsp:nvSpPr>
        <dsp:cNvPr id="0" name=""/>
        <dsp:cNvSpPr/>
      </dsp:nvSpPr>
      <dsp:spPr>
        <a:xfrm>
          <a:off x="4921509" y="1312092"/>
          <a:ext cx="1953173" cy="1953172"/>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1"/>
              </a:solidFill>
              <a:latin typeface="+mj-lt"/>
            </a:rPr>
            <a:t>Encourage Patient-Centered Care</a:t>
          </a:r>
        </a:p>
      </dsp:txBody>
      <dsp:txXfrm>
        <a:off x="5199898" y="1591169"/>
        <a:ext cx="1395283" cy="1395018"/>
      </dsp:txXfrm>
    </dsp:sp>
    <dsp:sp modelId="{2C1E6386-31EB-4FDF-A09E-E86B5D490CF4}">
      <dsp:nvSpPr>
        <dsp:cNvPr id="0" name=""/>
        <dsp:cNvSpPr/>
      </dsp:nvSpPr>
      <dsp:spPr>
        <a:xfrm rot="2700000">
          <a:off x="2688954" y="1242431"/>
          <a:ext cx="2092126" cy="2092126"/>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E95983-3AA8-4BE2-9F21-6B6C0A50B60A}">
      <dsp:nvSpPr>
        <dsp:cNvPr id="0" name=""/>
        <dsp:cNvSpPr/>
      </dsp:nvSpPr>
      <dsp:spPr>
        <a:xfrm>
          <a:off x="2758987" y="1312092"/>
          <a:ext cx="1953173" cy="1953172"/>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1"/>
              </a:solidFill>
              <a:latin typeface="+mj-lt"/>
            </a:rPr>
            <a:t>Increase Patient Safety </a:t>
          </a:r>
        </a:p>
      </dsp:txBody>
      <dsp:txXfrm>
        <a:off x="3038489" y="1591169"/>
        <a:ext cx="1395283" cy="1395018"/>
      </dsp:txXfrm>
    </dsp:sp>
    <dsp:sp modelId="{F1C107C5-511E-4827-8FEF-DA619BBECD1A}">
      <dsp:nvSpPr>
        <dsp:cNvPr id="0" name=""/>
        <dsp:cNvSpPr/>
      </dsp:nvSpPr>
      <dsp:spPr>
        <a:xfrm rot="2700000">
          <a:off x="526432" y="1242431"/>
          <a:ext cx="2092126" cy="2092126"/>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7EBB36-E9F5-4213-9661-B1384B001C5A}">
      <dsp:nvSpPr>
        <dsp:cNvPr id="0" name=""/>
        <dsp:cNvSpPr/>
      </dsp:nvSpPr>
      <dsp:spPr>
        <a:xfrm>
          <a:off x="596465" y="1312092"/>
          <a:ext cx="1953173" cy="1953172"/>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1"/>
              </a:solidFill>
              <a:latin typeface="+mj-lt"/>
            </a:rPr>
            <a:t>Improve the Quality of Care </a:t>
          </a:r>
          <a:endParaRPr lang="en-US" sz="1600" kern="1200" dirty="0"/>
        </a:p>
      </dsp:txBody>
      <dsp:txXfrm>
        <a:off x="875967" y="1591169"/>
        <a:ext cx="1395283" cy="13950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5A07B-CB52-4827-BD3C-BB4C3FE77230}">
      <dsp:nvSpPr>
        <dsp:cNvPr id="0" name=""/>
        <dsp:cNvSpPr/>
      </dsp:nvSpPr>
      <dsp:spPr>
        <a:xfrm>
          <a:off x="3912769" y="1990289"/>
          <a:ext cx="484544" cy="800591"/>
        </a:xfrm>
        <a:custGeom>
          <a:avLst/>
          <a:gdLst/>
          <a:ahLst/>
          <a:cxnLst/>
          <a:rect l="0" t="0" r="0" b="0"/>
          <a:pathLst>
            <a:path>
              <a:moveTo>
                <a:pt x="0" y="0"/>
              </a:moveTo>
              <a:lnTo>
                <a:pt x="0" y="800591"/>
              </a:lnTo>
              <a:lnTo>
                <a:pt x="484544" y="800591"/>
              </a:lnTo>
            </a:path>
          </a:pathLst>
        </a:custGeom>
        <a:noFill/>
        <a:ln w="190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7AE84A67-C8E6-4406-8495-43D92A90AD4A}">
      <dsp:nvSpPr>
        <dsp:cNvPr id="0" name=""/>
        <dsp:cNvSpPr/>
      </dsp:nvSpPr>
      <dsp:spPr>
        <a:xfrm>
          <a:off x="3412104" y="754593"/>
          <a:ext cx="1792784" cy="365487"/>
        </a:xfrm>
        <a:custGeom>
          <a:avLst/>
          <a:gdLst/>
          <a:ahLst/>
          <a:cxnLst/>
          <a:rect l="0" t="0" r="0" b="0"/>
          <a:pathLst>
            <a:path>
              <a:moveTo>
                <a:pt x="0" y="0"/>
              </a:moveTo>
              <a:lnTo>
                <a:pt x="0" y="182743"/>
              </a:lnTo>
              <a:lnTo>
                <a:pt x="1792784" y="182743"/>
              </a:lnTo>
              <a:lnTo>
                <a:pt x="1792784" y="365487"/>
              </a:lnTo>
            </a:path>
          </a:pathLst>
        </a:custGeom>
        <a:noFill/>
        <a:ln w="1905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27B39C03-D988-4C71-83F3-DAF841234F09}">
      <dsp:nvSpPr>
        <dsp:cNvPr id="0" name=""/>
        <dsp:cNvSpPr/>
      </dsp:nvSpPr>
      <dsp:spPr>
        <a:xfrm>
          <a:off x="1614211" y="754593"/>
          <a:ext cx="1797892" cy="365487"/>
        </a:xfrm>
        <a:custGeom>
          <a:avLst/>
          <a:gdLst/>
          <a:ahLst/>
          <a:cxnLst/>
          <a:rect l="0" t="0" r="0" b="0"/>
          <a:pathLst>
            <a:path>
              <a:moveTo>
                <a:pt x="1797892" y="0"/>
              </a:moveTo>
              <a:lnTo>
                <a:pt x="1797892" y="182743"/>
              </a:lnTo>
              <a:lnTo>
                <a:pt x="0" y="182743"/>
              </a:lnTo>
              <a:lnTo>
                <a:pt x="0" y="365487"/>
              </a:lnTo>
            </a:path>
          </a:pathLst>
        </a:custGeom>
        <a:noFill/>
        <a:ln w="1905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0A7A1539-4750-485C-AD22-F3182D471886}">
      <dsp:nvSpPr>
        <dsp:cNvPr id="0" name=""/>
        <dsp:cNvSpPr/>
      </dsp:nvSpPr>
      <dsp:spPr>
        <a:xfrm>
          <a:off x="1074760" y="47175"/>
          <a:ext cx="4674686" cy="707418"/>
        </a:xfrm>
        <a:prstGeom prst="rect">
          <a:avLst/>
        </a:prstGeom>
        <a:noFill/>
        <a:ln w="19050" cap="flat" cmpd="sng" algn="ctr">
          <a:solidFill>
            <a:srgbClr val="0146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1"/>
              </a:solidFill>
              <a:latin typeface="+mj-lt"/>
              <a:cs typeface="Times New Roman" panose="02020603050405020304" pitchFamily="18" charset="0"/>
            </a:rPr>
            <a:t>Quality Payment Program</a:t>
          </a:r>
        </a:p>
      </dsp:txBody>
      <dsp:txXfrm>
        <a:off x="1074760" y="47175"/>
        <a:ext cx="4674686" cy="707418"/>
      </dsp:txXfrm>
    </dsp:sp>
    <dsp:sp modelId="{71F53648-C7E8-450E-B0EE-C755DA127714}">
      <dsp:nvSpPr>
        <dsp:cNvPr id="0" name=""/>
        <dsp:cNvSpPr/>
      </dsp:nvSpPr>
      <dsp:spPr>
        <a:xfrm>
          <a:off x="4170" y="1120081"/>
          <a:ext cx="3220082" cy="870207"/>
        </a:xfrm>
        <a:prstGeom prst="rect">
          <a:avLst/>
        </a:prstGeom>
        <a:noFill/>
        <a:ln w="19050" cap="flat" cmpd="sng" algn="ctr">
          <a:solidFill>
            <a:srgbClr val="0146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1"/>
              </a:solidFill>
              <a:latin typeface="+mj-lt"/>
              <a:cs typeface="Times New Roman" panose="02020603050405020304" pitchFamily="18" charset="0"/>
            </a:rPr>
            <a:t>The Merit-based Incentive Payment Program (MIPS)</a:t>
          </a:r>
        </a:p>
      </dsp:txBody>
      <dsp:txXfrm>
        <a:off x="4170" y="1120081"/>
        <a:ext cx="3220082" cy="870207"/>
      </dsp:txXfrm>
    </dsp:sp>
    <dsp:sp modelId="{BD50B4AD-58EF-44B4-A1AB-3AB296248063}">
      <dsp:nvSpPr>
        <dsp:cNvPr id="0" name=""/>
        <dsp:cNvSpPr/>
      </dsp:nvSpPr>
      <dsp:spPr>
        <a:xfrm>
          <a:off x="3589739" y="1120081"/>
          <a:ext cx="3230298" cy="870207"/>
        </a:xfrm>
        <a:prstGeom prst="rect">
          <a:avLst/>
        </a:prstGeom>
        <a:noFill/>
        <a:ln w="19050" cap="flat" cmpd="sng" algn="ctr">
          <a:solidFill>
            <a:srgbClr val="0146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1"/>
              </a:solidFill>
              <a:latin typeface="+mj-lt"/>
              <a:cs typeface="Times New Roman" panose="02020603050405020304" pitchFamily="18" charset="0"/>
            </a:rPr>
            <a:t>Advanced Alternative Payment Model (AAPM)</a:t>
          </a:r>
        </a:p>
      </dsp:txBody>
      <dsp:txXfrm>
        <a:off x="3589739" y="1120081"/>
        <a:ext cx="3230298" cy="870207"/>
      </dsp:txXfrm>
    </dsp:sp>
    <dsp:sp modelId="{4DE21CB4-9E89-473F-9B06-27957D52FF19}">
      <dsp:nvSpPr>
        <dsp:cNvPr id="0" name=""/>
        <dsp:cNvSpPr/>
      </dsp:nvSpPr>
      <dsp:spPr>
        <a:xfrm>
          <a:off x="4397314" y="2355776"/>
          <a:ext cx="2995394" cy="870207"/>
        </a:xfrm>
        <a:prstGeom prst="rect">
          <a:avLst/>
        </a:prstGeom>
        <a:noFill/>
        <a:ln w="19050" cap="flat" cmpd="sng" algn="ctr">
          <a:solidFill>
            <a:srgbClr val="0146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accent1"/>
              </a:solidFill>
              <a:latin typeface="+mj-lt"/>
              <a:cs typeface="Times New Roman" panose="02020603050405020304" pitchFamily="18" charset="0"/>
            </a:rPr>
            <a:t>The Episode Quality Improvement Program (EQIP)</a:t>
          </a:r>
        </a:p>
      </dsp:txBody>
      <dsp:txXfrm>
        <a:off x="4397314" y="2355776"/>
        <a:ext cx="2995394" cy="870207"/>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73CBF7-1346-B711-DA13-EA3B0348A8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AE40BDC-0BFE-0661-E732-D72A932B97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E622DD-FFCC-4063-AC82-574ADFED35B0}" type="datetimeFigureOut">
              <a:rPr lang="en-US" smtClean="0"/>
              <a:t>7/16/2025</a:t>
            </a:fld>
            <a:endParaRPr lang="en-US"/>
          </a:p>
        </p:txBody>
      </p:sp>
      <p:sp>
        <p:nvSpPr>
          <p:cNvPr id="4" name="Footer Placeholder 3">
            <a:extLst>
              <a:ext uri="{FF2B5EF4-FFF2-40B4-BE49-F238E27FC236}">
                <a16:creationId xmlns:a16="http://schemas.microsoft.com/office/drawing/2014/main" id="{B08D5658-EF97-A848-6752-DD218D67A4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1762E3-09E1-F50E-95EE-DFFA52EE4B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85062C-83AD-4977-A240-A45628C238E8}" type="slidenum">
              <a:rPr lang="en-US" smtClean="0"/>
              <a:t>‹#›</a:t>
            </a:fld>
            <a:endParaRPr lang="en-US"/>
          </a:p>
        </p:txBody>
      </p:sp>
    </p:spTree>
    <p:extLst>
      <p:ext uri="{BB962C8B-B14F-4D97-AF65-F5344CB8AC3E}">
        <p14:creationId xmlns:p14="http://schemas.microsoft.com/office/powerpoint/2010/main" val="92574628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03DF6A-93A7-4217-9AFC-2F7D2DCCE793}" type="datetimeFigureOut">
              <a:rPr lang="en-US" smtClean="0"/>
              <a:t>7/16/2025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2AF4B-86CF-4DA2-8674-ABA13EF5759D}" type="slidenum">
              <a:rPr lang="en-US" smtClean="0"/>
              <a:t>‹#›</a:t>
            </a:fld>
            <a:endParaRPr lang="en-US"/>
          </a:p>
        </p:txBody>
      </p:sp>
    </p:spTree>
    <p:extLst>
      <p:ext uri="{BB962C8B-B14F-4D97-AF65-F5344CB8AC3E}">
        <p14:creationId xmlns:p14="http://schemas.microsoft.com/office/powerpoint/2010/main" val="362245767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ptos" panose="020B0004020202020204" pitchFamily="34" charset="0"/>
              </a:rPr>
              <a:t>Welcome to the EQIP Curriculum! In this video, I will explain EQIP as an Advanced Alternative Payment Model.</a:t>
            </a:r>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1</a:t>
            </a:fld>
            <a:endParaRPr lang="en-US"/>
          </a:p>
        </p:txBody>
      </p:sp>
    </p:spTree>
    <p:extLst>
      <p:ext uri="{BB962C8B-B14F-4D97-AF65-F5344CB8AC3E}">
        <p14:creationId xmlns:p14="http://schemas.microsoft.com/office/powerpoint/2010/main" val="790647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Times New Roman" panose="02020603050405020304" pitchFamily="18" charset="0"/>
              </a:rPr>
              <a:t>Do you want to learn more about EQIP? Visit the full EQIP Curriculum to explore comprehensive learning modules and deepen your understanding of Maryland’s Episode Quality Improvement Program (EQIP). </a:t>
            </a:r>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10</a:t>
            </a:fld>
            <a:endParaRPr lang="en-US"/>
          </a:p>
        </p:txBody>
      </p:sp>
    </p:spTree>
    <p:extLst>
      <p:ext uri="{BB962C8B-B14F-4D97-AF65-F5344CB8AC3E}">
        <p14:creationId xmlns:p14="http://schemas.microsoft.com/office/powerpoint/2010/main" val="658598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by reviewing CMS’s Quality Payment Program. The Quality Payment Program was created in 2017 </a:t>
            </a:r>
            <a:r>
              <a:rPr lang="en-US" sz="1200" dirty="0">
                <a:solidFill>
                  <a:schemeClr val="accent1"/>
                </a:solidFill>
                <a:latin typeface="+mj-lt"/>
              </a:rPr>
              <a:t>as a funding model that rewards practitioners who provide high-quality patient-centered care</a:t>
            </a:r>
            <a:r>
              <a:rPr lang="en-US" dirty="0"/>
              <a:t>. The Quality Payment Program was designed to improve the quality of care, increase patient safety, encourage patient-centered care, improve health outcomes, and reduce administrative burden for practitioners.</a:t>
            </a:r>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2</a:t>
            </a:fld>
            <a:endParaRPr lang="en-US"/>
          </a:p>
        </p:txBody>
      </p:sp>
    </p:spTree>
    <p:extLst>
      <p:ext uri="{BB962C8B-B14F-4D97-AF65-F5344CB8AC3E}">
        <p14:creationId xmlns:p14="http://schemas.microsoft.com/office/powerpoint/2010/main" val="3102712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Quality Payment Program has two tracks. The first track is the Merit-based Incentive Payment System, or MIPS. MIPS will provide practitioners with performance-based payment adjustments based on the services provided to Medicare Patients. The other track is Advanced Alternative Payment Models. An APM is another payment model that provides practitioners with incentives to provide high quality care within a specific population or episode of care.</a:t>
            </a:r>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3</a:t>
            </a:fld>
            <a:endParaRPr lang="en-US"/>
          </a:p>
        </p:txBody>
      </p:sp>
    </p:spTree>
    <p:extLst>
      <p:ext uri="{BB962C8B-B14F-4D97-AF65-F5344CB8AC3E}">
        <p14:creationId xmlns:p14="http://schemas.microsoft.com/office/powerpoint/2010/main" val="2482690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Health Services Cost Review Commission developed EQIP in 2022 as an episode-based Advanced Alternative Payment Model. Therefore, all practitioners who participate in EQIP are on the Advanced Alternative Payment Model Track of the Quality Payment Program for the Performance Year or Years they are engaged in EQIP.</a:t>
            </a:r>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4</a:t>
            </a:fld>
            <a:endParaRPr lang="en-US"/>
          </a:p>
        </p:txBody>
      </p:sp>
    </p:spTree>
    <p:extLst>
      <p:ext uri="{BB962C8B-B14F-4D97-AF65-F5344CB8AC3E}">
        <p14:creationId xmlns:p14="http://schemas.microsoft.com/office/powerpoint/2010/main" val="4132164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practitioners in EQIP are considered Qualifying APM Participants, or QPs. QPs will receive the following benefits based on the performance year or years they were engaged in EQIP. Let’s take a closer look at the benefits for QPs.</a:t>
            </a:r>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5</a:t>
            </a:fld>
            <a:endParaRPr lang="en-US"/>
          </a:p>
        </p:txBody>
      </p:sp>
    </p:spTree>
    <p:extLst>
      <p:ext uri="{BB962C8B-B14F-4D97-AF65-F5344CB8AC3E}">
        <p14:creationId xmlns:p14="http://schemas.microsoft.com/office/powerpoint/2010/main" val="3713757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benefit is QPs are exempt from MIPS Reporting and MIPS Payment Adjustments. This means </a:t>
            </a:r>
            <a:r>
              <a:rPr lang="en-US" sz="1200" dirty="0">
                <a:solidFill>
                  <a:schemeClr val="accent1"/>
                </a:solidFill>
                <a:latin typeface="+mj-lt"/>
              </a:rPr>
              <a:t>practitioners participating in EQIP are exempt from MIPS reporting and MIPS payment adjustments for the Performance Year or years that they are engaged in EQIP. Please keep in mind this exemption is at an individual NPI level. In addition, reporting MIPS while also being in EQIP will have neither a positive nor negative impact on practitioners. This means practitioners in EQIP will cannot benefit from MIPS. </a:t>
            </a:r>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6</a:t>
            </a:fld>
            <a:endParaRPr lang="en-US"/>
          </a:p>
        </p:txBody>
      </p:sp>
    </p:spTree>
    <p:extLst>
      <p:ext uri="{BB962C8B-B14F-4D97-AF65-F5344CB8AC3E}">
        <p14:creationId xmlns:p14="http://schemas.microsoft.com/office/powerpoint/2010/main" val="1394879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is the qualifying APM conversion factor. Beginning in Performance Year 3 (Calendar Year 2024), EQIP participants will receive a higher </a:t>
            </a:r>
            <a:r>
              <a:rPr lang="en-US" sz="1200" dirty="0">
                <a:solidFill>
                  <a:schemeClr val="accent1"/>
                </a:solidFill>
                <a:latin typeface="+mj-lt"/>
                <a:cs typeface="Times New Roman" panose="02020603050405020304" pitchFamily="18" charset="0"/>
              </a:rPr>
              <a:t>Medicare Physician Fee Schedule (PFS) update than non-QPs. EQIP participants’ payment rates </a:t>
            </a:r>
            <a:r>
              <a:rPr lang="en-US" sz="1200" i="0" dirty="0">
                <a:solidFill>
                  <a:schemeClr val="accent1"/>
                </a:solidFill>
                <a:effectLst/>
                <a:latin typeface="+mj-lt"/>
                <a:cs typeface="Times New Roman" panose="02020603050405020304" pitchFamily="18" charset="0"/>
              </a:rPr>
              <a:t>under the Medicare Physician Fee Schedule for covered professional services furnished by the QPs will be updated annually by the 0.75 percent qualifying APM conversion factor as opposed to a 0.25 percent update for non-QPs. This update is for Performance Year 3 (Calendar Year 2024) and beyond. Please visit CMS.gov for more information on APM incentives.</a:t>
            </a:r>
          </a:p>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7</a:t>
            </a:fld>
            <a:endParaRPr lang="en-US"/>
          </a:p>
        </p:txBody>
      </p:sp>
    </p:spTree>
    <p:extLst>
      <p:ext uri="{BB962C8B-B14F-4D97-AF65-F5344CB8AC3E}">
        <p14:creationId xmlns:p14="http://schemas.microsoft.com/office/powerpoint/2010/main" val="986077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summarized the benefits for EQIP Participants as QPs by Performance Year in the following table. Please refer to the EQIP Performance Year or years that you were engaged in EQIP to determine your benefits.</a:t>
            </a:r>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8</a:t>
            </a:fld>
            <a:endParaRPr lang="en-US"/>
          </a:p>
        </p:txBody>
      </p:sp>
    </p:spTree>
    <p:extLst>
      <p:ext uri="{BB962C8B-B14F-4D97-AF65-F5344CB8AC3E}">
        <p14:creationId xmlns:p14="http://schemas.microsoft.com/office/powerpoint/2010/main" val="3449253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accent1"/>
                </a:solidFill>
                <a:latin typeface="+mn-lt"/>
                <a:ea typeface="+mn-ea"/>
                <a:cs typeface="Times New Roman" panose="02020603050405020304" pitchFamily="18" charset="0"/>
              </a:rPr>
              <a:t>When you enroll in EQIP, your individual NPI will be sent to CMS. </a:t>
            </a:r>
            <a:r>
              <a:rPr lang="en-US" dirty="0"/>
              <a:t>There are no additional actions required by EQIP participants to let CMS know they are participating in the Advanced Alternative Payment Model Track of the Quality Payment Program. To check your QPP status and requirements, you can refer the QPP Participation Lookup tool linked on this slide.</a:t>
            </a:r>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9</a:t>
            </a:fld>
            <a:endParaRPr lang="en-US"/>
          </a:p>
        </p:txBody>
      </p:sp>
    </p:spTree>
    <p:extLst>
      <p:ext uri="{BB962C8B-B14F-4D97-AF65-F5344CB8AC3E}">
        <p14:creationId xmlns:p14="http://schemas.microsoft.com/office/powerpoint/2010/main" val="3127923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L-Shape 11">
            <a:extLst>
              <a:ext uri="{FF2B5EF4-FFF2-40B4-BE49-F238E27FC236}">
                <a16:creationId xmlns:a16="http://schemas.microsoft.com/office/drawing/2014/main" id="{4F12E6FD-FAD0-6877-F2F1-5B41A5EB08DF}"/>
              </a:ext>
            </a:extLst>
          </p:cNvPr>
          <p:cNvSpPr/>
          <p:nvPr userDrawn="1"/>
        </p:nvSpPr>
        <p:spPr>
          <a:xfrm>
            <a:off x="153826" y="233680"/>
            <a:ext cx="559838" cy="6410960"/>
          </a:xfrm>
          <a:prstGeom prst="corner">
            <a:avLst/>
          </a:prstGeom>
          <a:solidFill>
            <a:srgbClr val="53A9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Shape 12">
            <a:extLst>
              <a:ext uri="{FF2B5EF4-FFF2-40B4-BE49-F238E27FC236}">
                <a16:creationId xmlns:a16="http://schemas.microsoft.com/office/drawing/2014/main" id="{4ECA3591-E1A4-65DB-3D3F-D3B82BC907DC}"/>
              </a:ext>
            </a:extLst>
          </p:cNvPr>
          <p:cNvSpPr/>
          <p:nvPr userDrawn="1"/>
        </p:nvSpPr>
        <p:spPr>
          <a:xfrm rot="10800000">
            <a:off x="11468564" y="233680"/>
            <a:ext cx="559838" cy="6410960"/>
          </a:xfrm>
          <a:prstGeom prst="corner">
            <a:avLst/>
          </a:prstGeom>
          <a:solidFill>
            <a:srgbClr val="53A9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A blue text on a black background&#10;&#10;AI-generated content may be incorrect.">
            <a:extLst>
              <a:ext uri="{FF2B5EF4-FFF2-40B4-BE49-F238E27FC236}">
                <a16:creationId xmlns:a16="http://schemas.microsoft.com/office/drawing/2014/main" id="{621FB0B1-A01A-3467-A99B-96C5DDBDAD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8" r="-2" b="5159"/>
          <a:stretch/>
        </p:blipFill>
        <p:spPr bwMode="auto">
          <a:xfrm>
            <a:off x="676405" y="1228981"/>
            <a:ext cx="4613454" cy="459520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BF6FBB33-1825-37A9-73D4-EBA3C8D7B1FB}"/>
              </a:ext>
            </a:extLst>
          </p:cNvPr>
          <p:cNvCxnSpPr>
            <a:cxnSpLocks/>
          </p:cNvCxnSpPr>
          <p:nvPr userDrawn="1"/>
        </p:nvCxnSpPr>
        <p:spPr>
          <a:xfrm>
            <a:off x="891424" y="5457826"/>
            <a:ext cx="10081185"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581AEF-AFEE-8144-D594-B112F2D93C15}"/>
              </a:ext>
            </a:extLst>
          </p:cNvPr>
          <p:cNvCxnSpPr>
            <a:cxnSpLocks/>
          </p:cNvCxnSpPr>
          <p:nvPr userDrawn="1"/>
        </p:nvCxnSpPr>
        <p:spPr>
          <a:xfrm>
            <a:off x="891423" y="1364862"/>
            <a:ext cx="10081185"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724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A blue text on a black background&#10;&#10;Description automatically generated">
            <a:extLst>
              <a:ext uri="{FF2B5EF4-FFF2-40B4-BE49-F238E27FC236}">
                <a16:creationId xmlns:a16="http://schemas.microsoft.com/office/drawing/2014/main" id="{DB88AEF7-281A-44ED-51C2-BC9D0823F4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110B595B-DC94-4A7F-A0CB-F3CAE7CD5F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A0D441-F801-7550-3D7A-4ADC1B82D7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4987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A blue text on a black background&#10;&#10;Description automatically generated">
            <a:extLst>
              <a:ext uri="{FF2B5EF4-FFF2-40B4-BE49-F238E27FC236}">
                <a16:creationId xmlns:a16="http://schemas.microsoft.com/office/drawing/2014/main" id="{D50C181F-5387-E151-AA51-9C2FD2F30C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6F6005CA-63AA-B4EF-D523-5AA22C33A2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7FFCA-FDD0-8C8A-5180-AD0D8F37D1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86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CEDECA1-92D5-542C-11FF-C73F57AA5081}"/>
              </a:ext>
            </a:extLst>
          </p:cNvPr>
          <p:cNvCxnSpPr>
            <a:cxnSpLocks/>
          </p:cNvCxnSpPr>
          <p:nvPr userDrawn="1"/>
        </p:nvCxnSpPr>
        <p:spPr>
          <a:xfrm>
            <a:off x="0" y="544455"/>
            <a:ext cx="12192000"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03B89-10DD-E6B9-7D8E-1E74555232A5}"/>
              </a:ext>
            </a:extLst>
          </p:cNvPr>
          <p:cNvCxnSpPr>
            <a:cxnSpLocks/>
          </p:cNvCxnSpPr>
          <p:nvPr userDrawn="1"/>
        </p:nvCxnSpPr>
        <p:spPr>
          <a:xfrm>
            <a:off x="0" y="6313544"/>
            <a:ext cx="12192000"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pic>
        <p:nvPicPr>
          <p:cNvPr id="9" name="Picture 2" descr="A blue text on a black background&#10;&#10;AI-generated content may be incorrect.">
            <a:extLst>
              <a:ext uri="{FF2B5EF4-FFF2-40B4-BE49-F238E27FC236}">
                <a16:creationId xmlns:a16="http://schemas.microsoft.com/office/drawing/2014/main" id="{5D3A50A6-1821-69A8-59E0-88F43421C6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8" r="-2" b="5159"/>
          <a:stretch/>
        </p:blipFill>
        <p:spPr bwMode="auto">
          <a:xfrm>
            <a:off x="397914" y="1100268"/>
            <a:ext cx="5003659" cy="4657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573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A blue text on a black background&#10;&#10;Description automatically generated">
            <a:extLst>
              <a:ext uri="{FF2B5EF4-FFF2-40B4-BE49-F238E27FC236}">
                <a16:creationId xmlns:a16="http://schemas.microsoft.com/office/drawing/2014/main" id="{F02885C7-97F1-5284-155D-2CCE7886DC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F8A7EAC5-19D3-EF9C-60EB-2C2EB62BA7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8D95F-342D-AAA0-DC15-936B7841BB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C15AA6-AAB1-FFF3-3CA1-872834859C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984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A blue text on a black background&#10;&#10;Description automatically generated">
            <a:extLst>
              <a:ext uri="{FF2B5EF4-FFF2-40B4-BE49-F238E27FC236}">
                <a16:creationId xmlns:a16="http://schemas.microsoft.com/office/drawing/2014/main" id="{A3C00EEE-1768-728A-528E-A106ED1AF5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0B9933AE-6784-3B98-372C-2DB0DFD533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EE2061-1456-7CC6-2FBE-AC5061180D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F0A30A-AEEA-B908-DD30-4EA15F9422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786026-FB0F-9B4C-B3D5-0FFA43D548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ADD57D-6858-CACF-45D0-FC6BA7505C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872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A blue text on a black background&#10;&#10;Description automatically generated">
            <a:extLst>
              <a:ext uri="{FF2B5EF4-FFF2-40B4-BE49-F238E27FC236}">
                <a16:creationId xmlns:a16="http://schemas.microsoft.com/office/drawing/2014/main" id="{418FF189-EED9-6F38-188B-BC35CE9149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4B9AF7B1-7F6D-066A-A2EC-3766A0EFBE2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2765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F5BD6F8A-0D72-0C86-DC66-5A1D4FA11D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Tree>
    <p:extLst>
      <p:ext uri="{BB962C8B-B14F-4D97-AF65-F5344CB8AC3E}">
        <p14:creationId xmlns:p14="http://schemas.microsoft.com/office/powerpoint/2010/main" val="258276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blue text on a black background&#10;&#10;Description automatically generated">
            <a:extLst>
              <a:ext uri="{FF2B5EF4-FFF2-40B4-BE49-F238E27FC236}">
                <a16:creationId xmlns:a16="http://schemas.microsoft.com/office/drawing/2014/main" id="{FD11409F-11EA-5FC7-72F7-AA144D5D1D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CEF7A13A-50BB-3F6C-8114-C5D6B30EBD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5DFB52-E5FD-8F5C-1B30-8BC58E5415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5DE80D-68C3-FF98-93ED-66D950BB54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44649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098AB-E941-8435-C38F-5F2BE4A98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2B582A-D3EB-823C-8239-AFA40E0EA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85347C-7CB7-D5B7-FD3B-5D88FAEE8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lue text on a black background&#10;&#10;Description automatically generated">
            <a:extLst>
              <a:ext uri="{FF2B5EF4-FFF2-40B4-BE49-F238E27FC236}">
                <a16:creationId xmlns:a16="http://schemas.microsoft.com/office/drawing/2014/main" id="{D817D1F6-A704-6D1D-F435-67488AE68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Tree>
    <p:extLst>
      <p:ext uri="{BB962C8B-B14F-4D97-AF65-F5344CB8AC3E}">
        <p14:creationId xmlns:p14="http://schemas.microsoft.com/office/powerpoint/2010/main" val="1301657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75E7CD-1D25-F9DA-23A9-908EED0BB0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43134D-1044-2D21-A5BE-DA088F635B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DC1FAB-5E36-A840-5F99-7608F20BEA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A8137B47-8B77-F5B6-7605-069E1A056C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Module 1: EQIP</a:t>
            </a:r>
          </a:p>
        </p:txBody>
      </p:sp>
      <p:sp>
        <p:nvSpPr>
          <p:cNvPr id="6" name="Slide Number Placeholder 5">
            <a:extLst>
              <a:ext uri="{FF2B5EF4-FFF2-40B4-BE49-F238E27FC236}">
                <a16:creationId xmlns:a16="http://schemas.microsoft.com/office/drawing/2014/main" id="{87E03EC6-18BD-CBBB-3C93-481197558F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1BD50A-67F0-49E5-9C32-C652F021E6B6}" type="slidenum">
              <a:rPr lang="en-US" smtClean="0"/>
              <a:t>‹#›</a:t>
            </a:fld>
            <a:endParaRPr lang="en-US"/>
          </a:p>
        </p:txBody>
      </p:sp>
    </p:spTree>
    <p:extLst>
      <p:ext uri="{BB962C8B-B14F-4D97-AF65-F5344CB8AC3E}">
        <p14:creationId xmlns:p14="http://schemas.microsoft.com/office/powerpoint/2010/main" val="320491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3.png"/><Relationship Id="rId5" Type="http://schemas.openxmlformats.org/officeDocument/2006/relationships/hyperlink" Target="https://www.crisphealth.org/learning-system/eqip/eqip-curriculum-2025/" TargetMode="External"/><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Layout" Target="../diagrams/layout1.xml"/><Relationship Id="rId11" Type="http://schemas.openxmlformats.org/officeDocument/2006/relationships/image" Target="../media/image3.png"/><Relationship Id="rId5" Type="http://schemas.openxmlformats.org/officeDocument/2006/relationships/diagramData" Target="../diagrams/data1.xml"/><Relationship Id="rId10" Type="http://schemas.openxmlformats.org/officeDocument/2006/relationships/hyperlink" Target="https://qpp.cms.gov/about/qpp-overview" TargetMode="External"/><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s://qpp.cms.gov/about/qpp-overview" TargetMode="External"/><Relationship Id="rId5" Type="http://schemas.openxmlformats.org/officeDocument/2006/relationships/image" Target="../media/image4.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png"/><Relationship Id="rId4" Type="http://schemas.openxmlformats.org/officeDocument/2006/relationships/notesSlide" Target="../notesSlides/notesSlide4.xml"/><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hyperlink" Target="https://qpp.cms.gov/apms/advanced-apms" TargetMode="Externa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qpp.cms.gov/apms/advanced-apms" TargetMode="External"/><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3.png"/><Relationship Id="rId5" Type="http://schemas.openxmlformats.org/officeDocument/2006/relationships/hyperlink" Target="https://qpp.cms.gov/participation-lookup" TargetMode="Externa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FF563-6591-0351-A478-D3BC31CDB41D}"/>
              </a:ext>
            </a:extLst>
          </p:cNvPr>
          <p:cNvSpPr>
            <a:spLocks noGrp="1"/>
          </p:cNvSpPr>
          <p:nvPr>
            <p:ph type="ctrTitle" idx="4294967295"/>
          </p:nvPr>
        </p:nvSpPr>
        <p:spPr>
          <a:xfrm>
            <a:off x="5399930" y="2654458"/>
            <a:ext cx="5543687" cy="1549083"/>
          </a:xfrm>
        </p:spPr>
        <p:txBody>
          <a:bodyPr>
            <a:normAutofit fontScale="90000"/>
          </a:bodyPr>
          <a:lstStyle/>
          <a:p>
            <a:r>
              <a:rPr lang="en-US" b="1" dirty="0">
                <a:solidFill>
                  <a:schemeClr val="accent1"/>
                </a:solidFill>
              </a:rPr>
              <a:t>EQIP as an Advanced Alternative Payment Model (AAPM)</a:t>
            </a:r>
          </a:p>
        </p:txBody>
      </p:sp>
      <p:sp>
        <p:nvSpPr>
          <p:cNvPr id="5" name="TextBox 4">
            <a:extLst>
              <a:ext uri="{FF2B5EF4-FFF2-40B4-BE49-F238E27FC236}">
                <a16:creationId xmlns:a16="http://schemas.microsoft.com/office/drawing/2014/main" id="{24AB5AC0-93FA-5A46-B5C9-8B1654E2D322}"/>
              </a:ext>
            </a:extLst>
          </p:cNvPr>
          <p:cNvSpPr txBox="1"/>
          <p:nvPr/>
        </p:nvSpPr>
        <p:spPr>
          <a:xfrm>
            <a:off x="836578" y="5593404"/>
            <a:ext cx="2752929" cy="307777"/>
          </a:xfrm>
          <a:prstGeom prst="rect">
            <a:avLst/>
          </a:prstGeom>
          <a:noFill/>
        </p:spPr>
        <p:txBody>
          <a:bodyPr wrap="square" rtlCol="0">
            <a:spAutoFit/>
          </a:bodyPr>
          <a:lstStyle/>
          <a:p>
            <a:r>
              <a:rPr lang="en-US" sz="1400" dirty="0">
                <a:solidFill>
                  <a:schemeClr val="accent1"/>
                </a:solidFill>
                <a:latin typeface="+mj-lt"/>
              </a:rPr>
              <a:t>Module 1: Introduction to EQIP</a:t>
            </a:r>
          </a:p>
        </p:txBody>
      </p:sp>
      <p:pic>
        <p:nvPicPr>
          <p:cNvPr id="6" name="Audio 5">
            <a:hlinkClick r:id="" action="ppaction://media"/>
            <a:extLst>
              <a:ext uri="{FF2B5EF4-FFF2-40B4-BE49-F238E27FC236}">
                <a16:creationId xmlns:a16="http://schemas.microsoft.com/office/drawing/2014/main" id="{8393C0B9-CF2A-5917-575B-DF55A2820B94}"/>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444044136"/>
      </p:ext>
    </p:extLst>
  </p:cSld>
  <p:clrMapOvr>
    <a:masterClrMapping/>
  </p:clrMapOvr>
  <mc:AlternateContent xmlns:mc="http://schemas.openxmlformats.org/markup-compatibility/2006" xmlns:p14="http://schemas.microsoft.com/office/powerpoint/2010/main">
    <mc:Choice Requires="p14">
      <p:transition spd="slow" p14:dur="2000" advTm="9461"/>
    </mc:Choice>
    <mc:Fallback xmlns="">
      <p:transition spd="slow" advTm="94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CA175-1E07-8EF8-5D53-D1C1C96DB141}"/>
              </a:ext>
            </a:extLst>
          </p:cNvPr>
          <p:cNvSpPr>
            <a:spLocks noGrp="1"/>
          </p:cNvSpPr>
          <p:nvPr>
            <p:ph type="title"/>
          </p:nvPr>
        </p:nvSpPr>
        <p:spPr>
          <a:xfrm>
            <a:off x="674077" y="385828"/>
            <a:ext cx="10515600" cy="1325563"/>
          </a:xfrm>
        </p:spPr>
        <p:txBody>
          <a:bodyPr>
            <a:noAutofit/>
          </a:bodyPr>
          <a:lstStyle/>
          <a:p>
            <a:r>
              <a:rPr lang="en-US" b="1" dirty="0">
                <a:solidFill>
                  <a:schemeClr val="accent1"/>
                </a:solidFill>
              </a:rPr>
              <a:t>Want to Learn More?</a:t>
            </a:r>
          </a:p>
        </p:txBody>
      </p:sp>
      <p:sp>
        <p:nvSpPr>
          <p:cNvPr id="3" name="Content Placeholder 2">
            <a:extLst>
              <a:ext uri="{FF2B5EF4-FFF2-40B4-BE49-F238E27FC236}">
                <a16:creationId xmlns:a16="http://schemas.microsoft.com/office/drawing/2014/main" id="{3B7C6457-4B81-A749-164A-77555C6A8AE3}"/>
              </a:ext>
            </a:extLst>
          </p:cNvPr>
          <p:cNvSpPr>
            <a:spLocks noGrp="1"/>
          </p:cNvSpPr>
          <p:nvPr>
            <p:ph idx="1"/>
          </p:nvPr>
        </p:nvSpPr>
        <p:spPr>
          <a:xfrm>
            <a:off x="674077" y="1711391"/>
            <a:ext cx="10515600" cy="1338505"/>
          </a:xfrm>
        </p:spPr>
        <p:txBody>
          <a:bodyPr vert="horz" lIns="91440" tIns="45720" rIns="91440" bIns="45720" rtlCol="0" anchor="t">
            <a:normAutofit/>
          </a:bodyPr>
          <a:lstStyle/>
          <a:p>
            <a:pPr marL="0" indent="0">
              <a:lnSpc>
                <a:spcPct val="150000"/>
              </a:lnSpc>
              <a:buNone/>
            </a:pPr>
            <a:r>
              <a:rPr lang="en-US" sz="2000" dirty="0">
                <a:solidFill>
                  <a:schemeClr val="accent1"/>
                </a:solidFill>
                <a:latin typeface="+mj-lt"/>
              </a:rPr>
              <a:t>Visit the full </a:t>
            </a:r>
            <a:r>
              <a:rPr lang="en-US" sz="2000" b="1" u="sng" dirty="0">
                <a:solidFill>
                  <a:schemeClr val="accent2"/>
                </a:solidFill>
                <a:latin typeface="+mj-lt"/>
                <a:hlinkClick r:id="rId5">
                  <a:extLst>
                    <a:ext uri="{A12FA001-AC4F-418D-AE19-62706E023703}">
                      <ahyp:hlinkClr xmlns:ahyp="http://schemas.microsoft.com/office/drawing/2018/hyperlinkcolor" val="tx"/>
                    </a:ext>
                  </a:extLst>
                </a:hlinkClick>
              </a:rPr>
              <a:t>EQIP Curriculum</a:t>
            </a:r>
            <a:r>
              <a:rPr lang="en-US" sz="2000" dirty="0">
                <a:solidFill>
                  <a:schemeClr val="accent2"/>
                </a:solidFill>
                <a:latin typeface="+mj-lt"/>
              </a:rPr>
              <a:t> </a:t>
            </a:r>
            <a:r>
              <a:rPr lang="en-US" sz="2000" dirty="0">
                <a:solidFill>
                  <a:schemeClr val="accent1"/>
                </a:solidFill>
                <a:latin typeface="+mj-lt"/>
              </a:rPr>
              <a:t>to explore comprehensive learning modules and deepen your understanding of Maryland’s Episode Quality Improvement Program (EQIP). </a:t>
            </a:r>
          </a:p>
          <a:p>
            <a:pPr>
              <a:lnSpc>
                <a:spcPct val="150000"/>
              </a:lnSpc>
            </a:pPr>
            <a:endParaRPr lang="en-US" sz="1400" dirty="0">
              <a:solidFill>
                <a:schemeClr val="accent1"/>
              </a:solidFill>
              <a:latin typeface="+mj-lt"/>
            </a:endParaRPr>
          </a:p>
          <a:p>
            <a:pPr>
              <a:lnSpc>
                <a:spcPct val="150000"/>
              </a:lnSpc>
            </a:pPr>
            <a:endParaRPr lang="en-US" sz="1400" dirty="0">
              <a:solidFill>
                <a:schemeClr val="accent1"/>
              </a:solidFill>
              <a:latin typeface="+mj-lt"/>
            </a:endParaRPr>
          </a:p>
        </p:txBody>
      </p:sp>
      <p:pic>
        <p:nvPicPr>
          <p:cNvPr id="6" name="Audio 5">
            <a:hlinkClick r:id="" action="ppaction://media"/>
            <a:extLst>
              <a:ext uri="{FF2B5EF4-FFF2-40B4-BE49-F238E27FC236}">
                <a16:creationId xmlns:a16="http://schemas.microsoft.com/office/drawing/2014/main" id="{13F70318-0B6D-8B36-499A-7BE24837D044}"/>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611854566"/>
      </p:ext>
    </p:extLst>
  </p:cSld>
  <p:clrMapOvr>
    <a:masterClrMapping/>
  </p:clrMapOvr>
  <mc:AlternateContent xmlns:mc="http://schemas.openxmlformats.org/markup-compatibility/2006" xmlns:p14="http://schemas.microsoft.com/office/powerpoint/2010/main">
    <mc:Choice Requires="p14">
      <p:transition spd="slow" p14:dur="2000" advTm="12739"/>
    </mc:Choice>
    <mc:Fallback xmlns="">
      <p:transition spd="slow" advTm="127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E2DB9-47D1-5125-5BA0-30B48A64EA42}"/>
              </a:ext>
            </a:extLst>
          </p:cNvPr>
          <p:cNvSpPr>
            <a:spLocks noGrp="1"/>
          </p:cNvSpPr>
          <p:nvPr>
            <p:ph type="title"/>
          </p:nvPr>
        </p:nvSpPr>
        <p:spPr/>
        <p:txBody>
          <a:bodyPr>
            <a:normAutofit/>
          </a:bodyPr>
          <a:lstStyle/>
          <a:p>
            <a:r>
              <a:rPr lang="en-US" sz="4000" b="1" dirty="0">
                <a:solidFill>
                  <a:schemeClr val="accent1"/>
                </a:solidFill>
              </a:rPr>
              <a:t>CMS Quality Payment Program (QPP)</a:t>
            </a:r>
          </a:p>
        </p:txBody>
      </p:sp>
      <p:sp>
        <p:nvSpPr>
          <p:cNvPr id="3" name="Content Placeholder 2">
            <a:extLst>
              <a:ext uri="{FF2B5EF4-FFF2-40B4-BE49-F238E27FC236}">
                <a16:creationId xmlns:a16="http://schemas.microsoft.com/office/drawing/2014/main" id="{0A076F10-B567-8C6D-C319-38A9AB7780FA}"/>
              </a:ext>
            </a:extLst>
          </p:cNvPr>
          <p:cNvSpPr>
            <a:spLocks noGrp="1"/>
          </p:cNvSpPr>
          <p:nvPr>
            <p:ph idx="1"/>
          </p:nvPr>
        </p:nvSpPr>
        <p:spPr>
          <a:xfrm>
            <a:off x="838200" y="1825624"/>
            <a:ext cx="10515600" cy="4351338"/>
          </a:xfrm>
        </p:spPr>
        <p:txBody>
          <a:bodyPr>
            <a:normAutofit/>
          </a:bodyPr>
          <a:lstStyle/>
          <a:p>
            <a:pPr marL="0" indent="0">
              <a:lnSpc>
                <a:spcPct val="100000"/>
              </a:lnSpc>
              <a:buNone/>
            </a:pPr>
            <a:r>
              <a:rPr lang="en-US" sz="2000" dirty="0">
                <a:solidFill>
                  <a:schemeClr val="accent1"/>
                </a:solidFill>
                <a:latin typeface="+mj-lt"/>
              </a:rPr>
              <a:t>The Quality Payment Program (QPP) was created in 2017 to reward Medicare practitioners who provide high-quality and patient-centered care.</a:t>
            </a:r>
            <a:r>
              <a:rPr lang="en-US" sz="2000" baseline="30000" dirty="0">
                <a:solidFill>
                  <a:schemeClr val="accent1"/>
                </a:solidFill>
                <a:latin typeface="+mj-lt"/>
              </a:rPr>
              <a:t>1 </a:t>
            </a:r>
          </a:p>
          <a:p>
            <a:pPr marL="0" indent="0">
              <a:lnSpc>
                <a:spcPct val="100000"/>
              </a:lnSpc>
              <a:buNone/>
            </a:pPr>
            <a:endParaRPr lang="en-US" sz="2000" dirty="0">
              <a:solidFill>
                <a:schemeClr val="accent1"/>
              </a:solidFill>
              <a:latin typeface="+mj-lt"/>
            </a:endParaRPr>
          </a:p>
          <a:p>
            <a:pPr marL="0" indent="0">
              <a:lnSpc>
                <a:spcPct val="100000"/>
              </a:lnSpc>
              <a:buNone/>
            </a:pPr>
            <a:r>
              <a:rPr lang="en-US" sz="2000" dirty="0">
                <a:solidFill>
                  <a:schemeClr val="accent1"/>
                </a:solidFill>
                <a:latin typeface="+mj-lt"/>
              </a:rPr>
              <a:t>QPP aims to:</a:t>
            </a:r>
          </a:p>
        </p:txBody>
      </p:sp>
      <p:graphicFrame>
        <p:nvGraphicFramePr>
          <p:cNvPr id="6" name="Diagram 5">
            <a:extLst>
              <a:ext uri="{FF2B5EF4-FFF2-40B4-BE49-F238E27FC236}">
                <a16:creationId xmlns:a16="http://schemas.microsoft.com/office/drawing/2014/main" id="{A6D83D7D-5269-2A3B-8AF7-50F0B0CB71D8}"/>
              </a:ext>
            </a:extLst>
          </p:cNvPr>
          <p:cNvGraphicFramePr/>
          <p:nvPr>
            <p:extLst>
              <p:ext uri="{D42A27DB-BD31-4B8C-83A1-F6EECF244321}">
                <p14:modId xmlns:p14="http://schemas.microsoft.com/office/powerpoint/2010/main" val="3770732163"/>
              </p:ext>
            </p:extLst>
          </p:nvPr>
        </p:nvGraphicFramePr>
        <p:xfrm>
          <a:off x="415046" y="2480554"/>
          <a:ext cx="11361907" cy="45769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D80B7053-8DE6-C9F2-43FD-9FEADEE631B8}"/>
              </a:ext>
            </a:extLst>
          </p:cNvPr>
          <p:cNvSpPr txBox="1"/>
          <p:nvPr/>
        </p:nvSpPr>
        <p:spPr>
          <a:xfrm>
            <a:off x="6566169" y="6492773"/>
            <a:ext cx="5710137" cy="246221"/>
          </a:xfrm>
          <a:prstGeom prst="rect">
            <a:avLst/>
          </a:prstGeom>
          <a:noFill/>
        </p:spPr>
        <p:txBody>
          <a:bodyPr wrap="square" rtlCol="0">
            <a:spAutoFit/>
          </a:bodyPr>
          <a:lstStyle/>
          <a:p>
            <a:r>
              <a:rPr lang="en-US" sz="1000" dirty="0">
                <a:solidFill>
                  <a:schemeClr val="accent1"/>
                </a:solidFill>
                <a:latin typeface="+mj-lt"/>
              </a:rPr>
              <a:t>1. </a:t>
            </a:r>
            <a:r>
              <a:rPr lang="en-US" sz="1000" b="0" i="0" dirty="0">
                <a:solidFill>
                  <a:schemeClr val="accent1"/>
                </a:solidFill>
                <a:effectLst/>
                <a:latin typeface="+mj-lt"/>
              </a:rPr>
              <a:t>Centers for Medicare and Medicaid Services. (2024). </a:t>
            </a:r>
            <a:r>
              <a:rPr lang="en-US" sz="1000" b="0" i="1" dirty="0">
                <a:solidFill>
                  <a:schemeClr val="accent1"/>
                </a:solidFill>
                <a:effectLst/>
                <a:latin typeface="+mj-lt"/>
              </a:rPr>
              <a:t>QPP Overview - QPP</a:t>
            </a:r>
            <a:r>
              <a:rPr lang="en-US" sz="1000" b="0" i="0" dirty="0">
                <a:solidFill>
                  <a:schemeClr val="accent1"/>
                </a:solidFill>
                <a:effectLst/>
                <a:latin typeface="+mj-lt"/>
              </a:rPr>
              <a:t>. Available </a:t>
            </a:r>
            <a:r>
              <a:rPr lang="en-US" sz="1000" b="0" i="0" dirty="0">
                <a:solidFill>
                  <a:schemeClr val="accent2"/>
                </a:solidFill>
                <a:effectLst/>
                <a:latin typeface="+mj-lt"/>
                <a:hlinkClick r:id="rId10">
                  <a:extLst>
                    <a:ext uri="{A12FA001-AC4F-418D-AE19-62706E023703}">
                      <ahyp:hlinkClr xmlns:ahyp="http://schemas.microsoft.com/office/drawing/2018/hyperlinkcolor" val="tx"/>
                    </a:ext>
                  </a:extLst>
                </a:hlinkClick>
              </a:rPr>
              <a:t>here</a:t>
            </a:r>
            <a:endParaRPr lang="en-US" sz="1000" dirty="0">
              <a:solidFill>
                <a:schemeClr val="accent2"/>
              </a:solidFill>
              <a:latin typeface="+mj-lt"/>
            </a:endParaRPr>
          </a:p>
        </p:txBody>
      </p:sp>
      <p:pic>
        <p:nvPicPr>
          <p:cNvPr id="12" name="Audio 11">
            <a:hlinkClick r:id="" action="ppaction://media"/>
            <a:extLst>
              <a:ext uri="{FF2B5EF4-FFF2-40B4-BE49-F238E27FC236}">
                <a16:creationId xmlns:a16="http://schemas.microsoft.com/office/drawing/2014/main" id="{D4051990-0A5A-55E8-4293-5EC7A9469670}"/>
              </a:ext>
            </a:extLst>
          </p:cNvPr>
          <p:cNvPicPr>
            <a:picLocks noChangeAspect="1"/>
          </p:cNvPicPr>
          <p:nvPr>
            <a:audioFile r:link="rId2"/>
            <p:extLst>
              <p:ext uri="{DAA4B4D4-6D71-4841-9C94-3DE7FCFB9230}">
                <p14:media xmlns:p14="http://schemas.microsoft.com/office/powerpoint/2010/main" r:embed="rId1"/>
              </p:ext>
            </p:extLst>
          </p:nvPr>
        </p:nvPicPr>
        <p:blipFill>
          <a:blip r:embed="rId11"/>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804967358"/>
      </p:ext>
    </p:extLst>
  </p:cSld>
  <p:clrMapOvr>
    <a:masterClrMapping/>
  </p:clrMapOvr>
  <mc:AlternateContent xmlns:mc="http://schemas.openxmlformats.org/markup-compatibility/2006" xmlns:p14="http://schemas.microsoft.com/office/powerpoint/2010/main">
    <mc:Choice Requires="p14">
      <p:transition spd="slow" p14:dur="2000" advTm="29563"/>
    </mc:Choice>
    <mc:Fallback xmlns="">
      <p:transition spd="slow" advTm="295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E0021-D60B-0E39-7F44-5230E7268C66}"/>
              </a:ext>
            </a:extLst>
          </p:cNvPr>
          <p:cNvSpPr>
            <a:spLocks noGrp="1"/>
          </p:cNvSpPr>
          <p:nvPr>
            <p:ph type="title"/>
          </p:nvPr>
        </p:nvSpPr>
        <p:spPr/>
        <p:txBody>
          <a:bodyPr/>
          <a:lstStyle/>
          <a:p>
            <a:r>
              <a:rPr lang="en-US" b="1" dirty="0">
                <a:solidFill>
                  <a:schemeClr val="accent1"/>
                </a:solidFill>
              </a:rPr>
              <a:t>Two Tracks of the QPP</a:t>
            </a:r>
            <a:r>
              <a:rPr lang="en-US" b="1" baseline="30000" dirty="0">
                <a:solidFill>
                  <a:schemeClr val="accent1"/>
                </a:solidFill>
              </a:rPr>
              <a:t>1</a:t>
            </a:r>
          </a:p>
        </p:txBody>
      </p:sp>
      <p:pic>
        <p:nvPicPr>
          <p:cNvPr id="1026" name="Picture 2" descr="There are 2 tracks of the Quality Payment Program. In the Merit-based Incentive Payment System, you may earn performance-based payment adjustments for the services you provide to Medicare patients. An Advanced Alternative Payment Model (APM) is a customized payment approach developed by CMS, often designed to provide incentives to clinicians who are providing high-quality, high-value care. APMs can focus on specific clinical conditions, care episodes, or populations.">
            <a:extLst>
              <a:ext uri="{FF2B5EF4-FFF2-40B4-BE49-F238E27FC236}">
                <a16:creationId xmlns:a16="http://schemas.microsoft.com/office/drawing/2014/main" id="{63ECEEEB-510D-476D-A33E-9684A8DA6A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62969"/>
            <a:ext cx="12192000" cy="36766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ABE7577-42CD-DA45-EFAF-F19206CE1B08}"/>
              </a:ext>
            </a:extLst>
          </p:cNvPr>
          <p:cNvSpPr txBox="1"/>
          <p:nvPr/>
        </p:nvSpPr>
        <p:spPr>
          <a:xfrm>
            <a:off x="6566169" y="6492773"/>
            <a:ext cx="5710137" cy="246221"/>
          </a:xfrm>
          <a:prstGeom prst="rect">
            <a:avLst/>
          </a:prstGeom>
          <a:noFill/>
        </p:spPr>
        <p:txBody>
          <a:bodyPr wrap="square" rtlCol="0">
            <a:spAutoFit/>
          </a:bodyPr>
          <a:lstStyle/>
          <a:p>
            <a:r>
              <a:rPr lang="en-US" sz="1000" dirty="0">
                <a:solidFill>
                  <a:schemeClr val="accent1"/>
                </a:solidFill>
                <a:latin typeface="+mj-lt"/>
              </a:rPr>
              <a:t>1. </a:t>
            </a:r>
            <a:r>
              <a:rPr lang="en-US" sz="1000" b="0" i="0" dirty="0">
                <a:solidFill>
                  <a:schemeClr val="accent1"/>
                </a:solidFill>
                <a:effectLst/>
                <a:latin typeface="+mj-lt"/>
              </a:rPr>
              <a:t>Centers for Medicare and Medicaid Services. (2024). </a:t>
            </a:r>
            <a:r>
              <a:rPr lang="en-US" sz="1000" b="0" i="1" dirty="0">
                <a:solidFill>
                  <a:schemeClr val="accent1"/>
                </a:solidFill>
                <a:effectLst/>
                <a:latin typeface="+mj-lt"/>
              </a:rPr>
              <a:t>QPP Overview - QPP</a:t>
            </a:r>
            <a:r>
              <a:rPr lang="en-US" sz="1000" b="0" i="0" dirty="0">
                <a:solidFill>
                  <a:schemeClr val="accent1"/>
                </a:solidFill>
                <a:effectLst/>
                <a:latin typeface="+mj-lt"/>
              </a:rPr>
              <a:t>. Available </a:t>
            </a:r>
            <a:r>
              <a:rPr lang="en-US" sz="1000" b="0" i="0" dirty="0">
                <a:solidFill>
                  <a:schemeClr val="accent2"/>
                </a:solidFill>
                <a:effectLst/>
                <a:latin typeface="+mj-lt"/>
                <a:hlinkClick r:id="rId6">
                  <a:extLst>
                    <a:ext uri="{A12FA001-AC4F-418D-AE19-62706E023703}">
                      <ahyp:hlinkClr xmlns:ahyp="http://schemas.microsoft.com/office/drawing/2018/hyperlinkcolor" val="tx"/>
                    </a:ext>
                  </a:extLst>
                </a:hlinkClick>
              </a:rPr>
              <a:t>here</a:t>
            </a:r>
            <a:endParaRPr lang="en-US" sz="1000" dirty="0">
              <a:solidFill>
                <a:schemeClr val="accent2"/>
              </a:solidFill>
              <a:latin typeface="+mj-lt"/>
            </a:endParaRPr>
          </a:p>
        </p:txBody>
      </p:sp>
      <p:pic>
        <p:nvPicPr>
          <p:cNvPr id="9" name="Audio 8">
            <a:hlinkClick r:id="" action="ppaction://media"/>
            <a:extLst>
              <a:ext uri="{FF2B5EF4-FFF2-40B4-BE49-F238E27FC236}">
                <a16:creationId xmlns:a16="http://schemas.microsoft.com/office/drawing/2014/main" id="{2931606B-4478-E586-261F-561E0B2FE408}"/>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690372986"/>
      </p:ext>
    </p:extLst>
  </p:cSld>
  <p:clrMapOvr>
    <a:masterClrMapping/>
  </p:clrMapOvr>
  <mc:AlternateContent xmlns:mc="http://schemas.openxmlformats.org/markup-compatibility/2006" xmlns:p14="http://schemas.microsoft.com/office/powerpoint/2010/main">
    <mc:Choice Requires="p14">
      <p:transition spd="slow" p14:dur="2000" advTm="31313"/>
    </mc:Choice>
    <mc:Fallback xmlns="">
      <p:transition spd="slow" advTm="313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9D753-51DC-1D7B-096E-AD0B5DC3AB8B}"/>
              </a:ext>
            </a:extLst>
          </p:cNvPr>
          <p:cNvSpPr>
            <a:spLocks noGrp="1"/>
          </p:cNvSpPr>
          <p:nvPr>
            <p:ph type="title"/>
          </p:nvPr>
        </p:nvSpPr>
        <p:spPr>
          <a:xfrm>
            <a:off x="688123" y="393919"/>
            <a:ext cx="9473119" cy="1325563"/>
          </a:xfrm>
        </p:spPr>
        <p:txBody>
          <a:bodyPr/>
          <a:lstStyle/>
          <a:p>
            <a:r>
              <a:rPr lang="en-US" sz="4400" b="1" dirty="0">
                <a:solidFill>
                  <a:schemeClr val="accent1"/>
                </a:solidFill>
                <a:cs typeface="Times New Roman" panose="02020603050405020304" pitchFamily="18" charset="0"/>
              </a:rPr>
              <a:t>EQIP as an Advanced Alternative Payment Model</a:t>
            </a:r>
            <a:endParaRPr lang="en-US" b="1" dirty="0">
              <a:solidFill>
                <a:schemeClr val="accent1"/>
              </a:solidFill>
            </a:endParaRPr>
          </a:p>
        </p:txBody>
      </p:sp>
      <p:sp>
        <p:nvSpPr>
          <p:cNvPr id="4" name="Content Placeholder 3">
            <a:extLst>
              <a:ext uri="{FF2B5EF4-FFF2-40B4-BE49-F238E27FC236}">
                <a16:creationId xmlns:a16="http://schemas.microsoft.com/office/drawing/2014/main" id="{27B5C5E8-38A5-DF73-D044-390E36E80EA6}"/>
              </a:ext>
            </a:extLst>
          </p:cNvPr>
          <p:cNvSpPr>
            <a:spLocks noGrp="1"/>
          </p:cNvSpPr>
          <p:nvPr>
            <p:ph idx="1"/>
          </p:nvPr>
        </p:nvSpPr>
        <p:spPr>
          <a:xfrm>
            <a:off x="688123" y="1997164"/>
            <a:ext cx="10640439" cy="4351338"/>
          </a:xfrm>
        </p:spPr>
        <p:txBody>
          <a:bodyPr>
            <a:normAutofit/>
          </a:bodyPr>
          <a:lstStyle/>
          <a:p>
            <a:pPr marL="0" indent="0">
              <a:lnSpc>
                <a:spcPct val="100000"/>
              </a:lnSpc>
              <a:buNone/>
            </a:pPr>
            <a:r>
              <a:rPr lang="en-US" sz="1800" dirty="0">
                <a:solidFill>
                  <a:schemeClr val="accent1"/>
                </a:solidFill>
                <a:latin typeface="+mj-lt"/>
              </a:rPr>
              <a:t>The Health Services Cost Review Commission (HSCRC) developed EQIP in 2022 as an episode-based Advanced Alternative Payment Model (AAPM).</a:t>
            </a:r>
          </a:p>
          <a:p>
            <a:pPr marL="0" indent="0">
              <a:buNone/>
            </a:pPr>
            <a:endParaRPr lang="en-US" sz="1800" dirty="0">
              <a:solidFill>
                <a:schemeClr val="accent1"/>
              </a:solidFill>
              <a:latin typeface="+mj-lt"/>
            </a:endParaRPr>
          </a:p>
          <a:p>
            <a:pPr marL="0" indent="0">
              <a:buNone/>
            </a:pPr>
            <a:endParaRPr lang="en-US" sz="1800" dirty="0">
              <a:solidFill>
                <a:schemeClr val="accent1"/>
              </a:solidFill>
              <a:latin typeface="+mj-lt"/>
            </a:endParaRPr>
          </a:p>
          <a:p>
            <a:pPr marL="0" indent="0">
              <a:buNone/>
            </a:pPr>
            <a:endParaRPr lang="en-US" sz="1800" dirty="0">
              <a:solidFill>
                <a:schemeClr val="accent1"/>
              </a:solidFill>
              <a:latin typeface="+mj-lt"/>
            </a:endParaRPr>
          </a:p>
          <a:p>
            <a:pPr marL="0" indent="0">
              <a:buNone/>
            </a:pPr>
            <a:endParaRPr lang="en-US" sz="1800" dirty="0">
              <a:solidFill>
                <a:schemeClr val="accent1"/>
              </a:solidFill>
              <a:latin typeface="+mj-lt"/>
            </a:endParaRPr>
          </a:p>
          <a:p>
            <a:pPr marL="0" indent="0">
              <a:buNone/>
            </a:pPr>
            <a:endParaRPr lang="en-US" sz="1800" dirty="0">
              <a:solidFill>
                <a:schemeClr val="accent1"/>
              </a:solidFill>
              <a:latin typeface="+mj-lt"/>
            </a:endParaRPr>
          </a:p>
          <a:p>
            <a:pPr marL="0" indent="0">
              <a:buNone/>
            </a:pPr>
            <a:endParaRPr lang="en-US" sz="1800" dirty="0">
              <a:solidFill>
                <a:schemeClr val="accent1"/>
              </a:solidFill>
              <a:latin typeface="+mj-lt"/>
            </a:endParaRPr>
          </a:p>
          <a:p>
            <a:pPr marL="0" indent="0">
              <a:buNone/>
            </a:pPr>
            <a:endParaRPr lang="en-US" sz="1800" dirty="0">
              <a:solidFill>
                <a:schemeClr val="accent1"/>
              </a:solidFill>
              <a:latin typeface="+mj-lt"/>
            </a:endParaRPr>
          </a:p>
          <a:p>
            <a:pPr marL="0" indent="0">
              <a:buNone/>
            </a:pPr>
            <a:endParaRPr lang="en-US" sz="1800" dirty="0">
              <a:solidFill>
                <a:schemeClr val="accent1"/>
              </a:solidFill>
              <a:latin typeface="+mj-lt"/>
            </a:endParaRPr>
          </a:p>
          <a:p>
            <a:pPr marL="0" indent="0">
              <a:buNone/>
            </a:pPr>
            <a:endParaRPr lang="en-US" sz="1800" dirty="0">
              <a:solidFill>
                <a:schemeClr val="accent1"/>
              </a:solidFill>
              <a:latin typeface="+mj-lt"/>
            </a:endParaRPr>
          </a:p>
          <a:p>
            <a:pPr marL="0" indent="0">
              <a:buNone/>
            </a:pPr>
            <a:endParaRPr lang="en-US" dirty="0"/>
          </a:p>
        </p:txBody>
      </p:sp>
      <p:graphicFrame>
        <p:nvGraphicFramePr>
          <p:cNvPr id="6" name="Diagram 5">
            <a:extLst>
              <a:ext uri="{FF2B5EF4-FFF2-40B4-BE49-F238E27FC236}">
                <a16:creationId xmlns:a16="http://schemas.microsoft.com/office/drawing/2014/main" id="{2F053C4E-0007-C07D-B713-8CADC351979A}"/>
              </a:ext>
            </a:extLst>
          </p:cNvPr>
          <p:cNvGraphicFramePr/>
          <p:nvPr>
            <p:extLst>
              <p:ext uri="{D42A27DB-BD31-4B8C-83A1-F6EECF244321}">
                <p14:modId xmlns:p14="http://schemas.microsoft.com/office/powerpoint/2010/main" val="4191812364"/>
              </p:ext>
            </p:extLst>
          </p:nvPr>
        </p:nvGraphicFramePr>
        <p:xfrm>
          <a:off x="862095" y="2907176"/>
          <a:ext cx="7396879" cy="32731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7" name="Straight Connector 6">
            <a:extLst>
              <a:ext uri="{FF2B5EF4-FFF2-40B4-BE49-F238E27FC236}">
                <a16:creationId xmlns:a16="http://schemas.microsoft.com/office/drawing/2014/main" id="{A6A19905-DF7B-936A-D83E-F4F062D0D392}"/>
              </a:ext>
            </a:extLst>
          </p:cNvPr>
          <p:cNvCxnSpPr>
            <a:cxnSpLocks/>
          </p:cNvCxnSpPr>
          <p:nvPr/>
        </p:nvCxnSpPr>
        <p:spPr>
          <a:xfrm flipV="1">
            <a:off x="6093091" y="4907216"/>
            <a:ext cx="0" cy="358466"/>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719FB739-A36B-DBBC-4AFE-A05D45490C8A}"/>
              </a:ext>
            </a:extLst>
          </p:cNvPr>
          <p:cNvSpPr txBox="1"/>
          <p:nvPr/>
        </p:nvSpPr>
        <p:spPr>
          <a:xfrm>
            <a:off x="9096891" y="3678787"/>
            <a:ext cx="2518833" cy="988091"/>
          </a:xfrm>
          <a:prstGeom prst="rect">
            <a:avLst/>
          </a:prstGeom>
          <a:noFill/>
        </p:spPr>
        <p:txBody>
          <a:bodyPr wrap="square">
            <a:spAutoFit/>
          </a:bodyPr>
          <a:lstStyle/>
          <a:p>
            <a:pPr marL="0" indent="0">
              <a:lnSpc>
                <a:spcPct val="110000"/>
              </a:lnSpc>
              <a:spcBef>
                <a:spcPts val="0"/>
              </a:spcBef>
              <a:buNone/>
            </a:pPr>
            <a:r>
              <a:rPr lang="en-US" sz="1800" b="1" dirty="0">
                <a:solidFill>
                  <a:schemeClr val="accent1"/>
                </a:solidFill>
                <a:latin typeface="+mj-lt"/>
              </a:rPr>
              <a:t>Practitioners in EQIP are on the AAPM track of the QPP.</a:t>
            </a:r>
          </a:p>
        </p:txBody>
      </p:sp>
      <p:cxnSp>
        <p:nvCxnSpPr>
          <p:cNvPr id="15" name="Connector: Curved 14">
            <a:extLst>
              <a:ext uri="{FF2B5EF4-FFF2-40B4-BE49-F238E27FC236}">
                <a16:creationId xmlns:a16="http://schemas.microsoft.com/office/drawing/2014/main" id="{96B9BF31-DFDC-944A-514C-99A879E86D86}"/>
              </a:ext>
            </a:extLst>
          </p:cNvPr>
          <p:cNvCxnSpPr>
            <a:cxnSpLocks/>
          </p:cNvCxnSpPr>
          <p:nvPr/>
        </p:nvCxnSpPr>
        <p:spPr>
          <a:xfrm rot="16200000" flipH="1">
            <a:off x="6040776" y="4973424"/>
            <a:ext cx="589692" cy="457279"/>
          </a:xfrm>
          <a:prstGeom prst="curvedConnector3">
            <a:avLst/>
          </a:prstGeom>
          <a:ln w="762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8" name="Connector: Curved 17">
            <a:extLst>
              <a:ext uri="{FF2B5EF4-FFF2-40B4-BE49-F238E27FC236}">
                <a16:creationId xmlns:a16="http://schemas.microsoft.com/office/drawing/2014/main" id="{33F52E1B-CD2B-024D-33C0-7E96E48ED7C0}"/>
              </a:ext>
            </a:extLst>
          </p:cNvPr>
          <p:cNvCxnSpPr>
            <a:cxnSpLocks/>
          </p:cNvCxnSpPr>
          <p:nvPr/>
        </p:nvCxnSpPr>
        <p:spPr>
          <a:xfrm rot="16200000" flipH="1">
            <a:off x="4241479" y="3710153"/>
            <a:ext cx="578065" cy="472963"/>
          </a:xfrm>
          <a:prstGeom prst="curvedConnector3">
            <a:avLst/>
          </a:prstGeom>
          <a:ln w="762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29" name="Star: 5 Points 28">
            <a:extLst>
              <a:ext uri="{FF2B5EF4-FFF2-40B4-BE49-F238E27FC236}">
                <a16:creationId xmlns:a16="http://schemas.microsoft.com/office/drawing/2014/main" id="{9CC1AA25-4F90-24FC-82E6-75A03D647AD4}"/>
              </a:ext>
            </a:extLst>
          </p:cNvPr>
          <p:cNvSpPr/>
          <p:nvPr/>
        </p:nvSpPr>
        <p:spPr>
          <a:xfrm>
            <a:off x="8493851" y="3657601"/>
            <a:ext cx="546538" cy="491615"/>
          </a:xfrm>
          <a:prstGeom prst="star5">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Audio 11">
            <a:hlinkClick r:id="" action="ppaction://media"/>
            <a:extLst>
              <a:ext uri="{FF2B5EF4-FFF2-40B4-BE49-F238E27FC236}">
                <a16:creationId xmlns:a16="http://schemas.microsoft.com/office/drawing/2014/main" id="{A30BC4D5-52D5-A1D7-3A14-7754F757500A}"/>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64672978"/>
      </p:ext>
    </p:extLst>
  </p:cSld>
  <p:clrMapOvr>
    <a:masterClrMapping/>
  </p:clrMapOvr>
  <mc:AlternateContent xmlns:mc="http://schemas.openxmlformats.org/markup-compatibility/2006" xmlns:p14="http://schemas.microsoft.com/office/powerpoint/2010/main">
    <mc:Choice Requires="p14">
      <p:transition spd="slow" p14:dur="2000" advTm="19367"/>
    </mc:Choice>
    <mc:Fallback xmlns="">
      <p:transition spd="slow" advTm="193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9A891-7C13-B4A2-C345-D5192D93F794}"/>
              </a:ext>
            </a:extLst>
          </p:cNvPr>
          <p:cNvSpPr>
            <a:spLocks noGrp="1"/>
          </p:cNvSpPr>
          <p:nvPr>
            <p:ph type="title"/>
          </p:nvPr>
        </p:nvSpPr>
        <p:spPr>
          <a:xfrm>
            <a:off x="638503" y="386145"/>
            <a:ext cx="10515600" cy="1325563"/>
          </a:xfrm>
        </p:spPr>
        <p:txBody>
          <a:bodyPr/>
          <a:lstStyle/>
          <a:p>
            <a:r>
              <a:rPr lang="en-US" b="1" dirty="0">
                <a:solidFill>
                  <a:schemeClr val="accent1"/>
                </a:solidFill>
              </a:rPr>
              <a:t>Qualifying APM Participants (QPs)</a:t>
            </a:r>
          </a:p>
        </p:txBody>
      </p:sp>
      <p:sp>
        <p:nvSpPr>
          <p:cNvPr id="3" name="Content Placeholder 2">
            <a:extLst>
              <a:ext uri="{FF2B5EF4-FFF2-40B4-BE49-F238E27FC236}">
                <a16:creationId xmlns:a16="http://schemas.microsoft.com/office/drawing/2014/main" id="{72450274-58A0-09C7-2527-E5A18C85BFCD}"/>
              </a:ext>
            </a:extLst>
          </p:cNvPr>
          <p:cNvSpPr>
            <a:spLocks noGrp="1"/>
          </p:cNvSpPr>
          <p:nvPr>
            <p:ph idx="1"/>
          </p:nvPr>
        </p:nvSpPr>
        <p:spPr>
          <a:xfrm>
            <a:off x="764628" y="1711708"/>
            <a:ext cx="10515600" cy="4667250"/>
          </a:xfrm>
        </p:spPr>
        <p:txBody>
          <a:bodyPr>
            <a:normAutofit/>
          </a:bodyPr>
          <a:lstStyle/>
          <a:p>
            <a:pPr marL="0" indent="0">
              <a:buNone/>
            </a:pPr>
            <a:r>
              <a:rPr lang="en-US" sz="1800" dirty="0">
                <a:solidFill>
                  <a:schemeClr val="accent1"/>
                </a:solidFill>
                <a:latin typeface="+mj-lt"/>
                <a:cs typeface="Times New Roman" panose="02020603050405020304" pitchFamily="18" charset="0"/>
              </a:rPr>
              <a:t>Practitioners participating in EQIP are considered Qualifying APM Participants (QPs).</a:t>
            </a:r>
          </a:p>
          <a:p>
            <a:pPr marL="0" indent="0">
              <a:buNone/>
            </a:pPr>
            <a:endParaRPr lang="en-US" sz="1800" dirty="0">
              <a:solidFill>
                <a:schemeClr val="accent1"/>
              </a:solidFill>
              <a:latin typeface="+mj-lt"/>
              <a:cs typeface="Times New Roman" panose="02020603050405020304" pitchFamily="18" charset="0"/>
            </a:endParaRPr>
          </a:p>
          <a:p>
            <a:pPr marL="0" indent="0">
              <a:buNone/>
            </a:pPr>
            <a:r>
              <a:rPr lang="en-US" sz="1800" dirty="0">
                <a:solidFill>
                  <a:schemeClr val="accent1"/>
                </a:solidFill>
                <a:latin typeface="+mj-lt"/>
                <a:cs typeface="Times New Roman" panose="02020603050405020304" pitchFamily="18" charset="0"/>
              </a:rPr>
              <a:t>QPs will receive the following benefits</a:t>
            </a:r>
            <a:r>
              <a:rPr lang="en-US" sz="1800" baseline="30000" dirty="0">
                <a:solidFill>
                  <a:schemeClr val="accent1"/>
                </a:solidFill>
                <a:latin typeface="+mj-lt"/>
                <a:cs typeface="Times New Roman" panose="02020603050405020304" pitchFamily="18" charset="0"/>
              </a:rPr>
              <a:t>1</a:t>
            </a:r>
            <a:r>
              <a:rPr lang="en-US" sz="1800" dirty="0">
                <a:solidFill>
                  <a:schemeClr val="accent1"/>
                </a:solidFill>
                <a:latin typeface="+mj-lt"/>
                <a:cs typeface="Times New Roman" panose="02020603050405020304" pitchFamily="18" charset="0"/>
              </a:rPr>
              <a:t>:</a:t>
            </a:r>
          </a:p>
          <a:p>
            <a:pPr>
              <a:lnSpc>
                <a:spcPct val="120000"/>
              </a:lnSpc>
            </a:pPr>
            <a:r>
              <a:rPr lang="en-US" sz="1600" i="0" dirty="0">
                <a:solidFill>
                  <a:schemeClr val="accent1"/>
                </a:solidFill>
                <a:effectLst/>
                <a:latin typeface="+mj-lt"/>
                <a:cs typeface="Times New Roman" panose="02020603050405020304" pitchFamily="18" charset="0"/>
              </a:rPr>
              <a:t>Exclusion from MIPS reporting</a:t>
            </a:r>
          </a:p>
          <a:p>
            <a:pPr>
              <a:lnSpc>
                <a:spcPct val="120000"/>
              </a:lnSpc>
            </a:pPr>
            <a:r>
              <a:rPr lang="en-US" sz="1600" i="0" dirty="0">
                <a:solidFill>
                  <a:schemeClr val="accent1"/>
                </a:solidFill>
                <a:effectLst/>
                <a:latin typeface="+mj-lt"/>
                <a:cs typeface="Times New Roman" panose="02020603050405020304" pitchFamily="18" charset="0"/>
              </a:rPr>
              <a:t>Exclusion from MIPS payment adjustments</a:t>
            </a:r>
          </a:p>
          <a:p>
            <a:pPr>
              <a:lnSpc>
                <a:spcPct val="120000"/>
              </a:lnSpc>
            </a:pPr>
            <a:r>
              <a:rPr lang="en-US" sz="1600" b="0" i="0" dirty="0">
                <a:solidFill>
                  <a:schemeClr val="accent1"/>
                </a:solidFill>
                <a:effectLst/>
                <a:latin typeface="+mj-lt"/>
                <a:cs typeface="Times New Roman" panose="02020603050405020304" pitchFamily="18" charset="0"/>
              </a:rPr>
              <a:t>For performance years 2017 – 2022, a 5 percent APM Incentive Payment</a:t>
            </a:r>
          </a:p>
          <a:p>
            <a:pPr>
              <a:lnSpc>
                <a:spcPct val="120000"/>
              </a:lnSpc>
            </a:pPr>
            <a:r>
              <a:rPr lang="en-US" sz="1600" b="0" i="0" dirty="0">
                <a:solidFill>
                  <a:schemeClr val="accent1"/>
                </a:solidFill>
                <a:effectLst/>
                <a:latin typeface="+mj-lt"/>
                <a:cs typeface="Times New Roman" panose="02020603050405020304" pitchFamily="18" charset="0"/>
              </a:rPr>
              <a:t>For performance year 2023, a 3.5 percent APM Incentive Payment</a:t>
            </a:r>
          </a:p>
          <a:p>
            <a:pPr>
              <a:lnSpc>
                <a:spcPct val="120000"/>
              </a:lnSpc>
            </a:pPr>
            <a:r>
              <a:rPr lang="en-US" sz="1600" b="0" i="0" dirty="0">
                <a:solidFill>
                  <a:schemeClr val="accent1"/>
                </a:solidFill>
                <a:effectLst/>
                <a:latin typeface="+mj-lt"/>
                <a:cs typeface="Times New Roman" panose="02020603050405020304" pitchFamily="18" charset="0"/>
              </a:rPr>
              <a:t>For performance year 2024, a 1.88 percent APM Incentive Payment and an increased physician fee schedule update based on the QP conversion factor</a:t>
            </a:r>
          </a:p>
          <a:p>
            <a:pPr>
              <a:lnSpc>
                <a:spcPct val="120000"/>
              </a:lnSpc>
            </a:pPr>
            <a:r>
              <a:rPr lang="en-US" sz="1600" i="0" dirty="0">
                <a:solidFill>
                  <a:schemeClr val="accent1"/>
                </a:solidFill>
                <a:effectLst/>
                <a:latin typeface="+mj-lt"/>
                <a:cs typeface="Times New Roman" panose="02020603050405020304" pitchFamily="18" charset="0"/>
              </a:rPr>
              <a:t>For performance years 2025 and beyond, an increased physician fee schedule update based on the QP conversion factor</a:t>
            </a:r>
          </a:p>
          <a:p>
            <a:pPr marL="0" indent="0">
              <a:lnSpc>
                <a:spcPct val="120000"/>
              </a:lnSpc>
              <a:buNone/>
            </a:pPr>
            <a:r>
              <a:rPr lang="en-US" sz="1400" i="1" dirty="0">
                <a:solidFill>
                  <a:schemeClr val="accent1"/>
                </a:solidFill>
                <a:latin typeface="+mj-lt"/>
                <a:cs typeface="Times New Roman" panose="02020603050405020304" pitchFamily="18" charset="0"/>
              </a:rPr>
              <a:t>Please note APM incentives are set by Congress and subject to change.</a:t>
            </a:r>
            <a:endParaRPr lang="en-US" sz="1400" i="1" dirty="0">
              <a:solidFill>
                <a:schemeClr val="accent1"/>
              </a:solidFill>
              <a:effectLst/>
              <a:latin typeface="+mj-lt"/>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624FD05-13EF-435C-3D10-7922DCBC5C1E}"/>
              </a:ext>
            </a:extLst>
          </p:cNvPr>
          <p:cNvSpPr txBox="1"/>
          <p:nvPr/>
        </p:nvSpPr>
        <p:spPr>
          <a:xfrm>
            <a:off x="6516414" y="6481544"/>
            <a:ext cx="10174014" cy="246221"/>
          </a:xfrm>
          <a:prstGeom prst="rect">
            <a:avLst/>
          </a:prstGeom>
          <a:noFill/>
        </p:spPr>
        <p:txBody>
          <a:bodyPr wrap="square">
            <a:spAutoFit/>
          </a:bodyPr>
          <a:lstStyle/>
          <a:p>
            <a:r>
              <a:rPr lang="en-US" sz="1000" dirty="0">
                <a:solidFill>
                  <a:schemeClr val="accent1"/>
                </a:solidFill>
                <a:latin typeface="+mj-lt"/>
              </a:rPr>
              <a:t>1. </a:t>
            </a:r>
            <a:r>
              <a:rPr lang="en-US" sz="1000" b="0" i="0" dirty="0">
                <a:solidFill>
                  <a:schemeClr val="accent1"/>
                </a:solidFill>
                <a:effectLst/>
                <a:latin typeface="+mj-lt"/>
              </a:rPr>
              <a:t>Centers for Medicare and Medicaid Services. (</a:t>
            </a:r>
            <a:r>
              <a:rPr lang="en-US" sz="1000" dirty="0">
                <a:solidFill>
                  <a:schemeClr val="accent1"/>
                </a:solidFill>
                <a:latin typeface="+mj-lt"/>
              </a:rPr>
              <a:t>n.d.</a:t>
            </a:r>
            <a:r>
              <a:rPr lang="en-US" sz="1000" b="0" i="0" dirty="0">
                <a:solidFill>
                  <a:schemeClr val="accent1"/>
                </a:solidFill>
                <a:effectLst/>
                <a:latin typeface="+mj-lt"/>
              </a:rPr>
              <a:t>). </a:t>
            </a:r>
            <a:r>
              <a:rPr lang="en-US" sz="1000" b="0" i="1" dirty="0">
                <a:solidFill>
                  <a:schemeClr val="accent1"/>
                </a:solidFill>
                <a:effectLst/>
                <a:latin typeface="+mj-lt"/>
              </a:rPr>
              <a:t>Advanced APMs - QPP</a:t>
            </a:r>
            <a:r>
              <a:rPr lang="en-US" sz="1000" b="0" i="0" dirty="0">
                <a:solidFill>
                  <a:schemeClr val="accent1"/>
                </a:solidFill>
                <a:effectLst/>
                <a:latin typeface="+mj-lt"/>
              </a:rPr>
              <a:t>. Available </a:t>
            </a:r>
            <a:r>
              <a:rPr lang="en-US" sz="1000" b="0" i="0" dirty="0">
                <a:solidFill>
                  <a:schemeClr val="accent2"/>
                </a:solidFill>
                <a:effectLst/>
                <a:latin typeface="+mj-lt"/>
                <a:hlinkClick r:id="rId5">
                  <a:extLst>
                    <a:ext uri="{A12FA001-AC4F-418D-AE19-62706E023703}">
                      <ahyp:hlinkClr xmlns:ahyp="http://schemas.microsoft.com/office/drawing/2018/hyperlinkcolor" val="tx"/>
                    </a:ext>
                  </a:extLst>
                </a:hlinkClick>
              </a:rPr>
              <a:t>here</a:t>
            </a:r>
            <a:endParaRPr lang="en-US" sz="1000" dirty="0">
              <a:solidFill>
                <a:schemeClr val="accent2"/>
              </a:solidFill>
              <a:latin typeface="+mj-lt"/>
            </a:endParaRPr>
          </a:p>
        </p:txBody>
      </p:sp>
      <p:pic>
        <p:nvPicPr>
          <p:cNvPr id="6" name="Audio 5">
            <a:hlinkClick r:id="" action="ppaction://media"/>
            <a:extLst>
              <a:ext uri="{FF2B5EF4-FFF2-40B4-BE49-F238E27FC236}">
                <a16:creationId xmlns:a16="http://schemas.microsoft.com/office/drawing/2014/main" id="{9C2FBD82-05F5-7A14-3B16-AC9CE6985160}"/>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268475745"/>
      </p:ext>
    </p:extLst>
  </p:cSld>
  <p:clrMapOvr>
    <a:masterClrMapping/>
  </p:clrMapOvr>
  <mc:AlternateContent xmlns:mc="http://schemas.openxmlformats.org/markup-compatibility/2006" xmlns:p14="http://schemas.microsoft.com/office/powerpoint/2010/main">
    <mc:Choice Requires="p14">
      <p:transition spd="slow" p14:dur="2000" advTm="22236"/>
    </mc:Choice>
    <mc:Fallback xmlns="">
      <p:transition spd="slow" advTm="222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CA175-1E07-8EF8-5D53-D1C1C96DB141}"/>
              </a:ext>
            </a:extLst>
          </p:cNvPr>
          <p:cNvSpPr>
            <a:spLocks noGrp="1"/>
          </p:cNvSpPr>
          <p:nvPr>
            <p:ph type="title"/>
          </p:nvPr>
        </p:nvSpPr>
        <p:spPr/>
        <p:txBody>
          <a:bodyPr/>
          <a:lstStyle/>
          <a:p>
            <a:r>
              <a:rPr lang="en-US" b="1" dirty="0">
                <a:solidFill>
                  <a:schemeClr val="accent1"/>
                </a:solidFill>
              </a:rPr>
              <a:t>MIPS Exemption</a:t>
            </a:r>
          </a:p>
        </p:txBody>
      </p:sp>
      <p:sp>
        <p:nvSpPr>
          <p:cNvPr id="3" name="Content Placeholder 2">
            <a:extLst>
              <a:ext uri="{FF2B5EF4-FFF2-40B4-BE49-F238E27FC236}">
                <a16:creationId xmlns:a16="http://schemas.microsoft.com/office/drawing/2014/main" id="{3B7C6457-4B81-A749-164A-77555C6A8AE3}"/>
              </a:ext>
            </a:extLst>
          </p:cNvPr>
          <p:cNvSpPr>
            <a:spLocks noGrp="1"/>
          </p:cNvSpPr>
          <p:nvPr>
            <p:ph idx="1"/>
          </p:nvPr>
        </p:nvSpPr>
        <p:spPr/>
        <p:txBody>
          <a:bodyPr>
            <a:normAutofit/>
          </a:bodyPr>
          <a:lstStyle/>
          <a:p>
            <a:pPr marL="0" indent="0">
              <a:lnSpc>
                <a:spcPct val="100000"/>
              </a:lnSpc>
              <a:buNone/>
            </a:pPr>
            <a:r>
              <a:rPr lang="en-US" sz="1800" dirty="0">
                <a:solidFill>
                  <a:schemeClr val="accent1"/>
                </a:solidFill>
                <a:latin typeface="+mj-lt"/>
              </a:rPr>
              <a:t>Practitioners participating in EQIP are exempt from MIPS reporting and MIPS payment adjustments.</a:t>
            </a:r>
            <a:endParaRPr lang="en-US" sz="1800" baseline="30000" dirty="0">
              <a:solidFill>
                <a:schemeClr val="accent1"/>
              </a:solidFill>
              <a:latin typeface="+mj-lt"/>
            </a:endParaRPr>
          </a:p>
          <a:p>
            <a:pPr marL="0" indent="0">
              <a:lnSpc>
                <a:spcPct val="100000"/>
              </a:lnSpc>
              <a:buNone/>
            </a:pPr>
            <a:endParaRPr lang="en-US" sz="1800" dirty="0">
              <a:solidFill>
                <a:schemeClr val="accent1"/>
              </a:solidFill>
              <a:latin typeface="+mj-lt"/>
            </a:endParaRPr>
          </a:p>
          <a:p>
            <a:pPr marL="0" indent="0">
              <a:lnSpc>
                <a:spcPct val="100000"/>
              </a:lnSpc>
              <a:buNone/>
            </a:pPr>
            <a:r>
              <a:rPr lang="en-US" sz="1800" dirty="0">
                <a:solidFill>
                  <a:schemeClr val="accent1"/>
                </a:solidFill>
                <a:latin typeface="+mj-lt"/>
              </a:rPr>
              <a:t>Please note:</a:t>
            </a:r>
          </a:p>
          <a:p>
            <a:pPr>
              <a:lnSpc>
                <a:spcPct val="100000"/>
              </a:lnSpc>
            </a:pPr>
            <a:r>
              <a:rPr lang="en-US" sz="1800" dirty="0">
                <a:solidFill>
                  <a:schemeClr val="accent1"/>
                </a:solidFill>
                <a:latin typeface="+mj-lt"/>
              </a:rPr>
              <a:t>Exemption is at an individual NPI level.  </a:t>
            </a:r>
          </a:p>
          <a:p>
            <a:pPr>
              <a:lnSpc>
                <a:spcPct val="100000"/>
              </a:lnSpc>
            </a:pPr>
            <a:r>
              <a:rPr lang="en-US" sz="1800" dirty="0">
                <a:solidFill>
                  <a:schemeClr val="accent1"/>
                </a:solidFill>
                <a:latin typeface="+mj-lt"/>
              </a:rPr>
              <a:t>EQIP participants have the option to voluntarily report MIPS to receive a MIPS score for informational purposes ONLY. The QP status protects EQIP participants from any MIPS payment adjustments. Therefore, voluntary reporting is purely educational/preparatory.</a:t>
            </a:r>
          </a:p>
        </p:txBody>
      </p:sp>
      <p:pic>
        <p:nvPicPr>
          <p:cNvPr id="19" name="Audio 18">
            <a:hlinkClick r:id="" action="ppaction://media"/>
            <a:extLst>
              <a:ext uri="{FF2B5EF4-FFF2-40B4-BE49-F238E27FC236}">
                <a16:creationId xmlns:a16="http://schemas.microsoft.com/office/drawing/2014/main" id="{87515F77-5247-4CF7-7333-1F73A06D538C}"/>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168151774"/>
      </p:ext>
    </p:extLst>
  </p:cSld>
  <p:clrMapOvr>
    <a:masterClrMapping/>
  </p:clrMapOvr>
  <mc:AlternateContent xmlns:mc="http://schemas.openxmlformats.org/markup-compatibility/2006" xmlns:p14="http://schemas.microsoft.com/office/powerpoint/2010/main">
    <mc:Choice Requires="p14">
      <p:transition spd="slow" p14:dur="2000" advTm="29117"/>
    </mc:Choice>
    <mc:Fallback xmlns="">
      <p:transition spd="slow" advTm="291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040AE-0E0A-A968-2BAB-F35241526CD6}"/>
              </a:ext>
            </a:extLst>
          </p:cNvPr>
          <p:cNvSpPr>
            <a:spLocks noGrp="1"/>
          </p:cNvSpPr>
          <p:nvPr>
            <p:ph type="title"/>
          </p:nvPr>
        </p:nvSpPr>
        <p:spPr/>
        <p:txBody>
          <a:bodyPr/>
          <a:lstStyle/>
          <a:p>
            <a:r>
              <a:rPr lang="en-US" b="1" dirty="0">
                <a:solidFill>
                  <a:schemeClr val="accent1"/>
                </a:solidFill>
              </a:rPr>
              <a:t>Qualifying APM Conversion Factor</a:t>
            </a:r>
          </a:p>
        </p:txBody>
      </p:sp>
      <p:sp>
        <p:nvSpPr>
          <p:cNvPr id="3" name="Content Placeholder 2">
            <a:extLst>
              <a:ext uri="{FF2B5EF4-FFF2-40B4-BE49-F238E27FC236}">
                <a16:creationId xmlns:a16="http://schemas.microsoft.com/office/drawing/2014/main" id="{56F93252-8362-73A4-F128-A599F5BDA7B3}"/>
              </a:ext>
            </a:extLst>
          </p:cNvPr>
          <p:cNvSpPr>
            <a:spLocks noGrp="1"/>
          </p:cNvSpPr>
          <p:nvPr>
            <p:ph idx="1"/>
          </p:nvPr>
        </p:nvSpPr>
        <p:spPr/>
        <p:txBody>
          <a:bodyPr>
            <a:normAutofit/>
          </a:bodyPr>
          <a:lstStyle/>
          <a:p>
            <a:pPr marL="0" indent="0">
              <a:lnSpc>
                <a:spcPct val="120000"/>
              </a:lnSpc>
              <a:buNone/>
            </a:pPr>
            <a:r>
              <a:rPr lang="en-US" sz="1900" dirty="0">
                <a:solidFill>
                  <a:schemeClr val="accent1"/>
                </a:solidFill>
                <a:latin typeface="+mj-lt"/>
                <a:cs typeface="Times New Roman" panose="02020603050405020304" pitchFamily="18" charset="0"/>
              </a:rPr>
              <a:t>Beginning in EQIP Performance Year 3 (Calendar Year 2024), QPs will receive a higher Medicare Physician Fee Schedule (PFS) update (“qualifying APM conversion factor”) than non-QPs.</a:t>
            </a:r>
          </a:p>
          <a:p>
            <a:pPr lvl="1">
              <a:lnSpc>
                <a:spcPct val="120000"/>
              </a:lnSpc>
            </a:pPr>
            <a:r>
              <a:rPr lang="en-US" sz="1700" i="0" dirty="0">
                <a:solidFill>
                  <a:schemeClr val="accent1"/>
                </a:solidFill>
                <a:effectLst/>
                <a:latin typeface="+mj-lt"/>
                <a:cs typeface="Times New Roman" panose="02020603050405020304" pitchFamily="18" charset="0"/>
              </a:rPr>
              <a:t>Payment rates under the Medicare PFS for covered professional services furnished by the QPs will be updated annually by the 0.75 percent qualifying APM conversion factor. </a:t>
            </a:r>
          </a:p>
          <a:p>
            <a:pPr lvl="1">
              <a:lnSpc>
                <a:spcPct val="120000"/>
              </a:lnSpc>
            </a:pPr>
            <a:r>
              <a:rPr lang="en-US" sz="1700" b="0" i="0" dirty="0">
                <a:solidFill>
                  <a:schemeClr val="accent1"/>
                </a:solidFill>
                <a:effectLst/>
                <a:latin typeface="+mj-lt"/>
                <a:cs typeface="Times New Roman" panose="02020603050405020304" pitchFamily="18" charset="0"/>
              </a:rPr>
              <a:t>Payments to non-QPs will be updated annually by a 0.25 percent conversion factor.</a:t>
            </a:r>
            <a:r>
              <a:rPr lang="en-US" sz="1700" dirty="0">
                <a:solidFill>
                  <a:schemeClr val="accent1"/>
                </a:solidFill>
                <a:latin typeface="+mj-lt"/>
                <a:cs typeface="Times New Roman" panose="02020603050405020304" pitchFamily="18" charset="0"/>
              </a:rPr>
              <a:t> </a:t>
            </a:r>
          </a:p>
          <a:p>
            <a:pPr marL="0" indent="0">
              <a:buNone/>
            </a:pPr>
            <a:endParaRPr lang="en-US" dirty="0"/>
          </a:p>
        </p:txBody>
      </p:sp>
      <p:pic>
        <p:nvPicPr>
          <p:cNvPr id="27" name="Audio 26">
            <a:hlinkClick r:id="" action="ppaction://media"/>
            <a:extLst>
              <a:ext uri="{FF2B5EF4-FFF2-40B4-BE49-F238E27FC236}">
                <a16:creationId xmlns:a16="http://schemas.microsoft.com/office/drawing/2014/main" id="{979B45A0-2129-A4F5-1554-266C46E252EB}"/>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
        <p:nvSpPr>
          <p:cNvPr id="6" name="TextBox 5">
            <a:extLst>
              <a:ext uri="{FF2B5EF4-FFF2-40B4-BE49-F238E27FC236}">
                <a16:creationId xmlns:a16="http://schemas.microsoft.com/office/drawing/2014/main" id="{E9A727C3-A304-9385-A029-4CC5B9B7B3AB}"/>
              </a:ext>
            </a:extLst>
          </p:cNvPr>
          <p:cNvSpPr txBox="1"/>
          <p:nvPr/>
        </p:nvSpPr>
        <p:spPr>
          <a:xfrm>
            <a:off x="838200" y="4373836"/>
            <a:ext cx="10515600" cy="276999"/>
          </a:xfrm>
          <a:prstGeom prst="rect">
            <a:avLst/>
          </a:prstGeom>
          <a:noFill/>
        </p:spPr>
        <p:txBody>
          <a:bodyPr wrap="square">
            <a:spAutoFit/>
          </a:bodyPr>
          <a:lstStyle/>
          <a:p>
            <a:r>
              <a:rPr lang="en-US" sz="1200" b="0" i="0" dirty="0">
                <a:solidFill>
                  <a:schemeClr val="accent1"/>
                </a:solidFill>
                <a:effectLst/>
                <a:latin typeface="+mj-lt"/>
              </a:rPr>
              <a:t>APM incentives are set by Congress and subject to change. Please visit the </a:t>
            </a:r>
            <a:r>
              <a:rPr lang="en-US" sz="1200" b="1" i="0" dirty="0">
                <a:solidFill>
                  <a:schemeClr val="accent2"/>
                </a:solidFill>
                <a:effectLst/>
                <a:latin typeface="+mj-lt"/>
                <a:hlinkClick r:id="rId6">
                  <a:extLst>
                    <a:ext uri="{A12FA001-AC4F-418D-AE19-62706E023703}">
                      <ahyp:hlinkClr xmlns:ahyp="http://schemas.microsoft.com/office/drawing/2018/hyperlinkcolor" val="tx"/>
                    </a:ext>
                  </a:extLst>
                </a:hlinkClick>
              </a:rPr>
              <a:t>https://qpp.cms.gov</a:t>
            </a:r>
            <a:r>
              <a:rPr lang="en-US" sz="1200" b="0" i="0" dirty="0">
                <a:solidFill>
                  <a:schemeClr val="accent2"/>
                </a:solidFill>
                <a:effectLst/>
                <a:latin typeface="+mj-lt"/>
              </a:rPr>
              <a:t> </a:t>
            </a:r>
            <a:r>
              <a:rPr lang="en-US" sz="1200" b="0" i="0" dirty="0">
                <a:solidFill>
                  <a:schemeClr val="accent1"/>
                </a:solidFill>
                <a:effectLst/>
                <a:latin typeface="+mj-lt"/>
              </a:rPr>
              <a:t>for more information.</a:t>
            </a:r>
            <a:endParaRPr lang="en-US" sz="1200" dirty="0">
              <a:solidFill>
                <a:schemeClr val="accent1"/>
              </a:solidFill>
              <a:latin typeface="+mj-lt"/>
            </a:endParaRPr>
          </a:p>
        </p:txBody>
      </p:sp>
    </p:spTree>
    <p:extLst>
      <p:ext uri="{BB962C8B-B14F-4D97-AF65-F5344CB8AC3E}">
        <p14:creationId xmlns:p14="http://schemas.microsoft.com/office/powerpoint/2010/main" val="1369841769"/>
      </p:ext>
    </p:extLst>
  </p:cSld>
  <p:clrMapOvr>
    <a:masterClrMapping/>
  </p:clrMapOvr>
  <mc:AlternateContent xmlns:mc="http://schemas.openxmlformats.org/markup-compatibility/2006" xmlns:p14="http://schemas.microsoft.com/office/powerpoint/2010/main">
    <mc:Choice Requires="p14">
      <p:transition spd="slow" p14:dur="2000" advTm="48246"/>
    </mc:Choice>
    <mc:Fallback xmlns="">
      <p:transition spd="slow" advTm="482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58CC4-20BC-6A7C-5772-2BC775B998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1B824A-BBD6-A49F-5994-88056D6BD3DD}"/>
              </a:ext>
            </a:extLst>
          </p:cNvPr>
          <p:cNvSpPr>
            <a:spLocks noGrp="1"/>
          </p:cNvSpPr>
          <p:nvPr>
            <p:ph type="title"/>
          </p:nvPr>
        </p:nvSpPr>
        <p:spPr/>
        <p:txBody>
          <a:bodyPr/>
          <a:lstStyle/>
          <a:p>
            <a:r>
              <a:rPr lang="en-US" b="1" dirty="0">
                <a:solidFill>
                  <a:schemeClr val="accent1"/>
                </a:solidFill>
              </a:rPr>
              <a:t>Benefits for QPs by EQIP PY</a:t>
            </a:r>
          </a:p>
        </p:txBody>
      </p:sp>
      <p:graphicFrame>
        <p:nvGraphicFramePr>
          <p:cNvPr id="6" name="Content Placeholder 5">
            <a:extLst>
              <a:ext uri="{FF2B5EF4-FFF2-40B4-BE49-F238E27FC236}">
                <a16:creationId xmlns:a16="http://schemas.microsoft.com/office/drawing/2014/main" id="{D5E6F6EA-737B-D6C8-971D-345AA5A94CBF}"/>
              </a:ext>
            </a:extLst>
          </p:cNvPr>
          <p:cNvGraphicFramePr>
            <a:graphicFrameLocks noGrp="1"/>
          </p:cNvGraphicFramePr>
          <p:nvPr>
            <p:ph idx="1"/>
            <p:extLst>
              <p:ext uri="{D42A27DB-BD31-4B8C-83A1-F6EECF244321}">
                <p14:modId xmlns:p14="http://schemas.microsoft.com/office/powerpoint/2010/main" val="3848943866"/>
              </p:ext>
            </p:extLst>
          </p:nvPr>
        </p:nvGraphicFramePr>
        <p:xfrm>
          <a:off x="838200" y="1690688"/>
          <a:ext cx="10515600" cy="4628589"/>
        </p:xfrm>
        <a:graphic>
          <a:graphicData uri="http://schemas.openxmlformats.org/drawingml/2006/table">
            <a:tbl>
              <a:tblPr/>
              <a:tblGrid>
                <a:gridCol w="3467099">
                  <a:extLst>
                    <a:ext uri="{9D8B030D-6E8A-4147-A177-3AD203B41FA5}">
                      <a16:colId xmlns:a16="http://schemas.microsoft.com/office/drawing/2014/main" val="2383936312"/>
                    </a:ext>
                  </a:extLst>
                </a:gridCol>
                <a:gridCol w="2801566">
                  <a:extLst>
                    <a:ext uri="{9D8B030D-6E8A-4147-A177-3AD203B41FA5}">
                      <a16:colId xmlns:a16="http://schemas.microsoft.com/office/drawing/2014/main" val="2603386597"/>
                    </a:ext>
                  </a:extLst>
                </a:gridCol>
                <a:gridCol w="1877438">
                  <a:extLst>
                    <a:ext uri="{9D8B030D-6E8A-4147-A177-3AD203B41FA5}">
                      <a16:colId xmlns:a16="http://schemas.microsoft.com/office/drawing/2014/main" val="453575859"/>
                    </a:ext>
                  </a:extLst>
                </a:gridCol>
                <a:gridCol w="2369497">
                  <a:extLst>
                    <a:ext uri="{9D8B030D-6E8A-4147-A177-3AD203B41FA5}">
                      <a16:colId xmlns:a16="http://schemas.microsoft.com/office/drawing/2014/main" val="1927591753"/>
                    </a:ext>
                  </a:extLst>
                </a:gridCol>
              </a:tblGrid>
              <a:tr h="696669">
                <a:tc>
                  <a:txBody>
                    <a:bodyPr/>
                    <a:lstStyle/>
                    <a:p>
                      <a:r>
                        <a:rPr lang="en-US" sz="1800" b="1" dirty="0">
                          <a:solidFill>
                            <a:schemeClr val="accent1"/>
                          </a:solidFill>
                          <a:latin typeface="+mj-lt"/>
                        </a:rPr>
                        <a:t>EQIP Performance Year (PY)</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r>
                        <a:rPr lang="en-US" sz="1800" b="1" dirty="0">
                          <a:solidFill>
                            <a:schemeClr val="accent1"/>
                          </a:solidFill>
                          <a:latin typeface="+mj-lt"/>
                        </a:rPr>
                        <a:t>MIPS Reporting &amp; Payment Adjustments</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r>
                        <a:rPr lang="en-US" sz="1800" b="1" dirty="0">
                          <a:solidFill>
                            <a:schemeClr val="accent1"/>
                          </a:solidFill>
                          <a:latin typeface="+mj-lt"/>
                        </a:rPr>
                        <a:t>APM Incentive Payment</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r>
                        <a:rPr lang="en-US" sz="1800" b="1" dirty="0">
                          <a:solidFill>
                            <a:schemeClr val="accent1"/>
                          </a:solidFill>
                          <a:latin typeface="+mj-lt"/>
                        </a:rPr>
                        <a:t>Qualifying APM Conversion Factor</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1619346"/>
                  </a:ext>
                </a:extLst>
              </a:tr>
              <a:tr h="696669">
                <a:tc>
                  <a:txBody>
                    <a:bodyPr/>
                    <a:lstStyle/>
                    <a:p>
                      <a:endParaRPr lang="en-US" sz="1800" b="0" dirty="0">
                        <a:solidFill>
                          <a:schemeClr val="accent1"/>
                        </a:solidFill>
                        <a:latin typeface="+mj-lt"/>
                      </a:endParaRPr>
                    </a:p>
                    <a:p>
                      <a:r>
                        <a:rPr lang="en-US" sz="1800" b="0" dirty="0">
                          <a:solidFill>
                            <a:schemeClr val="accent1"/>
                          </a:solidFill>
                          <a:latin typeface="+mj-lt"/>
                        </a:rPr>
                        <a:t>PY1 (Calendar Year 2022)</a:t>
                      </a:r>
                    </a:p>
                    <a:p>
                      <a:endParaRPr lang="en-US" sz="1800" b="0" dirty="0">
                        <a:solidFill>
                          <a:schemeClr val="accent1"/>
                        </a:solidFill>
                        <a:latin typeface="+mj-l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a:r>
                        <a:rPr lang="en-US" sz="1800">
                          <a:solidFill>
                            <a:schemeClr val="accent1"/>
                          </a:solidFill>
                          <a:latin typeface="+mj-lt"/>
                        </a:rPr>
                        <a:t>EXEMPT</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a:r>
                        <a:rPr lang="en-US" sz="1800">
                          <a:solidFill>
                            <a:schemeClr val="accent1"/>
                          </a:solidFill>
                          <a:latin typeface="+mj-lt"/>
                        </a:rPr>
                        <a:t>5%</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a:r>
                        <a:rPr lang="en-US" sz="1800">
                          <a:solidFill>
                            <a:schemeClr val="accent1"/>
                          </a:solidFill>
                          <a:latin typeface="+mj-lt"/>
                        </a:rPr>
                        <a:t>None</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3709911"/>
                  </a:ext>
                </a:extLst>
              </a:tr>
              <a:tr h="696669">
                <a:tc>
                  <a:txBody>
                    <a:bodyPr/>
                    <a:lstStyle/>
                    <a:p>
                      <a:endParaRPr lang="en-US" sz="1800" b="0" dirty="0">
                        <a:solidFill>
                          <a:schemeClr val="accent1"/>
                        </a:solidFill>
                        <a:latin typeface="+mj-lt"/>
                      </a:endParaRPr>
                    </a:p>
                    <a:p>
                      <a:r>
                        <a:rPr lang="en-US" sz="1800" b="0" dirty="0">
                          <a:solidFill>
                            <a:schemeClr val="accent1"/>
                          </a:solidFill>
                          <a:latin typeface="+mj-lt"/>
                        </a:rPr>
                        <a:t>PY2 (Calendar Year 2023)</a:t>
                      </a:r>
                    </a:p>
                    <a:p>
                      <a:endParaRPr lang="en-US" sz="1800" b="0" dirty="0">
                        <a:solidFill>
                          <a:schemeClr val="accent1"/>
                        </a:solidFill>
                        <a:latin typeface="+mj-l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a:r>
                        <a:rPr lang="en-US" sz="1800">
                          <a:solidFill>
                            <a:schemeClr val="accent1"/>
                          </a:solidFill>
                          <a:latin typeface="+mj-lt"/>
                        </a:rPr>
                        <a:t>EXEMPT</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a:r>
                        <a:rPr lang="en-US" sz="1800">
                          <a:solidFill>
                            <a:schemeClr val="accent1"/>
                          </a:solidFill>
                          <a:latin typeface="+mj-lt"/>
                        </a:rPr>
                        <a:t>3.5%</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a:r>
                        <a:rPr lang="en-US" sz="1800">
                          <a:solidFill>
                            <a:schemeClr val="accent1"/>
                          </a:solidFill>
                          <a:latin typeface="+mj-lt"/>
                        </a:rPr>
                        <a:t>None</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4301158"/>
                  </a:ext>
                </a:extLst>
              </a:tr>
              <a:tr h="696669">
                <a:tc>
                  <a:txBody>
                    <a:bodyPr/>
                    <a:lstStyle/>
                    <a:p>
                      <a:endParaRPr lang="en-US" sz="1800" b="0" dirty="0">
                        <a:solidFill>
                          <a:schemeClr val="accent1"/>
                        </a:solidFill>
                        <a:latin typeface="+mj-lt"/>
                      </a:endParaRPr>
                    </a:p>
                    <a:p>
                      <a:r>
                        <a:rPr lang="en-US" sz="1800" b="0" dirty="0">
                          <a:solidFill>
                            <a:schemeClr val="accent1"/>
                          </a:solidFill>
                          <a:latin typeface="+mj-lt"/>
                        </a:rPr>
                        <a:t>PY3 (Calendar Year 2024)</a:t>
                      </a:r>
                    </a:p>
                    <a:p>
                      <a:endParaRPr lang="en-US" sz="1800" b="0" dirty="0">
                        <a:solidFill>
                          <a:schemeClr val="accent1"/>
                        </a:solidFill>
                        <a:latin typeface="+mj-l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a:r>
                        <a:rPr lang="en-US" sz="1800">
                          <a:solidFill>
                            <a:schemeClr val="accent1"/>
                          </a:solidFill>
                          <a:latin typeface="+mj-lt"/>
                        </a:rPr>
                        <a:t>EXEMPT</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a:r>
                        <a:rPr lang="en-US" sz="1800">
                          <a:solidFill>
                            <a:schemeClr val="accent1"/>
                          </a:solidFill>
                          <a:latin typeface="+mj-lt"/>
                        </a:rPr>
                        <a:t>1.88%</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a:r>
                        <a:rPr lang="en-US" sz="1800" dirty="0">
                          <a:solidFill>
                            <a:schemeClr val="accent1"/>
                          </a:solidFill>
                          <a:latin typeface="+mj-lt"/>
                        </a:rPr>
                        <a:t>0.75</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4563624"/>
                  </a:ext>
                </a:extLst>
              </a:tr>
              <a:tr h="696669">
                <a:tc>
                  <a:txBody>
                    <a:bodyPr/>
                    <a:lstStyle/>
                    <a:p>
                      <a:endParaRPr lang="en-US" sz="1800" b="0" dirty="0">
                        <a:solidFill>
                          <a:schemeClr val="accent1"/>
                        </a:solidFill>
                        <a:latin typeface="+mj-lt"/>
                      </a:endParaRPr>
                    </a:p>
                    <a:p>
                      <a:r>
                        <a:rPr lang="en-US" sz="1800" b="0" dirty="0">
                          <a:solidFill>
                            <a:schemeClr val="accent1"/>
                          </a:solidFill>
                          <a:latin typeface="+mj-lt"/>
                        </a:rPr>
                        <a:t>PY4 (Calendar Year 2025)</a:t>
                      </a:r>
                    </a:p>
                    <a:p>
                      <a:r>
                        <a:rPr lang="en-US" sz="1800" b="0" dirty="0">
                          <a:solidFill>
                            <a:schemeClr val="accent1"/>
                          </a:solidFill>
                          <a:latin typeface="+mj-lt"/>
                        </a:rPr>
                        <a:t>AND BEYOND</a:t>
                      </a:r>
                    </a:p>
                    <a:p>
                      <a:endParaRPr lang="en-US" sz="1800" b="0" dirty="0">
                        <a:solidFill>
                          <a:schemeClr val="accent1"/>
                        </a:solidFill>
                        <a:latin typeface="+mj-l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a:r>
                        <a:rPr lang="en-US" sz="1800">
                          <a:solidFill>
                            <a:schemeClr val="accent1"/>
                          </a:solidFill>
                          <a:latin typeface="+mj-lt"/>
                        </a:rPr>
                        <a:t>EXEMPT</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a:r>
                        <a:rPr lang="en-US" sz="1800" dirty="0">
                          <a:solidFill>
                            <a:schemeClr val="accent1"/>
                          </a:solidFill>
                          <a:latin typeface="+mj-lt"/>
                        </a:rPr>
                        <a:t>None</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tc>
                  <a:txBody>
                    <a:bodyPr/>
                    <a:lstStyle/>
                    <a:p>
                      <a:pPr algn="ctr"/>
                      <a:r>
                        <a:rPr lang="en-US" sz="1800" dirty="0">
                          <a:solidFill>
                            <a:schemeClr val="accent1"/>
                          </a:solidFill>
                          <a:latin typeface="+mj-lt"/>
                        </a:rPr>
                        <a:t>0.75</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1377921"/>
                  </a:ext>
                </a:extLst>
              </a:tr>
            </a:tbl>
          </a:graphicData>
        </a:graphic>
      </p:graphicFrame>
      <p:sp>
        <p:nvSpPr>
          <p:cNvPr id="7" name="Rectangle 1">
            <a:extLst>
              <a:ext uri="{FF2B5EF4-FFF2-40B4-BE49-F238E27FC236}">
                <a16:creationId xmlns:a16="http://schemas.microsoft.com/office/drawing/2014/main" id="{E0820AD0-F5B6-B1FB-86BA-FF03847FC825}"/>
              </a:ext>
            </a:extLst>
          </p:cNvPr>
          <p:cNvSpPr>
            <a:spLocks noChangeArrowheads="1"/>
          </p:cNvSpPr>
          <p:nvPr/>
        </p:nvSpPr>
        <p:spPr bwMode="auto">
          <a:xfrm>
            <a:off x="838200" y="2401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 name="Audio 15">
            <a:hlinkClick r:id="" action="ppaction://media"/>
            <a:extLst>
              <a:ext uri="{FF2B5EF4-FFF2-40B4-BE49-F238E27FC236}">
                <a16:creationId xmlns:a16="http://schemas.microsoft.com/office/drawing/2014/main" id="{D2BF0079-D11E-5A7A-19E3-BAAE6865BF5C}"/>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
        <p:nvSpPr>
          <p:cNvPr id="3" name="TextBox 2">
            <a:extLst>
              <a:ext uri="{FF2B5EF4-FFF2-40B4-BE49-F238E27FC236}">
                <a16:creationId xmlns:a16="http://schemas.microsoft.com/office/drawing/2014/main" id="{C8EE5071-00D7-1638-AE9A-40BF22CF41AA}"/>
              </a:ext>
            </a:extLst>
          </p:cNvPr>
          <p:cNvSpPr txBox="1"/>
          <p:nvPr/>
        </p:nvSpPr>
        <p:spPr>
          <a:xfrm>
            <a:off x="-241737" y="6381707"/>
            <a:ext cx="12192000" cy="331566"/>
          </a:xfrm>
          <a:prstGeom prst="rect">
            <a:avLst/>
          </a:prstGeom>
          <a:noFill/>
        </p:spPr>
        <p:txBody>
          <a:bodyPr wrap="square">
            <a:spAutoFit/>
          </a:bodyPr>
          <a:lstStyle/>
          <a:p>
            <a:pPr lvl="1">
              <a:lnSpc>
                <a:spcPct val="120000"/>
              </a:lnSpc>
            </a:pPr>
            <a:r>
              <a:rPr lang="en-US" sz="1400" b="1" i="1" dirty="0">
                <a:solidFill>
                  <a:schemeClr val="accent1"/>
                </a:solidFill>
                <a:latin typeface="+mj-lt"/>
                <a:cs typeface="Times New Roman" panose="02020603050405020304" pitchFamily="18" charset="0"/>
              </a:rPr>
              <a:t>Please note: The Payment Year for APM Incentive Payments/Qualifying APM Conversion Factor is two years after the Performance Year.</a:t>
            </a:r>
          </a:p>
        </p:txBody>
      </p:sp>
    </p:spTree>
    <p:extLst>
      <p:ext uri="{BB962C8B-B14F-4D97-AF65-F5344CB8AC3E}">
        <p14:creationId xmlns:p14="http://schemas.microsoft.com/office/powerpoint/2010/main" val="1392974655"/>
      </p:ext>
    </p:extLst>
  </p:cSld>
  <p:clrMapOvr>
    <a:masterClrMapping/>
  </p:clrMapOvr>
  <mc:AlternateContent xmlns:mc="http://schemas.openxmlformats.org/markup-compatibility/2006" xmlns:p14="http://schemas.microsoft.com/office/powerpoint/2010/main">
    <mc:Choice Requires="p14">
      <p:transition spd="slow" p14:dur="2000" advTm="15057"/>
    </mc:Choice>
    <mc:Fallback xmlns="">
      <p:transition spd="slow" advTm="150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84ACA-A6A2-2802-E249-91DB18EB5AC0}"/>
              </a:ext>
            </a:extLst>
          </p:cNvPr>
          <p:cNvSpPr>
            <a:spLocks noGrp="1"/>
          </p:cNvSpPr>
          <p:nvPr>
            <p:ph type="title"/>
          </p:nvPr>
        </p:nvSpPr>
        <p:spPr/>
        <p:txBody>
          <a:bodyPr/>
          <a:lstStyle/>
          <a:p>
            <a:r>
              <a:rPr lang="en-US" b="1" i="0" dirty="0">
                <a:solidFill>
                  <a:schemeClr val="accent1"/>
                </a:solidFill>
                <a:effectLst/>
                <a:cs typeface="Times New Roman" panose="02020603050405020304" pitchFamily="18" charset="0"/>
              </a:rPr>
              <a:t>How d</a:t>
            </a:r>
            <a:r>
              <a:rPr lang="en-US" b="1" dirty="0">
                <a:solidFill>
                  <a:schemeClr val="accent1"/>
                </a:solidFill>
                <a:cs typeface="Times New Roman" panose="02020603050405020304" pitchFamily="18" charset="0"/>
              </a:rPr>
              <a:t>oes CMS know I am a </a:t>
            </a:r>
            <a:r>
              <a:rPr lang="en-US" b="1" i="0" dirty="0">
                <a:solidFill>
                  <a:schemeClr val="accent1"/>
                </a:solidFill>
                <a:effectLst/>
                <a:cs typeface="Times New Roman" panose="02020603050405020304" pitchFamily="18" charset="0"/>
              </a:rPr>
              <a:t>Qualifying APM Participant (QP)?</a:t>
            </a:r>
            <a:endParaRPr lang="en-US" b="1" dirty="0">
              <a:solidFill>
                <a:schemeClr val="accent1"/>
              </a:solidFill>
            </a:endParaRPr>
          </a:p>
        </p:txBody>
      </p:sp>
      <p:sp>
        <p:nvSpPr>
          <p:cNvPr id="3" name="Content Placeholder 2">
            <a:extLst>
              <a:ext uri="{FF2B5EF4-FFF2-40B4-BE49-F238E27FC236}">
                <a16:creationId xmlns:a16="http://schemas.microsoft.com/office/drawing/2014/main" id="{2D5BD6E6-6569-1C84-9674-BE6C50366817}"/>
              </a:ext>
            </a:extLst>
          </p:cNvPr>
          <p:cNvSpPr>
            <a:spLocks noGrp="1"/>
          </p:cNvSpPr>
          <p:nvPr>
            <p:ph idx="1"/>
          </p:nvPr>
        </p:nvSpPr>
        <p:spPr>
          <a:xfrm>
            <a:off x="838200" y="2010451"/>
            <a:ext cx="10515600" cy="4351338"/>
          </a:xfrm>
        </p:spPr>
        <p:txBody>
          <a:bodyPr/>
          <a:lstStyle/>
          <a:p>
            <a:pPr marL="0" indent="0">
              <a:buNone/>
            </a:pPr>
            <a:r>
              <a:rPr lang="en-US" sz="2400" dirty="0">
                <a:solidFill>
                  <a:schemeClr val="accent1"/>
                </a:solidFill>
                <a:latin typeface="+mj-lt"/>
                <a:cs typeface="Times New Roman" panose="02020603050405020304" pitchFamily="18" charset="0"/>
              </a:rPr>
              <a:t>When you enroll in EQIP, your individual NPI will be sent to CMS. There are no additional actions required by practitioners to declare they are QPs.</a:t>
            </a:r>
          </a:p>
          <a:p>
            <a:pPr marL="0" indent="0">
              <a:buNone/>
            </a:pPr>
            <a:endParaRPr lang="en-US" sz="2400" dirty="0">
              <a:solidFill>
                <a:schemeClr val="accent1"/>
              </a:solidFill>
              <a:latin typeface="+mj-lt"/>
              <a:cs typeface="Times New Roman" panose="02020603050405020304" pitchFamily="18" charset="0"/>
            </a:endParaRPr>
          </a:p>
          <a:p>
            <a:pPr marL="0" indent="0">
              <a:buNone/>
            </a:pPr>
            <a:r>
              <a:rPr lang="en-US" sz="2400" dirty="0">
                <a:solidFill>
                  <a:schemeClr val="accent1"/>
                </a:solidFill>
                <a:latin typeface="+mj-lt"/>
                <a:cs typeface="Times New Roman" panose="02020603050405020304" pitchFamily="18" charset="0"/>
              </a:rPr>
              <a:t>You can use the </a:t>
            </a:r>
            <a:r>
              <a:rPr lang="en-US" sz="2400" dirty="0">
                <a:solidFill>
                  <a:schemeClr val="accent2"/>
                </a:solidFill>
                <a:latin typeface="+mj-lt"/>
                <a:cs typeface="Times New Roman" panose="02020603050405020304" pitchFamily="18" charset="0"/>
                <a:hlinkClick r:id="rId5">
                  <a:extLst>
                    <a:ext uri="{A12FA001-AC4F-418D-AE19-62706E023703}">
                      <ahyp:hlinkClr xmlns:ahyp="http://schemas.microsoft.com/office/drawing/2018/hyperlinkcolor" val="tx"/>
                    </a:ext>
                  </a:extLst>
                </a:hlinkClick>
              </a:rPr>
              <a:t>QPP Participation Lookup</a:t>
            </a:r>
            <a:r>
              <a:rPr lang="en-US" sz="2400" dirty="0">
                <a:solidFill>
                  <a:schemeClr val="accent2"/>
                </a:solidFill>
                <a:latin typeface="+mj-lt"/>
                <a:cs typeface="Times New Roman" panose="02020603050405020304" pitchFamily="18" charset="0"/>
              </a:rPr>
              <a:t> </a:t>
            </a:r>
            <a:r>
              <a:rPr lang="en-US" sz="2400" dirty="0">
                <a:solidFill>
                  <a:schemeClr val="accent1"/>
                </a:solidFill>
                <a:latin typeface="+mj-lt"/>
                <a:cs typeface="Times New Roman" panose="02020603050405020304" pitchFamily="18" charset="0"/>
              </a:rPr>
              <a:t>to check your QPP status and requirements!</a:t>
            </a:r>
          </a:p>
          <a:p>
            <a:pPr marL="0" indent="0">
              <a:buNone/>
            </a:pPr>
            <a:endParaRPr lang="en-US" dirty="0"/>
          </a:p>
        </p:txBody>
      </p:sp>
      <p:pic>
        <p:nvPicPr>
          <p:cNvPr id="10" name="Audio 9">
            <a:hlinkClick r:id="" action="ppaction://media"/>
            <a:extLst>
              <a:ext uri="{FF2B5EF4-FFF2-40B4-BE49-F238E27FC236}">
                <a16:creationId xmlns:a16="http://schemas.microsoft.com/office/drawing/2014/main" id="{965E949C-19F9-80A9-0377-9262AD09EFD4}"/>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607948584"/>
      </p:ext>
    </p:extLst>
  </p:cSld>
  <p:clrMapOvr>
    <a:masterClrMapping/>
  </p:clrMapOvr>
  <mc:AlternateContent xmlns:mc="http://schemas.openxmlformats.org/markup-compatibility/2006" xmlns:p14="http://schemas.microsoft.com/office/powerpoint/2010/main">
    <mc:Choice Requires="p14">
      <p:transition spd="slow" p14:dur="2000" advTm="32530"/>
    </mc:Choice>
    <mc:Fallback xmlns="">
      <p:transition spd="slow" advTm="325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2C3932"/>
      </a:dk2>
      <a:lt2>
        <a:srgbClr val="FDF6EA"/>
      </a:lt2>
      <a:accent1>
        <a:srgbClr val="1A4A98"/>
      </a:accent1>
      <a:accent2>
        <a:srgbClr val="00B0F0"/>
      </a:accent2>
      <a:accent3>
        <a:srgbClr val="0070C0"/>
      </a:accent3>
      <a:accent4>
        <a:srgbClr val="002060"/>
      </a:accent4>
      <a:accent5>
        <a:srgbClr val="C4F6F6"/>
      </a:accent5>
      <a:accent6>
        <a:srgbClr val="141CBA"/>
      </a:accent6>
      <a:hlink>
        <a:srgbClr val="002060"/>
      </a:hlink>
      <a:folHlink>
        <a:srgbClr val="2B7CF3"/>
      </a:folHlink>
    </a:clrScheme>
    <a:fontScheme name="Custom 1">
      <a:majorFont>
        <a:latin typeface="Neue Haas Grotesk Text Pro"/>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867E34AE758746932470DCF8B17B6D" ma:contentTypeVersion="22" ma:contentTypeDescription="Create a new document." ma:contentTypeScope="" ma:versionID="c08f5cc1ac8baac1c928df777cba2f38">
  <xsd:schema xmlns:xsd="http://www.w3.org/2001/XMLSchema" xmlns:xs="http://www.w3.org/2001/XMLSchema" xmlns:p="http://schemas.microsoft.com/office/2006/metadata/properties" xmlns:ns1="http://schemas.microsoft.com/sharepoint/v3" xmlns:ns2="17f89e47-7d88-44b8-b02f-f9ffd650f5ad" xmlns:ns3="590118b5-ea22-46dd-8d6a-d7e95b39fd7c" targetNamespace="http://schemas.microsoft.com/office/2006/metadata/properties" ma:root="true" ma:fieldsID="4dd10f864a07675f84b4805961ff9453" ns1:_="" ns2:_="" ns3:_="">
    <xsd:import namespace="http://schemas.microsoft.com/sharepoint/v3"/>
    <xsd:import namespace="17f89e47-7d88-44b8-b02f-f9ffd650f5ad"/>
    <xsd:import namespace="590118b5-ea22-46dd-8d6a-d7e95b39fd7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f89e47-7d88-44b8-b02f-f9ffd650f5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960c3d4-f6e1-477f-9746-0af006e395c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0118b5-ea22-46dd-8d6a-d7e95b39fd7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3f39ed51-539f-4555-a178-3890462af2e1}" ma:internalName="TaxCatchAll" ma:showField="CatchAllData" ma:web="590118b5-ea22-46dd-8d6a-d7e95b39fd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590118b5-ea22-46dd-8d6a-d7e95b39fd7c" xsi:nil="true"/>
    <lcf76f155ced4ddcb4097134ff3c332f xmlns="17f89e47-7d88-44b8-b02f-f9ffd650f5a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3E6F62A-B538-4565-BB2B-5B0A1097D898}">
  <ds:schemaRefs>
    <ds:schemaRef ds:uri="http://schemas.microsoft.com/sharepoint/v3/contenttype/forms"/>
  </ds:schemaRefs>
</ds:datastoreItem>
</file>

<file path=customXml/itemProps2.xml><?xml version="1.0" encoding="utf-8"?>
<ds:datastoreItem xmlns:ds="http://schemas.openxmlformats.org/officeDocument/2006/customXml" ds:itemID="{673D3E6E-6EB6-4DA8-B3F8-7DC56C45297E}"/>
</file>

<file path=customXml/itemProps3.xml><?xml version="1.0" encoding="utf-8"?>
<ds:datastoreItem xmlns:ds="http://schemas.openxmlformats.org/officeDocument/2006/customXml" ds:itemID="{922D1F66-0DF9-4229-B6BC-C6BF587FA902}">
  <ds:schemaRefs>
    <ds:schemaRef ds:uri="http://schemas.microsoft.com/office/2006/metadata/properties"/>
    <ds:schemaRef ds:uri="http://schemas.microsoft.com/office/infopath/2007/PartnerControls"/>
    <ds:schemaRef ds:uri="http://schemas.microsoft.com/sharepoint/v3"/>
    <ds:schemaRef ds:uri="590118b5-ea22-46dd-8d6a-d7e95b39fd7c"/>
    <ds:schemaRef ds:uri="17f89e47-7d88-44b8-b02f-f9ffd650f5ad"/>
  </ds:schemaRefs>
</ds:datastoreItem>
</file>

<file path=docProps/app.xml><?xml version="1.0" encoding="utf-8"?>
<Properties xmlns="http://schemas.openxmlformats.org/officeDocument/2006/extended-properties" xmlns:vt="http://schemas.openxmlformats.org/officeDocument/2006/docPropsVTypes">
  <TotalTime>975</TotalTime>
  <Words>1246</Words>
  <Application>Microsoft Office PowerPoint</Application>
  <PresentationFormat>Widescreen</PresentationFormat>
  <Paragraphs>105</Paragraphs>
  <Slides>10</Slides>
  <Notes>10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Arial</vt:lpstr>
      <vt:lpstr>Neue Haas Grotesk Text Pro</vt:lpstr>
      <vt:lpstr>Times New Roman</vt:lpstr>
      <vt:lpstr>Office Theme</vt:lpstr>
      <vt:lpstr>EQIP as an Advanced Alternative Payment Model (AAPM)</vt:lpstr>
      <vt:lpstr>CMS Quality Payment Program (QPP)</vt:lpstr>
      <vt:lpstr>Two Tracks of the QPP1</vt:lpstr>
      <vt:lpstr>EQIP as an Advanced Alternative Payment Model</vt:lpstr>
      <vt:lpstr>Qualifying APM Participants (QPs)</vt:lpstr>
      <vt:lpstr>MIPS Exemption</vt:lpstr>
      <vt:lpstr>Qualifying APM Conversion Factor</vt:lpstr>
      <vt:lpstr>Benefits for QPs by EQIP PY</vt:lpstr>
      <vt:lpstr>How does CMS know I am a Qualifying APM Participant (QP)?</vt:lpstr>
      <vt:lpstr>Want to 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Christal Forte</dc:creator>
  <cp:lastModifiedBy>Olivia Simon</cp:lastModifiedBy>
  <cp:revision>29</cp:revision>
  <dcterms:created xsi:type="dcterms:W3CDTF">2025-02-11T17:20:35Z</dcterms:created>
  <dcterms:modified xsi:type="dcterms:W3CDTF">2025-07-16T13:23:18Z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0x0101003A867E34AE758746932470DCF8B17B6D</vt:lpwstr>
  </property>
  <property fmtid="{D5CDD505-2E9C-101B-9397-08002B2CF9AE}" pid="3" name="MediaServiceImageTags">
    <vt:lpwstr/>
  </property>
</Properties>
</file>