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57" r:id="rId6"/>
    <p:sldId id="259" r:id="rId7"/>
    <p:sldId id="260" r:id="rId8"/>
    <p:sldId id="258" r:id="rId9"/>
    <p:sldId id="261"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C504C7-37EE-4394-87F5-039B14367AE0}" type="doc">
      <dgm:prSet loTypeId="urn:microsoft.com/office/officeart/2005/8/layout/cycle5" loCatId="cycle" qsTypeId="urn:microsoft.com/office/officeart/2005/8/quickstyle/simple4" qsCatId="simple" csTypeId="urn:microsoft.com/office/officeart/2005/8/colors/colorful5" csCatId="colorful" phldr="1"/>
      <dgm:spPr/>
    </dgm:pt>
    <dgm:pt modelId="{A03D7E42-1CCD-497A-A13E-C48A24172241}">
      <dgm:prSet phldrT="[Text]"/>
      <dgm:spPr>
        <a:solidFill>
          <a:schemeClr val="accent3">
            <a:lumMod val="40000"/>
            <a:lumOff val="60000"/>
          </a:schemeClr>
        </a:solidFill>
      </dgm:spPr>
      <dgm:t>
        <a:bodyPr/>
        <a:lstStyle/>
        <a:p>
          <a:r>
            <a:rPr lang="en-US" dirty="0"/>
            <a:t>Enrollment </a:t>
          </a:r>
        </a:p>
      </dgm:t>
    </dgm:pt>
    <dgm:pt modelId="{B0E1F74F-C50D-468F-938C-2AF89C8F4B63}" type="parTrans" cxnId="{DE42AB02-EE34-4425-93C7-DEA0D16A9860}">
      <dgm:prSet/>
      <dgm:spPr/>
      <dgm:t>
        <a:bodyPr/>
        <a:lstStyle/>
        <a:p>
          <a:endParaRPr lang="en-US"/>
        </a:p>
      </dgm:t>
    </dgm:pt>
    <dgm:pt modelId="{87B1B9B6-01F8-4D5A-9E65-472BB278D9E5}" type="sibTrans" cxnId="{DE42AB02-EE34-4425-93C7-DEA0D16A9860}">
      <dgm:prSet/>
      <dgm:spPr/>
      <dgm:t>
        <a:bodyPr/>
        <a:lstStyle/>
        <a:p>
          <a:endParaRPr lang="en-US"/>
        </a:p>
      </dgm:t>
    </dgm:pt>
    <dgm:pt modelId="{0C24412D-A39C-4D5F-A7A9-6661EF6E24F9}">
      <dgm:prSet phldrT="[Text]"/>
      <dgm:spPr>
        <a:solidFill>
          <a:srgbClr val="00B0F0"/>
        </a:solidFill>
      </dgm:spPr>
      <dgm:t>
        <a:bodyPr/>
        <a:lstStyle/>
        <a:p>
          <a:r>
            <a:rPr lang="en-US" dirty="0"/>
            <a:t>Post Enrollment </a:t>
          </a:r>
        </a:p>
      </dgm:t>
    </dgm:pt>
    <dgm:pt modelId="{461EC008-E641-46FE-A580-76718347E6F7}" type="parTrans" cxnId="{84A6C6A7-FB1F-40FA-BCFC-BC8F7BE05474}">
      <dgm:prSet/>
      <dgm:spPr/>
      <dgm:t>
        <a:bodyPr/>
        <a:lstStyle/>
        <a:p>
          <a:endParaRPr lang="en-US"/>
        </a:p>
      </dgm:t>
    </dgm:pt>
    <dgm:pt modelId="{3853F41D-E451-44C1-9B25-2B942F24C7EB}" type="sibTrans" cxnId="{84A6C6A7-FB1F-40FA-BCFC-BC8F7BE05474}">
      <dgm:prSet/>
      <dgm:spPr/>
      <dgm:t>
        <a:bodyPr/>
        <a:lstStyle/>
        <a:p>
          <a:endParaRPr lang="en-US"/>
        </a:p>
      </dgm:t>
    </dgm:pt>
    <dgm:pt modelId="{5626DF4D-2638-4702-9EAF-77CEF1E45C05}">
      <dgm:prSet phldrT="[Text]"/>
      <dgm:spPr>
        <a:solidFill>
          <a:schemeClr val="accent4">
            <a:lumMod val="75000"/>
            <a:lumOff val="25000"/>
          </a:schemeClr>
        </a:solidFill>
      </dgm:spPr>
      <dgm:t>
        <a:bodyPr/>
        <a:lstStyle/>
        <a:p>
          <a:r>
            <a:rPr lang="en-US" dirty="0"/>
            <a:t>Pre-Enrollment</a:t>
          </a:r>
        </a:p>
      </dgm:t>
    </dgm:pt>
    <dgm:pt modelId="{58F72C4D-58C7-4033-97E1-A1A6A737171A}" type="parTrans" cxnId="{D590C99E-17C5-496E-ADFC-73CF5FBE969D}">
      <dgm:prSet/>
      <dgm:spPr/>
      <dgm:t>
        <a:bodyPr/>
        <a:lstStyle/>
        <a:p>
          <a:endParaRPr lang="en-US"/>
        </a:p>
      </dgm:t>
    </dgm:pt>
    <dgm:pt modelId="{2935E878-41BF-4295-8466-4618680E3145}" type="sibTrans" cxnId="{D590C99E-17C5-496E-ADFC-73CF5FBE969D}">
      <dgm:prSet/>
      <dgm:spPr/>
      <dgm:t>
        <a:bodyPr/>
        <a:lstStyle/>
        <a:p>
          <a:endParaRPr lang="en-US"/>
        </a:p>
      </dgm:t>
    </dgm:pt>
    <dgm:pt modelId="{BD3B0E00-F900-418E-8EA8-736A75C31FC6}">
      <dgm:prSet phldrT="[Text]"/>
      <dgm:spPr>
        <a:solidFill>
          <a:srgbClr val="0070C0"/>
        </a:solidFill>
      </dgm:spPr>
      <dgm:t>
        <a:bodyPr/>
        <a:lstStyle/>
        <a:p>
          <a:r>
            <a:rPr lang="en-US" dirty="0"/>
            <a:t>Onset of the Performance Year</a:t>
          </a:r>
        </a:p>
      </dgm:t>
    </dgm:pt>
    <dgm:pt modelId="{8B1A1643-87CE-4C70-886A-2F1C62027389}" type="parTrans" cxnId="{28A71806-EAAC-4B3B-B155-EAF57954C389}">
      <dgm:prSet/>
      <dgm:spPr/>
      <dgm:t>
        <a:bodyPr/>
        <a:lstStyle/>
        <a:p>
          <a:endParaRPr lang="en-US"/>
        </a:p>
      </dgm:t>
    </dgm:pt>
    <dgm:pt modelId="{0141D4B8-4E82-4557-AFAD-6D2CE81FAD64}" type="sibTrans" cxnId="{28A71806-EAAC-4B3B-B155-EAF57954C389}">
      <dgm:prSet/>
      <dgm:spPr/>
      <dgm:t>
        <a:bodyPr/>
        <a:lstStyle/>
        <a:p>
          <a:endParaRPr lang="en-US"/>
        </a:p>
      </dgm:t>
    </dgm:pt>
    <dgm:pt modelId="{DAA7D085-9B44-4161-A2BD-9C00DF60981B}" type="pres">
      <dgm:prSet presAssocID="{0BC504C7-37EE-4394-87F5-039B14367AE0}" presName="cycle" presStyleCnt="0">
        <dgm:presLayoutVars>
          <dgm:dir/>
          <dgm:resizeHandles val="exact"/>
        </dgm:presLayoutVars>
      </dgm:prSet>
      <dgm:spPr/>
    </dgm:pt>
    <dgm:pt modelId="{A5784AF7-889D-4003-9275-5ECDEC2708EA}" type="pres">
      <dgm:prSet presAssocID="{A03D7E42-1CCD-497A-A13E-C48A24172241}" presName="node" presStyleLbl="node1" presStyleIdx="0" presStyleCnt="4">
        <dgm:presLayoutVars>
          <dgm:bulletEnabled val="1"/>
        </dgm:presLayoutVars>
      </dgm:prSet>
      <dgm:spPr/>
    </dgm:pt>
    <dgm:pt modelId="{5FA40998-2259-460B-9E83-2563D5B97271}" type="pres">
      <dgm:prSet presAssocID="{A03D7E42-1CCD-497A-A13E-C48A24172241}" presName="spNode" presStyleCnt="0"/>
      <dgm:spPr/>
    </dgm:pt>
    <dgm:pt modelId="{BE2DD3B5-D145-4116-BD99-DAF499ADED29}" type="pres">
      <dgm:prSet presAssocID="{87B1B9B6-01F8-4D5A-9E65-472BB278D9E5}" presName="sibTrans" presStyleLbl="sibTrans1D1" presStyleIdx="0" presStyleCnt="4"/>
      <dgm:spPr/>
    </dgm:pt>
    <dgm:pt modelId="{ED2DE052-8747-4488-BF99-8655AAA4675C}" type="pres">
      <dgm:prSet presAssocID="{0C24412D-A39C-4D5F-A7A9-6661EF6E24F9}" presName="node" presStyleLbl="node1" presStyleIdx="1" presStyleCnt="4">
        <dgm:presLayoutVars>
          <dgm:bulletEnabled val="1"/>
        </dgm:presLayoutVars>
      </dgm:prSet>
      <dgm:spPr/>
    </dgm:pt>
    <dgm:pt modelId="{957C814F-8B40-4508-BD21-C1FAB54F36C8}" type="pres">
      <dgm:prSet presAssocID="{0C24412D-A39C-4D5F-A7A9-6661EF6E24F9}" presName="spNode" presStyleCnt="0"/>
      <dgm:spPr/>
    </dgm:pt>
    <dgm:pt modelId="{44868F02-8FFC-4C5B-9A5F-2C571E0412EC}" type="pres">
      <dgm:prSet presAssocID="{3853F41D-E451-44C1-9B25-2B942F24C7EB}" presName="sibTrans" presStyleLbl="sibTrans1D1" presStyleIdx="1" presStyleCnt="4"/>
      <dgm:spPr/>
    </dgm:pt>
    <dgm:pt modelId="{F52DE11E-8C31-454B-9DB6-7112F1D8DC50}" type="pres">
      <dgm:prSet presAssocID="{BD3B0E00-F900-418E-8EA8-736A75C31FC6}" presName="node" presStyleLbl="node1" presStyleIdx="2" presStyleCnt="4">
        <dgm:presLayoutVars>
          <dgm:bulletEnabled val="1"/>
        </dgm:presLayoutVars>
      </dgm:prSet>
      <dgm:spPr/>
    </dgm:pt>
    <dgm:pt modelId="{55D48402-6189-43C3-9ED9-00370B1B0E47}" type="pres">
      <dgm:prSet presAssocID="{BD3B0E00-F900-418E-8EA8-736A75C31FC6}" presName="spNode" presStyleCnt="0"/>
      <dgm:spPr/>
    </dgm:pt>
    <dgm:pt modelId="{854C3B6C-77AD-44FE-9359-CBEB57359C7D}" type="pres">
      <dgm:prSet presAssocID="{0141D4B8-4E82-4557-AFAD-6D2CE81FAD64}" presName="sibTrans" presStyleLbl="sibTrans1D1" presStyleIdx="2" presStyleCnt="4"/>
      <dgm:spPr/>
    </dgm:pt>
    <dgm:pt modelId="{21F8EF6A-DF97-444D-81A4-DF33F09AD7C1}" type="pres">
      <dgm:prSet presAssocID="{5626DF4D-2638-4702-9EAF-77CEF1E45C05}" presName="node" presStyleLbl="node1" presStyleIdx="3" presStyleCnt="4">
        <dgm:presLayoutVars>
          <dgm:bulletEnabled val="1"/>
        </dgm:presLayoutVars>
      </dgm:prSet>
      <dgm:spPr/>
    </dgm:pt>
    <dgm:pt modelId="{BCA41CE7-385E-485A-AD1D-AD350D2D47DE}" type="pres">
      <dgm:prSet presAssocID="{5626DF4D-2638-4702-9EAF-77CEF1E45C05}" presName="spNode" presStyleCnt="0"/>
      <dgm:spPr/>
    </dgm:pt>
    <dgm:pt modelId="{109110A2-2745-4F9D-8ED2-A5C52524B6C5}" type="pres">
      <dgm:prSet presAssocID="{2935E878-41BF-4295-8466-4618680E3145}" presName="sibTrans" presStyleLbl="sibTrans1D1" presStyleIdx="3" presStyleCnt="4"/>
      <dgm:spPr/>
    </dgm:pt>
  </dgm:ptLst>
  <dgm:cxnLst>
    <dgm:cxn modelId="{DE42AB02-EE34-4425-93C7-DEA0D16A9860}" srcId="{0BC504C7-37EE-4394-87F5-039B14367AE0}" destId="{A03D7E42-1CCD-497A-A13E-C48A24172241}" srcOrd="0" destOrd="0" parTransId="{B0E1F74F-C50D-468F-938C-2AF89C8F4B63}" sibTransId="{87B1B9B6-01F8-4D5A-9E65-472BB278D9E5}"/>
    <dgm:cxn modelId="{28A71806-EAAC-4B3B-B155-EAF57954C389}" srcId="{0BC504C7-37EE-4394-87F5-039B14367AE0}" destId="{BD3B0E00-F900-418E-8EA8-736A75C31FC6}" srcOrd="2" destOrd="0" parTransId="{8B1A1643-87CE-4C70-886A-2F1C62027389}" sibTransId="{0141D4B8-4E82-4557-AFAD-6D2CE81FAD64}"/>
    <dgm:cxn modelId="{724E5B2B-085B-4672-A602-B562E9A44C58}" type="presOf" srcId="{A03D7E42-1CCD-497A-A13E-C48A24172241}" destId="{A5784AF7-889D-4003-9275-5ECDEC2708EA}" srcOrd="0" destOrd="0" presId="urn:microsoft.com/office/officeart/2005/8/layout/cycle5"/>
    <dgm:cxn modelId="{8472A64B-3401-4935-8EA5-A67C34A999D2}" type="presOf" srcId="{3853F41D-E451-44C1-9B25-2B942F24C7EB}" destId="{44868F02-8FFC-4C5B-9A5F-2C571E0412EC}" srcOrd="0" destOrd="0" presId="urn:microsoft.com/office/officeart/2005/8/layout/cycle5"/>
    <dgm:cxn modelId="{93EEE982-FB2E-4993-B61D-63ADFF175585}" type="presOf" srcId="{87B1B9B6-01F8-4D5A-9E65-472BB278D9E5}" destId="{BE2DD3B5-D145-4116-BD99-DAF499ADED29}" srcOrd="0" destOrd="0" presId="urn:microsoft.com/office/officeart/2005/8/layout/cycle5"/>
    <dgm:cxn modelId="{D590C99E-17C5-496E-ADFC-73CF5FBE969D}" srcId="{0BC504C7-37EE-4394-87F5-039B14367AE0}" destId="{5626DF4D-2638-4702-9EAF-77CEF1E45C05}" srcOrd="3" destOrd="0" parTransId="{58F72C4D-58C7-4033-97E1-A1A6A737171A}" sibTransId="{2935E878-41BF-4295-8466-4618680E3145}"/>
    <dgm:cxn modelId="{84A6C6A7-FB1F-40FA-BCFC-BC8F7BE05474}" srcId="{0BC504C7-37EE-4394-87F5-039B14367AE0}" destId="{0C24412D-A39C-4D5F-A7A9-6661EF6E24F9}" srcOrd="1" destOrd="0" parTransId="{461EC008-E641-46FE-A580-76718347E6F7}" sibTransId="{3853F41D-E451-44C1-9B25-2B942F24C7EB}"/>
    <dgm:cxn modelId="{477A9DAD-CB34-4C69-87A0-88F31E2CCDFE}" type="presOf" srcId="{BD3B0E00-F900-418E-8EA8-736A75C31FC6}" destId="{F52DE11E-8C31-454B-9DB6-7112F1D8DC50}" srcOrd="0" destOrd="0" presId="urn:microsoft.com/office/officeart/2005/8/layout/cycle5"/>
    <dgm:cxn modelId="{AF0F91B1-D6AE-4187-B243-271A68E3FCAE}" type="presOf" srcId="{0BC504C7-37EE-4394-87F5-039B14367AE0}" destId="{DAA7D085-9B44-4161-A2BD-9C00DF60981B}" srcOrd="0" destOrd="0" presId="urn:microsoft.com/office/officeart/2005/8/layout/cycle5"/>
    <dgm:cxn modelId="{2AD5B6B1-1A0A-40B8-9849-6538447A8F9B}" type="presOf" srcId="{0141D4B8-4E82-4557-AFAD-6D2CE81FAD64}" destId="{854C3B6C-77AD-44FE-9359-CBEB57359C7D}" srcOrd="0" destOrd="0" presId="urn:microsoft.com/office/officeart/2005/8/layout/cycle5"/>
    <dgm:cxn modelId="{D3E9C7D6-7FA6-42A8-9A6F-A53C31B26DFD}" type="presOf" srcId="{2935E878-41BF-4295-8466-4618680E3145}" destId="{109110A2-2745-4F9D-8ED2-A5C52524B6C5}" srcOrd="0" destOrd="0" presId="urn:microsoft.com/office/officeart/2005/8/layout/cycle5"/>
    <dgm:cxn modelId="{EA1980D9-592D-4DDC-88DD-FCAE835616DE}" type="presOf" srcId="{5626DF4D-2638-4702-9EAF-77CEF1E45C05}" destId="{21F8EF6A-DF97-444D-81A4-DF33F09AD7C1}" srcOrd="0" destOrd="0" presId="urn:microsoft.com/office/officeart/2005/8/layout/cycle5"/>
    <dgm:cxn modelId="{FD2473DC-BBCC-4477-A827-3C874094C3DF}" type="presOf" srcId="{0C24412D-A39C-4D5F-A7A9-6661EF6E24F9}" destId="{ED2DE052-8747-4488-BF99-8655AAA4675C}" srcOrd="0" destOrd="0" presId="urn:microsoft.com/office/officeart/2005/8/layout/cycle5"/>
    <dgm:cxn modelId="{647FB366-A977-4F02-9ECA-9CC9FB020686}" type="presParOf" srcId="{DAA7D085-9B44-4161-A2BD-9C00DF60981B}" destId="{A5784AF7-889D-4003-9275-5ECDEC2708EA}" srcOrd="0" destOrd="0" presId="urn:microsoft.com/office/officeart/2005/8/layout/cycle5"/>
    <dgm:cxn modelId="{0A63D6FF-197D-4E55-85F5-8D8402F0D046}" type="presParOf" srcId="{DAA7D085-9B44-4161-A2BD-9C00DF60981B}" destId="{5FA40998-2259-460B-9E83-2563D5B97271}" srcOrd="1" destOrd="0" presId="urn:microsoft.com/office/officeart/2005/8/layout/cycle5"/>
    <dgm:cxn modelId="{76F532B5-6787-4F04-9065-7D1A7FB86ABB}" type="presParOf" srcId="{DAA7D085-9B44-4161-A2BD-9C00DF60981B}" destId="{BE2DD3B5-D145-4116-BD99-DAF499ADED29}" srcOrd="2" destOrd="0" presId="urn:microsoft.com/office/officeart/2005/8/layout/cycle5"/>
    <dgm:cxn modelId="{D1ACCA91-0509-4C4E-B726-ED4E6520BB26}" type="presParOf" srcId="{DAA7D085-9B44-4161-A2BD-9C00DF60981B}" destId="{ED2DE052-8747-4488-BF99-8655AAA4675C}" srcOrd="3" destOrd="0" presId="urn:microsoft.com/office/officeart/2005/8/layout/cycle5"/>
    <dgm:cxn modelId="{EFC676ED-BBC3-4FE6-BECF-5840A2F8C4AA}" type="presParOf" srcId="{DAA7D085-9B44-4161-A2BD-9C00DF60981B}" destId="{957C814F-8B40-4508-BD21-C1FAB54F36C8}" srcOrd="4" destOrd="0" presId="urn:microsoft.com/office/officeart/2005/8/layout/cycle5"/>
    <dgm:cxn modelId="{8DC54958-7571-4A6D-8968-0D660358FB9D}" type="presParOf" srcId="{DAA7D085-9B44-4161-A2BD-9C00DF60981B}" destId="{44868F02-8FFC-4C5B-9A5F-2C571E0412EC}" srcOrd="5" destOrd="0" presId="urn:microsoft.com/office/officeart/2005/8/layout/cycle5"/>
    <dgm:cxn modelId="{E197C0D3-2E20-4EAA-954F-1CC09E35FCC2}" type="presParOf" srcId="{DAA7D085-9B44-4161-A2BD-9C00DF60981B}" destId="{F52DE11E-8C31-454B-9DB6-7112F1D8DC50}" srcOrd="6" destOrd="0" presId="urn:microsoft.com/office/officeart/2005/8/layout/cycle5"/>
    <dgm:cxn modelId="{5183BC29-C115-4872-A72F-93B11EFB3B1B}" type="presParOf" srcId="{DAA7D085-9B44-4161-A2BD-9C00DF60981B}" destId="{55D48402-6189-43C3-9ED9-00370B1B0E47}" srcOrd="7" destOrd="0" presId="urn:microsoft.com/office/officeart/2005/8/layout/cycle5"/>
    <dgm:cxn modelId="{763CE1EC-ADC7-4275-929E-9188F8AA73E4}" type="presParOf" srcId="{DAA7D085-9B44-4161-A2BD-9C00DF60981B}" destId="{854C3B6C-77AD-44FE-9359-CBEB57359C7D}" srcOrd="8" destOrd="0" presId="urn:microsoft.com/office/officeart/2005/8/layout/cycle5"/>
    <dgm:cxn modelId="{7CF8C5CF-BEDB-4056-B3CF-0CB489DE6927}" type="presParOf" srcId="{DAA7D085-9B44-4161-A2BD-9C00DF60981B}" destId="{21F8EF6A-DF97-444D-81A4-DF33F09AD7C1}" srcOrd="9" destOrd="0" presId="urn:microsoft.com/office/officeart/2005/8/layout/cycle5"/>
    <dgm:cxn modelId="{65D87E5E-DCE1-4CA3-8403-AF55CD1CE3F5}" type="presParOf" srcId="{DAA7D085-9B44-4161-A2BD-9C00DF60981B}" destId="{BCA41CE7-385E-485A-AD1D-AD350D2D47DE}" srcOrd="10" destOrd="0" presId="urn:microsoft.com/office/officeart/2005/8/layout/cycle5"/>
    <dgm:cxn modelId="{EE5A6BCF-9B54-4B84-A932-90C798565096}" type="presParOf" srcId="{DAA7D085-9B44-4161-A2BD-9C00DF60981B}" destId="{109110A2-2745-4F9D-8ED2-A5C52524B6C5}"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784AF7-889D-4003-9275-5ECDEC2708EA}">
      <dsp:nvSpPr>
        <dsp:cNvPr id="0" name=""/>
        <dsp:cNvSpPr/>
      </dsp:nvSpPr>
      <dsp:spPr>
        <a:xfrm>
          <a:off x="2295118" y="1528"/>
          <a:ext cx="1693723" cy="1100920"/>
        </a:xfrm>
        <a:prstGeom prst="roundRect">
          <a:avLst/>
        </a:prstGeom>
        <a:solidFill>
          <a:schemeClr val="accent3">
            <a:lumMod val="40000"/>
            <a:lumOff val="6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Enrollment </a:t>
          </a:r>
        </a:p>
      </dsp:txBody>
      <dsp:txXfrm>
        <a:off x="2348860" y="55270"/>
        <a:ext cx="1586239" cy="993436"/>
      </dsp:txXfrm>
    </dsp:sp>
    <dsp:sp modelId="{BE2DD3B5-D145-4116-BD99-DAF499ADED29}">
      <dsp:nvSpPr>
        <dsp:cNvPr id="0" name=""/>
        <dsp:cNvSpPr/>
      </dsp:nvSpPr>
      <dsp:spPr>
        <a:xfrm>
          <a:off x="1320888" y="551988"/>
          <a:ext cx="3642183" cy="3642183"/>
        </a:xfrm>
        <a:custGeom>
          <a:avLst/>
          <a:gdLst/>
          <a:ahLst/>
          <a:cxnLst/>
          <a:rect l="0" t="0" r="0" b="0"/>
          <a:pathLst>
            <a:path>
              <a:moveTo>
                <a:pt x="2902427" y="355797"/>
              </a:moveTo>
              <a:arcTo wR="1821091" hR="1821091" stAng="18385561" swAng="1635970"/>
            </a:path>
          </a:pathLst>
        </a:custGeom>
        <a:noFill/>
        <a:ln w="1270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ED2DE052-8747-4488-BF99-8655AAA4675C}">
      <dsp:nvSpPr>
        <dsp:cNvPr id="0" name=""/>
        <dsp:cNvSpPr/>
      </dsp:nvSpPr>
      <dsp:spPr>
        <a:xfrm>
          <a:off x="4116209" y="1822620"/>
          <a:ext cx="1693723" cy="1100920"/>
        </a:xfrm>
        <a:prstGeom prst="roundRect">
          <a:avLst/>
        </a:prstGeom>
        <a:solidFill>
          <a:srgbClr val="00B0F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Post Enrollment </a:t>
          </a:r>
        </a:p>
      </dsp:txBody>
      <dsp:txXfrm>
        <a:off x="4169951" y="1876362"/>
        <a:ext cx="1586239" cy="993436"/>
      </dsp:txXfrm>
    </dsp:sp>
    <dsp:sp modelId="{44868F02-8FFC-4C5B-9A5F-2C571E0412EC}">
      <dsp:nvSpPr>
        <dsp:cNvPr id="0" name=""/>
        <dsp:cNvSpPr/>
      </dsp:nvSpPr>
      <dsp:spPr>
        <a:xfrm>
          <a:off x="1320888" y="551988"/>
          <a:ext cx="3642183" cy="3642183"/>
        </a:xfrm>
        <a:custGeom>
          <a:avLst/>
          <a:gdLst/>
          <a:ahLst/>
          <a:cxnLst/>
          <a:rect l="0" t="0" r="0" b="0"/>
          <a:pathLst>
            <a:path>
              <a:moveTo>
                <a:pt x="3453565" y="2628187"/>
              </a:moveTo>
              <a:arcTo wR="1821091" hR="1821091" stAng="1578469" swAng="1635970"/>
            </a:path>
          </a:pathLst>
        </a:custGeom>
        <a:noFill/>
        <a:ln w="12700" cap="flat" cmpd="sng" algn="ctr">
          <a:solidFill>
            <a:schemeClr val="accent5">
              <a:hueOff val="1142257"/>
              <a:satOff val="2348"/>
              <a:lumOff val="-1542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F52DE11E-8C31-454B-9DB6-7112F1D8DC50}">
      <dsp:nvSpPr>
        <dsp:cNvPr id="0" name=""/>
        <dsp:cNvSpPr/>
      </dsp:nvSpPr>
      <dsp:spPr>
        <a:xfrm>
          <a:off x="2295118" y="3643711"/>
          <a:ext cx="1693723" cy="1100920"/>
        </a:xfrm>
        <a:prstGeom prst="roundRect">
          <a:avLst/>
        </a:prstGeom>
        <a:solidFill>
          <a:srgbClr val="0070C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Onset of the Performance Year</a:t>
          </a:r>
        </a:p>
      </dsp:txBody>
      <dsp:txXfrm>
        <a:off x="2348860" y="3697453"/>
        <a:ext cx="1586239" cy="993436"/>
      </dsp:txXfrm>
    </dsp:sp>
    <dsp:sp modelId="{854C3B6C-77AD-44FE-9359-CBEB57359C7D}">
      <dsp:nvSpPr>
        <dsp:cNvPr id="0" name=""/>
        <dsp:cNvSpPr/>
      </dsp:nvSpPr>
      <dsp:spPr>
        <a:xfrm>
          <a:off x="1320888" y="551988"/>
          <a:ext cx="3642183" cy="3642183"/>
        </a:xfrm>
        <a:custGeom>
          <a:avLst/>
          <a:gdLst/>
          <a:ahLst/>
          <a:cxnLst/>
          <a:rect l="0" t="0" r="0" b="0"/>
          <a:pathLst>
            <a:path>
              <a:moveTo>
                <a:pt x="739756" y="3286386"/>
              </a:moveTo>
              <a:arcTo wR="1821091" hR="1821091" stAng="7585561" swAng="1635970"/>
            </a:path>
          </a:pathLst>
        </a:custGeom>
        <a:noFill/>
        <a:ln w="12700" cap="flat" cmpd="sng" algn="ctr">
          <a:solidFill>
            <a:schemeClr val="accent5">
              <a:hueOff val="2284514"/>
              <a:satOff val="4697"/>
              <a:lumOff val="-3084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21F8EF6A-DF97-444D-81A4-DF33F09AD7C1}">
      <dsp:nvSpPr>
        <dsp:cNvPr id="0" name=""/>
        <dsp:cNvSpPr/>
      </dsp:nvSpPr>
      <dsp:spPr>
        <a:xfrm>
          <a:off x="474026" y="1822620"/>
          <a:ext cx="1693723" cy="1100920"/>
        </a:xfrm>
        <a:prstGeom prst="roundRect">
          <a:avLst/>
        </a:prstGeom>
        <a:solidFill>
          <a:schemeClr val="accent4">
            <a:lumMod val="75000"/>
            <a:lumOff val="2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Pre-Enrollment</a:t>
          </a:r>
        </a:p>
      </dsp:txBody>
      <dsp:txXfrm>
        <a:off x="527768" y="1876362"/>
        <a:ext cx="1586239" cy="993436"/>
      </dsp:txXfrm>
    </dsp:sp>
    <dsp:sp modelId="{109110A2-2745-4F9D-8ED2-A5C52524B6C5}">
      <dsp:nvSpPr>
        <dsp:cNvPr id="0" name=""/>
        <dsp:cNvSpPr/>
      </dsp:nvSpPr>
      <dsp:spPr>
        <a:xfrm>
          <a:off x="1320888" y="551988"/>
          <a:ext cx="3642183" cy="3642183"/>
        </a:xfrm>
        <a:custGeom>
          <a:avLst/>
          <a:gdLst/>
          <a:ahLst/>
          <a:cxnLst/>
          <a:rect l="0" t="0" r="0" b="0"/>
          <a:pathLst>
            <a:path>
              <a:moveTo>
                <a:pt x="188617" y="1013995"/>
              </a:moveTo>
              <a:arcTo wR="1821091" hR="1821091" stAng="12378469" swAng="1635970"/>
            </a:path>
          </a:pathLst>
        </a:custGeom>
        <a:noFill/>
        <a:ln w="12700" cap="flat" cmpd="sng" algn="ctr">
          <a:solidFill>
            <a:schemeClr val="accent5">
              <a:hueOff val="3426771"/>
              <a:satOff val="7045"/>
              <a:lumOff val="-4627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7A5013-DB42-4811-853E-B4AF51CA3EAB}" type="datetimeFigureOut">
              <a:rPr lang="en-US" smtClean="0"/>
              <a:t>7/16/2025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E7D638-5301-4F3F-82A6-81886660A1C9}" type="slidenum">
              <a:rPr lang="en-US" smtClean="0"/>
              <a:t>‹#›</a:t>
            </a:fld>
            <a:endParaRPr lang="en-US"/>
          </a:p>
        </p:txBody>
      </p:sp>
    </p:spTree>
    <p:extLst>
      <p:ext uri="{BB962C8B-B14F-4D97-AF65-F5344CB8AC3E}">
        <p14:creationId xmlns:p14="http://schemas.microsoft.com/office/powerpoint/2010/main" val="906930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mailto:EQIP@crisphealth.org"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Welcome back to the EQIP curriculum! Today we will be focusing on the timeline within the Episode Quality Improvement Program. This will be a comprehensive overview, but these topics will also be discussed thoroughly further in the curriculum! </a:t>
            </a:r>
          </a:p>
          <a:p>
            <a:endParaRPr lang="en-US" dirty="0"/>
          </a:p>
        </p:txBody>
      </p:sp>
      <p:sp>
        <p:nvSpPr>
          <p:cNvPr id="4" name="Slide Number Placeholder 3"/>
          <p:cNvSpPr>
            <a:spLocks noGrp="1"/>
          </p:cNvSpPr>
          <p:nvPr>
            <p:ph type="sldNum" sz="quarter" idx="5"/>
          </p:nvPr>
        </p:nvSpPr>
        <p:spPr/>
        <p:txBody>
          <a:bodyPr/>
          <a:lstStyle/>
          <a:p>
            <a:fld id="{6EE7D638-5301-4F3F-82A6-81886660A1C9}" type="slidenum">
              <a:rPr lang="en-US" smtClean="0"/>
              <a:t>1</a:t>
            </a:fld>
            <a:endParaRPr lang="en-US"/>
          </a:p>
        </p:txBody>
      </p:sp>
    </p:spTree>
    <p:extLst>
      <p:ext uri="{BB962C8B-B14F-4D97-AF65-F5344CB8AC3E}">
        <p14:creationId xmlns:p14="http://schemas.microsoft.com/office/powerpoint/2010/main" val="29095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So, let’s start with defining the “periods” that make up the EQIP program. First, we have the enrollment. This period is typically 8 weeks, and during enrollment new and existing entities will be able enroll in the EQIP Program for the upcoming performance year. Next, we have “post enrollment”. This period typically begins after enrollment has been closed and will last until the new performance year begins. The performance year begins every year on January 1</a:t>
            </a:r>
            <a:r>
              <a:rPr lang="en-US" sz="1800" kern="100" baseline="30000" dirty="0">
                <a:effectLst/>
                <a:latin typeface="Aptos" panose="020B0004020202020204" pitchFamily="34" charset="0"/>
                <a:ea typeface="Aptos" panose="020B0004020202020204" pitchFamily="34" charset="0"/>
                <a:cs typeface="Times New Roman" panose="02020603050405020304" pitchFamily="18" charset="0"/>
              </a:rPr>
              <a:t>st</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and will last until December 31</a:t>
            </a:r>
            <a:r>
              <a:rPr lang="en-US" sz="1800" kern="100" baseline="30000" dirty="0">
                <a:effectLst/>
                <a:latin typeface="Aptos" panose="020B0004020202020204" pitchFamily="34" charset="0"/>
                <a:ea typeface="Aptos" panose="020B0004020202020204" pitchFamily="34" charset="0"/>
                <a:cs typeface="Times New Roman" panose="02020603050405020304" pitchFamily="18" charset="0"/>
              </a:rPr>
              <a:t>st</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The cycle ends with pre-enrollment. This period consists of the months prior to enrollment opening for the next EQIP performance year. As you can see the cycle continues throughout the year and repeats itself. </a:t>
            </a:r>
          </a:p>
          <a:p>
            <a:endParaRPr lang="en-US" dirty="0"/>
          </a:p>
        </p:txBody>
      </p:sp>
      <p:sp>
        <p:nvSpPr>
          <p:cNvPr id="4" name="Slide Number Placeholder 3"/>
          <p:cNvSpPr>
            <a:spLocks noGrp="1"/>
          </p:cNvSpPr>
          <p:nvPr>
            <p:ph type="sldNum" sz="quarter" idx="5"/>
          </p:nvPr>
        </p:nvSpPr>
        <p:spPr/>
        <p:txBody>
          <a:bodyPr/>
          <a:lstStyle/>
          <a:p>
            <a:fld id="{6EE7D638-5301-4F3F-82A6-81886660A1C9}" type="slidenum">
              <a:rPr lang="en-US" smtClean="0"/>
              <a:t>2</a:t>
            </a:fld>
            <a:endParaRPr lang="en-US"/>
          </a:p>
        </p:txBody>
      </p:sp>
    </p:spTree>
    <p:extLst>
      <p:ext uri="{BB962C8B-B14F-4D97-AF65-F5344CB8AC3E}">
        <p14:creationId xmlns:p14="http://schemas.microsoft.com/office/powerpoint/2010/main" val="413723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Now that we have briefly reviewed these periods, let go in depth and explain what happens during them. </a:t>
            </a:r>
          </a:p>
          <a:p>
            <a:pPr marL="0" marR="0">
              <a:lnSpc>
                <a:spcPct val="115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First, we have the enrollment period! This is an 8-week period that occurs from the beginning of July to the end of August. During the enrollment period, new entities will have the opportunity to enroll in the EQIP program through the EQIP Entity Portal. </a:t>
            </a:r>
          </a:p>
          <a:p>
            <a:pPr marL="0" marR="0">
              <a:lnSpc>
                <a:spcPct val="115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Prior to enrolling, both existing and new EQIP entities can share a list of the NPIs that are planning to participate in the EQIP program. </a:t>
            </a: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From that list, the EQIP team can share the episodes that will be eligible for an entity to participate in based on their volume previously. The volume breakdown and how it is completed will be reviewed further in the curriculum</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During enrollment, there are many questions that arise from both groups looking to enroll and those who have enrolled previously. Our team strongly encourages any and all questions, so please feel free to send an email to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EQIP@crisphealth.org</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and if needed we can always set up a call to discuss anything you may need assistance with.  </a:t>
            </a:r>
          </a:p>
          <a:p>
            <a:endParaRPr lang="en-US" dirty="0"/>
          </a:p>
        </p:txBody>
      </p:sp>
      <p:sp>
        <p:nvSpPr>
          <p:cNvPr id="4" name="Slide Number Placeholder 3"/>
          <p:cNvSpPr>
            <a:spLocks noGrp="1"/>
          </p:cNvSpPr>
          <p:nvPr>
            <p:ph type="sldNum" sz="quarter" idx="5"/>
          </p:nvPr>
        </p:nvSpPr>
        <p:spPr/>
        <p:txBody>
          <a:bodyPr/>
          <a:lstStyle/>
          <a:p>
            <a:fld id="{6EE7D638-5301-4F3F-82A6-81886660A1C9}" type="slidenum">
              <a:rPr lang="en-US" smtClean="0"/>
              <a:t>3</a:t>
            </a:fld>
            <a:endParaRPr lang="en-US"/>
          </a:p>
        </p:txBody>
      </p:sp>
    </p:spTree>
    <p:extLst>
      <p:ext uri="{BB962C8B-B14F-4D97-AF65-F5344CB8AC3E}">
        <p14:creationId xmlns:p14="http://schemas.microsoft.com/office/powerpoint/2010/main" val="1741687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Once enrollment closes, we move into the post enrollment period. This period will consist of the audit and eligibility. Round 1 of audit and eligibility is completed by the EQIP team. We ensure that all EQIP entities have submitted their enrollment information accurately. The next round of audit and eligibility is completed through verification with CMS that all participating providers are good to participate in the EQIP program. Following both audits, any changes that need to be made based on episodes or participating providers will be communicated by the EQIP team to the entities point of contacts. The next step will be for all participating EQIP providers to sign their care partner arrangements. Care partner arrangements are required for any provider participating in EQIP, so this will be the final step prior to the performance year beginning. </a:t>
            </a:r>
          </a:p>
          <a:p>
            <a:endParaRPr lang="en-US" dirty="0"/>
          </a:p>
        </p:txBody>
      </p:sp>
      <p:sp>
        <p:nvSpPr>
          <p:cNvPr id="4" name="Slide Number Placeholder 3"/>
          <p:cNvSpPr>
            <a:spLocks noGrp="1"/>
          </p:cNvSpPr>
          <p:nvPr>
            <p:ph type="sldNum" sz="quarter" idx="5"/>
          </p:nvPr>
        </p:nvSpPr>
        <p:spPr/>
        <p:txBody>
          <a:bodyPr/>
          <a:lstStyle/>
          <a:p>
            <a:fld id="{6EE7D638-5301-4F3F-82A6-81886660A1C9}" type="slidenum">
              <a:rPr lang="en-US" smtClean="0"/>
              <a:t>4</a:t>
            </a:fld>
            <a:endParaRPr lang="en-US"/>
          </a:p>
        </p:txBody>
      </p:sp>
    </p:spTree>
    <p:extLst>
      <p:ext uri="{BB962C8B-B14F-4D97-AF65-F5344CB8AC3E}">
        <p14:creationId xmlns:p14="http://schemas.microsoft.com/office/powerpoint/2010/main" val="1886668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Next we have is the performance year! The performance year lasts from January to December and while this is not designated “period”, it is the most important part of the EQIP. This is when EQIP participation officially begins. The final round of audit and eligibility will be completed, and this is when the final list of all participating care partners will be vetted by CMS and the final eligibility and EQIP status will be shared with the POCs for all entities.  Throughout the performance year there will also be data releases in the EQIP Entity Portal where administrative proxies and lead care partners can evaluate their entities performance. Lastly throughout the year there are bimonthly EQIP subgroup meetings. In these meetings MedChi, HSCRC and CRISP share important details about the program and various updates. </a:t>
            </a:r>
          </a:p>
          <a:p>
            <a:endParaRPr lang="en-US" dirty="0"/>
          </a:p>
        </p:txBody>
      </p:sp>
      <p:sp>
        <p:nvSpPr>
          <p:cNvPr id="4" name="Slide Number Placeholder 3"/>
          <p:cNvSpPr>
            <a:spLocks noGrp="1"/>
          </p:cNvSpPr>
          <p:nvPr>
            <p:ph type="sldNum" sz="quarter" idx="5"/>
          </p:nvPr>
        </p:nvSpPr>
        <p:spPr/>
        <p:txBody>
          <a:bodyPr/>
          <a:lstStyle/>
          <a:p>
            <a:fld id="{6EE7D638-5301-4F3F-82A6-81886660A1C9}" type="slidenum">
              <a:rPr lang="en-US" smtClean="0"/>
              <a:t>5</a:t>
            </a:fld>
            <a:endParaRPr lang="en-US"/>
          </a:p>
        </p:txBody>
      </p:sp>
    </p:spTree>
    <p:extLst>
      <p:ext uri="{BB962C8B-B14F-4D97-AF65-F5344CB8AC3E}">
        <p14:creationId xmlns:p14="http://schemas.microsoft.com/office/powerpoint/2010/main" val="1440877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Lastly, we have the pre-enrollment period, this is typically January through June which are the months leading up to enrollment. During this period, providers can request new episodes for consideration in the upcoming enrollment cycle. The EQIP team also works to provide details and updates for the upcoming performance year. As this period ends, the EQIP cycle will start up again as enrollment opens in July and the process continues to repeat itself! </a:t>
            </a:r>
          </a:p>
          <a:p>
            <a:endParaRPr lang="en-US" dirty="0"/>
          </a:p>
        </p:txBody>
      </p:sp>
      <p:sp>
        <p:nvSpPr>
          <p:cNvPr id="4" name="Slide Number Placeholder 3"/>
          <p:cNvSpPr>
            <a:spLocks noGrp="1"/>
          </p:cNvSpPr>
          <p:nvPr>
            <p:ph type="sldNum" sz="quarter" idx="5"/>
          </p:nvPr>
        </p:nvSpPr>
        <p:spPr/>
        <p:txBody>
          <a:bodyPr/>
          <a:lstStyle/>
          <a:p>
            <a:fld id="{6EE7D638-5301-4F3F-82A6-81886660A1C9}" type="slidenum">
              <a:rPr lang="en-US" smtClean="0"/>
              <a:t>6</a:t>
            </a:fld>
            <a:endParaRPr lang="en-US"/>
          </a:p>
        </p:txBody>
      </p:sp>
    </p:spTree>
    <p:extLst>
      <p:ext uri="{BB962C8B-B14F-4D97-AF65-F5344CB8AC3E}">
        <p14:creationId xmlns:p14="http://schemas.microsoft.com/office/powerpoint/2010/main" val="701934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We hope this video helped you understand the EQIP timeline a bit more! And if you want to learn more about EQIP, visit the full EQIP curriculum to explore comprehensive learning modules to deepen your understanding of </a:t>
            </a:r>
            <a:r>
              <a:rPr lang="en-US" sz="1800" kern="100" dirty="0" err="1">
                <a:effectLst/>
                <a:latin typeface="Aptos" panose="020B0004020202020204" pitchFamily="34" charset="0"/>
                <a:ea typeface="Aptos" panose="020B0004020202020204" pitchFamily="34" charset="0"/>
                <a:cs typeface="Times New Roman" panose="02020603050405020304" pitchFamily="18" charset="0"/>
              </a:rPr>
              <a:t>Marylands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Episode Quality improvement program.</a:t>
            </a:r>
          </a:p>
          <a:p>
            <a:endParaRPr lang="en-US" dirty="0"/>
          </a:p>
        </p:txBody>
      </p:sp>
      <p:sp>
        <p:nvSpPr>
          <p:cNvPr id="4" name="Header Placeholder 3"/>
          <p:cNvSpPr>
            <a:spLocks noGrp="1"/>
          </p:cNvSpPr>
          <p:nvPr>
            <p:ph type="hdr" sz="quarter"/>
          </p:nvPr>
        </p:nvSpPr>
        <p:spPr/>
        <p:txBody>
          <a:bodyPr/>
          <a:lstStyle/>
          <a:p>
            <a:endParaRPr lang="en-US"/>
          </a:p>
        </p:txBody>
      </p:sp>
      <p:sp>
        <p:nvSpPr>
          <p:cNvPr id="5" name="Slide Number Placeholder 4"/>
          <p:cNvSpPr>
            <a:spLocks noGrp="1"/>
          </p:cNvSpPr>
          <p:nvPr>
            <p:ph type="sldNum" sz="quarter" idx="5"/>
          </p:nvPr>
        </p:nvSpPr>
        <p:spPr/>
        <p:txBody>
          <a:bodyPr/>
          <a:lstStyle/>
          <a:p>
            <a:fld id="{E7D2AF4B-86CF-4DA2-8674-ABA13EF5759D}" type="slidenum">
              <a:rPr lang="en-US" smtClean="0"/>
              <a:t>7</a:t>
            </a:fld>
            <a:endParaRPr lang="en-US"/>
          </a:p>
        </p:txBody>
      </p:sp>
    </p:spTree>
    <p:extLst>
      <p:ext uri="{BB962C8B-B14F-4D97-AF65-F5344CB8AC3E}">
        <p14:creationId xmlns:p14="http://schemas.microsoft.com/office/powerpoint/2010/main" val="6585986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L-Shape 11">
            <a:extLst>
              <a:ext uri="{FF2B5EF4-FFF2-40B4-BE49-F238E27FC236}">
                <a16:creationId xmlns:a16="http://schemas.microsoft.com/office/drawing/2014/main" id="{4F12E6FD-FAD0-6877-F2F1-5B41A5EB08DF}"/>
              </a:ext>
            </a:extLst>
          </p:cNvPr>
          <p:cNvSpPr/>
          <p:nvPr userDrawn="1"/>
        </p:nvSpPr>
        <p:spPr>
          <a:xfrm>
            <a:off x="153826" y="233680"/>
            <a:ext cx="559838" cy="6410960"/>
          </a:xfrm>
          <a:prstGeom prst="corner">
            <a:avLst/>
          </a:prstGeom>
          <a:solidFill>
            <a:srgbClr val="53A9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Shape 12">
            <a:extLst>
              <a:ext uri="{FF2B5EF4-FFF2-40B4-BE49-F238E27FC236}">
                <a16:creationId xmlns:a16="http://schemas.microsoft.com/office/drawing/2014/main" id="{4ECA3591-E1A4-65DB-3D3F-D3B82BC907DC}"/>
              </a:ext>
            </a:extLst>
          </p:cNvPr>
          <p:cNvSpPr/>
          <p:nvPr userDrawn="1"/>
        </p:nvSpPr>
        <p:spPr>
          <a:xfrm rot="10800000">
            <a:off x="11468564" y="233680"/>
            <a:ext cx="559838" cy="6410960"/>
          </a:xfrm>
          <a:prstGeom prst="corner">
            <a:avLst/>
          </a:prstGeom>
          <a:solidFill>
            <a:srgbClr val="53A9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2" descr="A blue text on a black background&#10;&#10;AI-generated content may be incorrect.">
            <a:extLst>
              <a:ext uri="{FF2B5EF4-FFF2-40B4-BE49-F238E27FC236}">
                <a16:creationId xmlns:a16="http://schemas.microsoft.com/office/drawing/2014/main" id="{621FB0B1-A01A-3467-A99B-96C5DDBDAD2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t="1758" r="-2" b="5159"/>
          <a:stretch/>
        </p:blipFill>
        <p:spPr bwMode="auto">
          <a:xfrm>
            <a:off x="676405" y="1228981"/>
            <a:ext cx="4613454" cy="4595200"/>
          </a:xfrm>
          <a:prstGeom prst="rect">
            <a:avLst/>
          </a:prstGeom>
          <a:noFill/>
          <a:ln>
            <a:noFill/>
          </a:ln>
          <a:extLst>
            <a:ext uri="{909E8E84-426E-40DD-AFC4-6F175D3DCCD1}">
              <a14:hiddenFill xmlns:a14="http://schemas.microsoft.com/office/drawing/2010/main">
                <a:solidFill>
                  <a:srgbClr val="FFFFFF"/>
                </a:solidFill>
              </a14:hiddenFill>
            </a:ext>
          </a:extLst>
        </p:spPr>
      </p:pic>
      <p:cxnSp>
        <p:nvCxnSpPr>
          <p:cNvPr id="19" name="Straight Connector 18">
            <a:extLst>
              <a:ext uri="{FF2B5EF4-FFF2-40B4-BE49-F238E27FC236}">
                <a16:creationId xmlns:a16="http://schemas.microsoft.com/office/drawing/2014/main" id="{BF6FBB33-1825-37A9-73D4-EBA3C8D7B1FB}"/>
              </a:ext>
            </a:extLst>
          </p:cNvPr>
          <p:cNvCxnSpPr>
            <a:cxnSpLocks/>
          </p:cNvCxnSpPr>
          <p:nvPr userDrawn="1"/>
        </p:nvCxnSpPr>
        <p:spPr>
          <a:xfrm>
            <a:off x="891424" y="5457826"/>
            <a:ext cx="10081185" cy="0"/>
          </a:xfrm>
          <a:prstGeom prst="line">
            <a:avLst/>
          </a:prstGeom>
          <a:ln w="50800" cmpd="sng">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A581AEF-AFEE-8144-D594-B112F2D93C15}"/>
              </a:ext>
            </a:extLst>
          </p:cNvPr>
          <p:cNvCxnSpPr>
            <a:cxnSpLocks/>
          </p:cNvCxnSpPr>
          <p:nvPr userDrawn="1"/>
        </p:nvCxnSpPr>
        <p:spPr>
          <a:xfrm>
            <a:off x="891423" y="1364862"/>
            <a:ext cx="10081185" cy="0"/>
          </a:xfrm>
          <a:prstGeom prst="line">
            <a:avLst/>
          </a:prstGeom>
          <a:ln w="50800" cmpd="sng">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3724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A blue text on a black background&#10;&#10;Description automatically generated">
            <a:extLst>
              <a:ext uri="{FF2B5EF4-FFF2-40B4-BE49-F238E27FC236}">
                <a16:creationId xmlns:a16="http://schemas.microsoft.com/office/drawing/2014/main" id="{DB88AEF7-281A-44ED-51C2-BC9D0823F42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
        <p:nvSpPr>
          <p:cNvPr id="2" name="Title 1">
            <a:extLst>
              <a:ext uri="{FF2B5EF4-FFF2-40B4-BE49-F238E27FC236}">
                <a16:creationId xmlns:a16="http://schemas.microsoft.com/office/drawing/2014/main" id="{110B595B-DC94-4A7F-A0CB-F3CAE7CD5F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A0D441-F801-7550-3D7A-4ADC1B82D7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498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A blue text on a black background&#10;&#10;Description automatically generated">
            <a:extLst>
              <a:ext uri="{FF2B5EF4-FFF2-40B4-BE49-F238E27FC236}">
                <a16:creationId xmlns:a16="http://schemas.microsoft.com/office/drawing/2014/main" id="{D50C181F-5387-E151-AA51-9C2FD2F30C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
        <p:nvSpPr>
          <p:cNvPr id="2" name="Title 1">
            <a:extLst>
              <a:ext uri="{FF2B5EF4-FFF2-40B4-BE49-F238E27FC236}">
                <a16:creationId xmlns:a16="http://schemas.microsoft.com/office/drawing/2014/main" id="{6F6005CA-63AA-B4EF-D523-5AA22C33A2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17FFCA-FDD0-8C8A-5180-AD0D8F37D1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8860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8CEDECA1-92D5-542C-11FF-C73F57AA5081}"/>
              </a:ext>
            </a:extLst>
          </p:cNvPr>
          <p:cNvCxnSpPr>
            <a:cxnSpLocks/>
          </p:cNvCxnSpPr>
          <p:nvPr userDrawn="1"/>
        </p:nvCxnSpPr>
        <p:spPr>
          <a:xfrm>
            <a:off x="0" y="544455"/>
            <a:ext cx="12192000" cy="0"/>
          </a:xfrm>
          <a:prstGeom prst="line">
            <a:avLst/>
          </a:prstGeom>
          <a:ln w="50800" cmpd="sng">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BD03B89-10DD-E6B9-7D8E-1E74555232A5}"/>
              </a:ext>
            </a:extLst>
          </p:cNvPr>
          <p:cNvCxnSpPr>
            <a:cxnSpLocks/>
          </p:cNvCxnSpPr>
          <p:nvPr userDrawn="1"/>
        </p:nvCxnSpPr>
        <p:spPr>
          <a:xfrm>
            <a:off x="0" y="6313544"/>
            <a:ext cx="12192000" cy="0"/>
          </a:xfrm>
          <a:prstGeom prst="line">
            <a:avLst/>
          </a:prstGeom>
          <a:ln w="50800" cmpd="sng">
            <a:solidFill>
              <a:srgbClr val="0070C0"/>
            </a:solidFill>
          </a:ln>
        </p:spPr>
        <p:style>
          <a:lnRef idx="1">
            <a:schemeClr val="accent1"/>
          </a:lnRef>
          <a:fillRef idx="0">
            <a:schemeClr val="accent1"/>
          </a:fillRef>
          <a:effectRef idx="0">
            <a:schemeClr val="accent1"/>
          </a:effectRef>
          <a:fontRef idx="minor">
            <a:schemeClr val="tx1"/>
          </a:fontRef>
        </p:style>
      </p:cxnSp>
      <p:pic>
        <p:nvPicPr>
          <p:cNvPr id="9" name="Picture 2" descr="A blue text on a black background&#10;&#10;AI-generated content may be incorrect.">
            <a:extLst>
              <a:ext uri="{FF2B5EF4-FFF2-40B4-BE49-F238E27FC236}">
                <a16:creationId xmlns:a16="http://schemas.microsoft.com/office/drawing/2014/main" id="{5D3A50A6-1821-69A8-59E0-88F43421C69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t="1758" r="-2" b="5159"/>
          <a:stretch/>
        </p:blipFill>
        <p:spPr bwMode="auto">
          <a:xfrm>
            <a:off x="397914" y="1100268"/>
            <a:ext cx="5003659" cy="4657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0573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A blue text on a black background&#10;&#10;Description automatically generated">
            <a:extLst>
              <a:ext uri="{FF2B5EF4-FFF2-40B4-BE49-F238E27FC236}">
                <a16:creationId xmlns:a16="http://schemas.microsoft.com/office/drawing/2014/main" id="{F02885C7-97F1-5284-155D-2CCE7886DC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
        <p:nvSpPr>
          <p:cNvPr id="2" name="Title 1">
            <a:extLst>
              <a:ext uri="{FF2B5EF4-FFF2-40B4-BE49-F238E27FC236}">
                <a16:creationId xmlns:a16="http://schemas.microsoft.com/office/drawing/2014/main" id="{F8A7EAC5-19D3-EF9C-60EB-2C2EB62BA7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98D95F-342D-AAA0-DC15-936B7841BB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C15AA6-AAB1-FFF3-3CA1-872834859C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9841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A blue text on a black background&#10;&#10;Description automatically generated">
            <a:extLst>
              <a:ext uri="{FF2B5EF4-FFF2-40B4-BE49-F238E27FC236}">
                <a16:creationId xmlns:a16="http://schemas.microsoft.com/office/drawing/2014/main" id="{A3C00EEE-1768-728A-528E-A106ED1AF5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
        <p:nvSpPr>
          <p:cNvPr id="2" name="Title 1">
            <a:extLst>
              <a:ext uri="{FF2B5EF4-FFF2-40B4-BE49-F238E27FC236}">
                <a16:creationId xmlns:a16="http://schemas.microsoft.com/office/drawing/2014/main" id="{0B9933AE-6784-3B98-372C-2DB0DFD533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EE2061-1456-7CC6-2FBE-AC5061180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F0A30A-AEEA-B908-DD30-4EA15F9422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786026-FB0F-9B4C-B3D5-0FFA43D548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ADD57D-6858-CACF-45D0-FC6BA7505C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58729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A blue text on a black background&#10;&#10;Description automatically generated">
            <a:extLst>
              <a:ext uri="{FF2B5EF4-FFF2-40B4-BE49-F238E27FC236}">
                <a16:creationId xmlns:a16="http://schemas.microsoft.com/office/drawing/2014/main" id="{418FF189-EED9-6F38-188B-BC35CE9149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
        <p:nvSpPr>
          <p:cNvPr id="2" name="Title 1">
            <a:extLst>
              <a:ext uri="{FF2B5EF4-FFF2-40B4-BE49-F238E27FC236}">
                <a16:creationId xmlns:a16="http://schemas.microsoft.com/office/drawing/2014/main" id="{4B9AF7B1-7F6D-066A-A2EC-3766A0EFBE2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52765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A blue text on a black background&#10;&#10;Description automatically generated">
            <a:extLst>
              <a:ext uri="{FF2B5EF4-FFF2-40B4-BE49-F238E27FC236}">
                <a16:creationId xmlns:a16="http://schemas.microsoft.com/office/drawing/2014/main" id="{F5BD6F8A-0D72-0C86-DC66-5A1D4FA11D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Tree>
    <p:extLst>
      <p:ext uri="{BB962C8B-B14F-4D97-AF65-F5344CB8AC3E}">
        <p14:creationId xmlns:p14="http://schemas.microsoft.com/office/powerpoint/2010/main" val="2582769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A blue text on a black background&#10;&#10;Description automatically generated">
            <a:extLst>
              <a:ext uri="{FF2B5EF4-FFF2-40B4-BE49-F238E27FC236}">
                <a16:creationId xmlns:a16="http://schemas.microsoft.com/office/drawing/2014/main" id="{FD11409F-11EA-5FC7-72F7-AA144D5D1DC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
        <p:nvSpPr>
          <p:cNvPr id="2" name="Title 1">
            <a:extLst>
              <a:ext uri="{FF2B5EF4-FFF2-40B4-BE49-F238E27FC236}">
                <a16:creationId xmlns:a16="http://schemas.microsoft.com/office/drawing/2014/main" id="{CEF7A13A-50BB-3F6C-8114-C5D6B30EBD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5DFB52-E5FD-8F5C-1B30-8BC58E5415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5DE80D-68C3-FF98-93ED-66D950BB54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44649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098AB-E941-8435-C38F-5F2BE4A989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2B582A-D3EB-823C-8239-AFA40E0EA9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85347C-7CB7-D5B7-FD3B-5D88FAEE83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descr="A blue text on a black background&#10;&#10;Description automatically generated">
            <a:extLst>
              <a:ext uri="{FF2B5EF4-FFF2-40B4-BE49-F238E27FC236}">
                <a16:creationId xmlns:a16="http://schemas.microsoft.com/office/drawing/2014/main" id="{D817D1F6-A704-6D1D-F435-67488AE686F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Tree>
    <p:extLst>
      <p:ext uri="{BB962C8B-B14F-4D97-AF65-F5344CB8AC3E}">
        <p14:creationId xmlns:p14="http://schemas.microsoft.com/office/powerpoint/2010/main" val="1301657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75E7CD-1D25-F9DA-23A9-908EED0BB0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43134D-1044-2D21-A5BE-DA088F635B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DC1FAB-5E36-A840-5F99-7608F20BEA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111D18F-3E85-41D8-91FA-DEC9475A813C}" type="datetimeFigureOut">
              <a:rPr lang="en-US" smtClean="0"/>
              <a:t>7/16/2025</a:t>
            </a:fld>
            <a:endParaRPr lang="en-US"/>
          </a:p>
        </p:txBody>
      </p:sp>
      <p:sp>
        <p:nvSpPr>
          <p:cNvPr id="5" name="Footer Placeholder 4">
            <a:extLst>
              <a:ext uri="{FF2B5EF4-FFF2-40B4-BE49-F238E27FC236}">
                <a16:creationId xmlns:a16="http://schemas.microsoft.com/office/drawing/2014/main" id="{A8137B47-8B77-F5B6-7605-069E1A056C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7E03EC6-18BD-CBBB-3C93-481197558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D1BD50A-67F0-49E5-9C32-C652F021E6B6}" type="slidenum">
              <a:rPr lang="en-US" smtClean="0"/>
              <a:t>‹#›</a:t>
            </a:fld>
            <a:endParaRPr lang="en-US"/>
          </a:p>
        </p:txBody>
      </p:sp>
    </p:spTree>
    <p:extLst>
      <p:ext uri="{BB962C8B-B14F-4D97-AF65-F5344CB8AC3E}">
        <p14:creationId xmlns:p14="http://schemas.microsoft.com/office/powerpoint/2010/main" val="320491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hyperlink" Target="mailto:EQIP@crisphealth.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risphealth.org/learning-system/eqip/eqip-curriculum-2025/"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FF563-6591-0351-A478-D3BC31CDB41D}"/>
              </a:ext>
            </a:extLst>
          </p:cNvPr>
          <p:cNvSpPr>
            <a:spLocks noGrp="1"/>
          </p:cNvSpPr>
          <p:nvPr>
            <p:ph type="ctrTitle" idx="4294967295"/>
          </p:nvPr>
        </p:nvSpPr>
        <p:spPr>
          <a:xfrm>
            <a:off x="5870513" y="2813008"/>
            <a:ext cx="5608320" cy="1549083"/>
          </a:xfrm>
        </p:spPr>
        <p:txBody>
          <a:bodyPr>
            <a:normAutofit/>
          </a:bodyPr>
          <a:lstStyle/>
          <a:p>
            <a:r>
              <a:rPr lang="en-US" sz="4400" b="1" i="0" u="none" strike="noStrike" dirty="0">
                <a:solidFill>
                  <a:srgbClr val="1A4A98"/>
                </a:solidFill>
                <a:effectLst/>
                <a:latin typeface="Neue Haas Grotesk Text Pro" panose="020B0504020202020204" pitchFamily="34" charset="0"/>
              </a:rPr>
              <a:t>EQIP Timeline </a:t>
            </a:r>
            <a:endParaRPr lang="en-US" b="1" dirty="0">
              <a:solidFill>
                <a:srgbClr val="014699"/>
              </a:solidFill>
            </a:endParaRPr>
          </a:p>
        </p:txBody>
      </p:sp>
      <p:sp>
        <p:nvSpPr>
          <p:cNvPr id="4" name="TextBox 4">
            <a:extLst>
              <a:ext uri="{FF2B5EF4-FFF2-40B4-BE49-F238E27FC236}">
                <a16:creationId xmlns:a16="http://schemas.microsoft.com/office/drawing/2014/main" id="{88665A57-1DB0-1FA6-5306-13FC6DCEBD83}"/>
              </a:ext>
            </a:extLst>
          </p:cNvPr>
          <p:cNvSpPr txBox="1"/>
          <p:nvPr/>
        </p:nvSpPr>
        <p:spPr>
          <a:xfrm>
            <a:off x="889215" y="5703352"/>
            <a:ext cx="2752929"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solidFill>
                  <a:schemeClr val="accent1"/>
                </a:solidFill>
                <a:latin typeface="+mj-lt"/>
              </a:rPr>
              <a:t>Module 1: Introduction to EQIP</a:t>
            </a:r>
          </a:p>
        </p:txBody>
      </p:sp>
    </p:spTree>
    <p:extLst>
      <p:ext uri="{BB962C8B-B14F-4D97-AF65-F5344CB8AC3E}">
        <p14:creationId xmlns:p14="http://schemas.microsoft.com/office/powerpoint/2010/main" val="1444044136"/>
      </p:ext>
    </p:extLst>
  </p:cSld>
  <p:clrMapOvr>
    <a:masterClrMapping/>
  </p:clrMapOvr>
  <mc:AlternateContent xmlns:mc="http://schemas.openxmlformats.org/markup-compatibility/2006" xmlns:p14="http://schemas.microsoft.com/office/powerpoint/2010/main">
    <mc:Choice Requires="p14">
      <p:transition spd="slow" p14:dur="2000" advTm="18783"/>
    </mc:Choice>
    <mc:Fallback xmlns="">
      <p:transition spd="slow" advTm="1878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E2DB9-47D1-5125-5BA0-30B48A64EA42}"/>
              </a:ext>
            </a:extLst>
          </p:cNvPr>
          <p:cNvSpPr>
            <a:spLocks noGrp="1"/>
          </p:cNvSpPr>
          <p:nvPr>
            <p:ph type="title"/>
          </p:nvPr>
        </p:nvSpPr>
        <p:spPr/>
        <p:txBody>
          <a:bodyPr/>
          <a:lstStyle/>
          <a:p>
            <a:r>
              <a:rPr lang="en-US" b="1" dirty="0">
                <a:solidFill>
                  <a:srgbClr val="014699"/>
                </a:solidFill>
              </a:rPr>
              <a:t>EQIP Timeline </a:t>
            </a:r>
          </a:p>
        </p:txBody>
      </p:sp>
      <p:graphicFrame>
        <p:nvGraphicFramePr>
          <p:cNvPr id="30" name="Diagram 29">
            <a:extLst>
              <a:ext uri="{FF2B5EF4-FFF2-40B4-BE49-F238E27FC236}">
                <a16:creationId xmlns:a16="http://schemas.microsoft.com/office/drawing/2014/main" id="{B4DC49E6-23B4-0DD7-E845-FF3193339087}"/>
              </a:ext>
            </a:extLst>
          </p:cNvPr>
          <p:cNvGraphicFramePr/>
          <p:nvPr>
            <p:extLst>
              <p:ext uri="{D42A27DB-BD31-4B8C-83A1-F6EECF244321}">
                <p14:modId xmlns:p14="http://schemas.microsoft.com/office/powerpoint/2010/main" val="2662979135"/>
              </p:ext>
            </p:extLst>
          </p:nvPr>
        </p:nvGraphicFramePr>
        <p:xfrm>
          <a:off x="5229225" y="1690688"/>
          <a:ext cx="6283960" cy="47461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F7E58FDF-8054-9D88-67D1-3160248A9024}"/>
              </a:ext>
            </a:extLst>
          </p:cNvPr>
          <p:cNvSpPr txBox="1"/>
          <p:nvPr/>
        </p:nvSpPr>
        <p:spPr>
          <a:xfrm>
            <a:off x="838200" y="2340053"/>
            <a:ext cx="5143500" cy="369332"/>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002060"/>
                </a:solidFill>
                <a:latin typeface="+mj-lt"/>
              </a:rPr>
              <a:t>There are four “periods” that make up EQIP.</a:t>
            </a:r>
          </a:p>
        </p:txBody>
      </p:sp>
    </p:spTree>
    <p:extLst>
      <p:ext uri="{BB962C8B-B14F-4D97-AF65-F5344CB8AC3E}">
        <p14:creationId xmlns:p14="http://schemas.microsoft.com/office/powerpoint/2010/main" val="1804967358"/>
      </p:ext>
    </p:extLst>
  </p:cSld>
  <p:clrMapOvr>
    <a:masterClrMapping/>
  </p:clrMapOvr>
  <mc:AlternateContent xmlns:mc="http://schemas.openxmlformats.org/markup-compatibility/2006" xmlns:p14="http://schemas.microsoft.com/office/powerpoint/2010/main">
    <mc:Choice Requires="p14">
      <p:transition spd="slow" p14:dur="2000" advTm="48803"/>
    </mc:Choice>
    <mc:Fallback xmlns="">
      <p:transition spd="slow" advTm="48803"/>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EB2B7B-365F-D216-C720-E532DB550A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CED614-CC50-53CA-8D1D-224455AE35B3}"/>
              </a:ext>
            </a:extLst>
          </p:cNvPr>
          <p:cNvSpPr>
            <a:spLocks noGrp="1"/>
          </p:cNvSpPr>
          <p:nvPr>
            <p:ph type="title"/>
          </p:nvPr>
        </p:nvSpPr>
        <p:spPr/>
        <p:txBody>
          <a:bodyPr/>
          <a:lstStyle/>
          <a:p>
            <a:r>
              <a:rPr lang="en-US" b="1" dirty="0">
                <a:solidFill>
                  <a:srgbClr val="014699"/>
                </a:solidFill>
              </a:rPr>
              <a:t>Enrollment Period </a:t>
            </a:r>
          </a:p>
        </p:txBody>
      </p:sp>
      <p:graphicFrame>
        <p:nvGraphicFramePr>
          <p:cNvPr id="5" name="Content Placeholder 4">
            <a:extLst>
              <a:ext uri="{FF2B5EF4-FFF2-40B4-BE49-F238E27FC236}">
                <a16:creationId xmlns:a16="http://schemas.microsoft.com/office/drawing/2014/main" id="{FF9A5C0C-813E-6914-BBE5-0294B5B469B6}"/>
              </a:ext>
            </a:extLst>
          </p:cNvPr>
          <p:cNvGraphicFramePr>
            <a:graphicFrameLocks noGrp="1"/>
          </p:cNvGraphicFramePr>
          <p:nvPr>
            <p:ph idx="1"/>
            <p:extLst>
              <p:ext uri="{D42A27DB-BD31-4B8C-83A1-F6EECF244321}">
                <p14:modId xmlns:p14="http://schemas.microsoft.com/office/powerpoint/2010/main" val="735191339"/>
              </p:ext>
            </p:extLst>
          </p:nvPr>
        </p:nvGraphicFramePr>
        <p:xfrm>
          <a:off x="942975" y="2325942"/>
          <a:ext cx="10306050" cy="2206116"/>
        </p:xfrm>
        <a:graphic>
          <a:graphicData uri="http://schemas.openxmlformats.org/drawingml/2006/table">
            <a:tbl>
              <a:tblPr firstRow="1" bandRow="1">
                <a:tableStyleId>{F5AB1C69-6EDB-4FF4-983F-18BD219EF322}</a:tableStyleId>
              </a:tblPr>
              <a:tblGrid>
                <a:gridCol w="10306050">
                  <a:extLst>
                    <a:ext uri="{9D8B030D-6E8A-4147-A177-3AD203B41FA5}">
                      <a16:colId xmlns:a16="http://schemas.microsoft.com/office/drawing/2014/main" val="2033802940"/>
                    </a:ext>
                  </a:extLst>
                </a:gridCol>
              </a:tblGrid>
              <a:tr h="434029">
                <a:tc>
                  <a:txBody>
                    <a:bodyPr/>
                    <a:lstStyle/>
                    <a:p>
                      <a:pPr algn="ctr"/>
                      <a:r>
                        <a:rPr lang="en-US" dirty="0"/>
                        <a:t>July - August</a:t>
                      </a:r>
                    </a:p>
                  </a:txBody>
                  <a:tcPr/>
                </a:tc>
                <a:extLst>
                  <a:ext uri="{0D108BD9-81ED-4DB2-BD59-A6C34878D82A}">
                    <a16:rowId xmlns:a16="http://schemas.microsoft.com/office/drawing/2014/main" val="824062072"/>
                  </a:ext>
                </a:extLst>
              </a:tr>
              <a:tr h="434029">
                <a:tc>
                  <a:txBody>
                    <a:bodyPr/>
                    <a:lstStyle/>
                    <a:p>
                      <a:r>
                        <a:rPr lang="en-US" dirty="0"/>
                        <a:t>New Entities will enroll in EQIP through the EEP</a:t>
                      </a:r>
                    </a:p>
                  </a:txBody>
                  <a:tcPr/>
                </a:tc>
                <a:extLst>
                  <a:ext uri="{0D108BD9-81ED-4DB2-BD59-A6C34878D82A}">
                    <a16:rowId xmlns:a16="http://schemas.microsoft.com/office/drawing/2014/main" val="1876532347"/>
                  </a:ext>
                </a:extLst>
              </a:tr>
              <a:tr h="588911">
                <a:tc>
                  <a:txBody>
                    <a:bodyPr/>
                    <a:lstStyle/>
                    <a:p>
                      <a:r>
                        <a:rPr lang="en-US" dirty="0"/>
                        <a:t>Entities can request episode eligibility from the EQIP team through a volume breakdown</a:t>
                      </a:r>
                    </a:p>
                  </a:txBody>
                  <a:tcPr/>
                </a:tc>
                <a:extLst>
                  <a:ext uri="{0D108BD9-81ED-4DB2-BD59-A6C34878D82A}">
                    <a16:rowId xmlns:a16="http://schemas.microsoft.com/office/drawing/2014/main" val="2595368256"/>
                  </a:ext>
                </a:extLst>
              </a:tr>
              <a:tr h="749147">
                <a:tc>
                  <a:txBody>
                    <a:bodyPr/>
                    <a:lstStyle/>
                    <a:p>
                      <a:r>
                        <a:rPr lang="en-US" dirty="0"/>
                        <a:t>Entities can reach out to </a:t>
                      </a:r>
                      <a:r>
                        <a:rPr lang="en-US" dirty="0">
                          <a:hlinkClick r:id="rId3"/>
                        </a:rPr>
                        <a:t>EQIP@crisphealth.org</a:t>
                      </a:r>
                      <a:r>
                        <a:rPr lang="en-US" dirty="0"/>
                        <a:t> with ALL questions </a:t>
                      </a:r>
                    </a:p>
                  </a:txBody>
                  <a:tcPr/>
                </a:tc>
                <a:extLst>
                  <a:ext uri="{0D108BD9-81ED-4DB2-BD59-A6C34878D82A}">
                    <a16:rowId xmlns:a16="http://schemas.microsoft.com/office/drawing/2014/main" val="1633226429"/>
                  </a:ext>
                </a:extLst>
              </a:tr>
            </a:tbl>
          </a:graphicData>
        </a:graphic>
      </p:graphicFrame>
    </p:spTree>
    <p:extLst>
      <p:ext uri="{BB962C8B-B14F-4D97-AF65-F5344CB8AC3E}">
        <p14:creationId xmlns:p14="http://schemas.microsoft.com/office/powerpoint/2010/main" val="132794116"/>
      </p:ext>
    </p:extLst>
  </p:cSld>
  <p:clrMapOvr>
    <a:masterClrMapping/>
  </p:clrMapOvr>
  <mc:AlternateContent xmlns:mc="http://schemas.openxmlformats.org/markup-compatibility/2006" xmlns:p14="http://schemas.microsoft.com/office/powerpoint/2010/main">
    <mc:Choice Requires="p14">
      <p:transition spd="slow" p14:dur="2000" advTm="64269"/>
    </mc:Choice>
    <mc:Fallback xmlns="">
      <p:transition spd="slow" advTm="6426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B69D88-7578-2D46-4DDA-6CBC35A464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E42420-13AB-6BE5-84B3-7ABB7FA82691}"/>
              </a:ext>
            </a:extLst>
          </p:cNvPr>
          <p:cNvSpPr>
            <a:spLocks noGrp="1"/>
          </p:cNvSpPr>
          <p:nvPr>
            <p:ph type="title"/>
          </p:nvPr>
        </p:nvSpPr>
        <p:spPr/>
        <p:txBody>
          <a:bodyPr/>
          <a:lstStyle/>
          <a:p>
            <a:r>
              <a:rPr lang="en-US" b="1" dirty="0">
                <a:solidFill>
                  <a:srgbClr val="014699"/>
                </a:solidFill>
              </a:rPr>
              <a:t>Post Enrollment Period </a:t>
            </a:r>
          </a:p>
        </p:txBody>
      </p:sp>
      <p:graphicFrame>
        <p:nvGraphicFramePr>
          <p:cNvPr id="5" name="Content Placeholder 4">
            <a:extLst>
              <a:ext uri="{FF2B5EF4-FFF2-40B4-BE49-F238E27FC236}">
                <a16:creationId xmlns:a16="http://schemas.microsoft.com/office/drawing/2014/main" id="{44D23A7A-DE70-1E5E-A983-92BDEC7906AA}"/>
              </a:ext>
            </a:extLst>
          </p:cNvPr>
          <p:cNvGraphicFramePr>
            <a:graphicFrameLocks noGrp="1"/>
          </p:cNvGraphicFramePr>
          <p:nvPr>
            <p:ph idx="1"/>
            <p:extLst>
              <p:ext uri="{D42A27DB-BD31-4B8C-83A1-F6EECF244321}">
                <p14:modId xmlns:p14="http://schemas.microsoft.com/office/powerpoint/2010/main" val="4020819642"/>
              </p:ext>
            </p:extLst>
          </p:nvPr>
        </p:nvGraphicFramePr>
        <p:xfrm>
          <a:off x="838201" y="2433638"/>
          <a:ext cx="10515599" cy="1990724"/>
        </p:xfrm>
        <a:graphic>
          <a:graphicData uri="http://schemas.openxmlformats.org/drawingml/2006/table">
            <a:tbl>
              <a:tblPr firstRow="1" bandRow="1">
                <a:tableStyleId>{F5AB1C69-6EDB-4FF4-983F-18BD219EF322}</a:tableStyleId>
              </a:tblPr>
              <a:tblGrid>
                <a:gridCol w="10515599">
                  <a:extLst>
                    <a:ext uri="{9D8B030D-6E8A-4147-A177-3AD203B41FA5}">
                      <a16:colId xmlns:a16="http://schemas.microsoft.com/office/drawing/2014/main" val="2033802940"/>
                    </a:ext>
                  </a:extLst>
                </a:gridCol>
              </a:tblGrid>
              <a:tr h="497681">
                <a:tc>
                  <a:txBody>
                    <a:bodyPr/>
                    <a:lstStyle/>
                    <a:p>
                      <a:pPr algn="ctr"/>
                      <a:r>
                        <a:rPr lang="en-US" dirty="0"/>
                        <a:t>September – December </a:t>
                      </a:r>
                    </a:p>
                  </a:txBody>
                  <a:tcPr/>
                </a:tc>
                <a:extLst>
                  <a:ext uri="{0D108BD9-81ED-4DB2-BD59-A6C34878D82A}">
                    <a16:rowId xmlns:a16="http://schemas.microsoft.com/office/drawing/2014/main" val="824062072"/>
                  </a:ext>
                </a:extLst>
              </a:tr>
              <a:tr h="497681">
                <a:tc>
                  <a:txBody>
                    <a:bodyPr/>
                    <a:lstStyle/>
                    <a:p>
                      <a:r>
                        <a:rPr lang="en-US" dirty="0"/>
                        <a:t>Round 1 of Audit and Eligibility </a:t>
                      </a:r>
                    </a:p>
                  </a:txBody>
                  <a:tcPr/>
                </a:tc>
                <a:extLst>
                  <a:ext uri="{0D108BD9-81ED-4DB2-BD59-A6C34878D82A}">
                    <a16:rowId xmlns:a16="http://schemas.microsoft.com/office/drawing/2014/main" val="1876532347"/>
                  </a:ext>
                </a:extLst>
              </a:tr>
              <a:tr h="497681">
                <a:tc>
                  <a:txBody>
                    <a:bodyPr/>
                    <a:lstStyle/>
                    <a:p>
                      <a:r>
                        <a:rPr lang="en-US" dirty="0"/>
                        <a:t>Round 2 of Audit and Eligibility </a:t>
                      </a:r>
                    </a:p>
                  </a:txBody>
                  <a:tcPr/>
                </a:tc>
                <a:extLst>
                  <a:ext uri="{0D108BD9-81ED-4DB2-BD59-A6C34878D82A}">
                    <a16:rowId xmlns:a16="http://schemas.microsoft.com/office/drawing/2014/main" val="2595368256"/>
                  </a:ext>
                </a:extLst>
              </a:tr>
              <a:tr h="497681">
                <a:tc>
                  <a:txBody>
                    <a:bodyPr/>
                    <a:lstStyle/>
                    <a:p>
                      <a:r>
                        <a:rPr lang="en-US" dirty="0"/>
                        <a:t>Sign Care Partner Arrangements </a:t>
                      </a:r>
                    </a:p>
                  </a:txBody>
                  <a:tcPr/>
                </a:tc>
                <a:extLst>
                  <a:ext uri="{0D108BD9-81ED-4DB2-BD59-A6C34878D82A}">
                    <a16:rowId xmlns:a16="http://schemas.microsoft.com/office/drawing/2014/main" val="1633226429"/>
                  </a:ext>
                </a:extLst>
              </a:tr>
            </a:tbl>
          </a:graphicData>
        </a:graphic>
      </p:graphicFrame>
    </p:spTree>
    <p:extLst>
      <p:ext uri="{BB962C8B-B14F-4D97-AF65-F5344CB8AC3E}">
        <p14:creationId xmlns:p14="http://schemas.microsoft.com/office/powerpoint/2010/main" val="2025340971"/>
      </p:ext>
    </p:extLst>
  </p:cSld>
  <p:clrMapOvr>
    <a:masterClrMapping/>
  </p:clrMapOvr>
  <mc:AlternateContent xmlns:mc="http://schemas.openxmlformats.org/markup-compatibility/2006" xmlns:p14="http://schemas.microsoft.com/office/powerpoint/2010/main">
    <mc:Choice Requires="p14">
      <p:transition spd="slow" p14:dur="2000" advTm="53033"/>
    </mc:Choice>
    <mc:Fallback xmlns="">
      <p:transition spd="slow" advTm="5303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6D95E-6E09-D697-0758-B623EB3C8337}"/>
              </a:ext>
            </a:extLst>
          </p:cNvPr>
          <p:cNvSpPr>
            <a:spLocks noGrp="1"/>
          </p:cNvSpPr>
          <p:nvPr>
            <p:ph type="title"/>
          </p:nvPr>
        </p:nvSpPr>
        <p:spPr/>
        <p:txBody>
          <a:bodyPr/>
          <a:lstStyle/>
          <a:p>
            <a:r>
              <a:rPr lang="en-US" b="1" dirty="0">
                <a:solidFill>
                  <a:srgbClr val="014699"/>
                </a:solidFill>
              </a:rPr>
              <a:t>Performance Year</a:t>
            </a:r>
          </a:p>
        </p:txBody>
      </p:sp>
      <p:graphicFrame>
        <p:nvGraphicFramePr>
          <p:cNvPr id="5" name="Content Placeholder 4">
            <a:extLst>
              <a:ext uri="{FF2B5EF4-FFF2-40B4-BE49-F238E27FC236}">
                <a16:creationId xmlns:a16="http://schemas.microsoft.com/office/drawing/2014/main" id="{BAD5FA9A-C966-80D6-FE63-0591659CB595}"/>
              </a:ext>
            </a:extLst>
          </p:cNvPr>
          <p:cNvGraphicFramePr>
            <a:graphicFrameLocks noGrp="1"/>
          </p:cNvGraphicFramePr>
          <p:nvPr>
            <p:ph idx="1"/>
            <p:extLst>
              <p:ext uri="{D42A27DB-BD31-4B8C-83A1-F6EECF244321}">
                <p14:modId xmlns:p14="http://schemas.microsoft.com/office/powerpoint/2010/main" val="4260986181"/>
              </p:ext>
            </p:extLst>
          </p:nvPr>
        </p:nvGraphicFramePr>
        <p:xfrm>
          <a:off x="1233486" y="2161383"/>
          <a:ext cx="9725027" cy="2535234"/>
        </p:xfrm>
        <a:graphic>
          <a:graphicData uri="http://schemas.openxmlformats.org/drawingml/2006/table">
            <a:tbl>
              <a:tblPr firstRow="1" bandRow="1">
                <a:tableStyleId>{F5AB1C69-6EDB-4FF4-983F-18BD219EF322}</a:tableStyleId>
              </a:tblPr>
              <a:tblGrid>
                <a:gridCol w="9725027">
                  <a:extLst>
                    <a:ext uri="{9D8B030D-6E8A-4147-A177-3AD203B41FA5}">
                      <a16:colId xmlns:a16="http://schemas.microsoft.com/office/drawing/2014/main" val="2033802940"/>
                    </a:ext>
                  </a:extLst>
                </a:gridCol>
              </a:tblGrid>
              <a:tr h="422539">
                <a:tc>
                  <a:txBody>
                    <a:bodyPr/>
                    <a:lstStyle/>
                    <a:p>
                      <a:pPr algn="ctr"/>
                      <a:r>
                        <a:rPr lang="en-US" dirty="0"/>
                        <a:t>January 1</a:t>
                      </a:r>
                      <a:r>
                        <a:rPr lang="en-US" baseline="30000" dirty="0"/>
                        <a:t>st</a:t>
                      </a:r>
                      <a:r>
                        <a:rPr lang="en-US" dirty="0"/>
                        <a:t>  – December 31</a:t>
                      </a:r>
                      <a:r>
                        <a:rPr lang="en-US" baseline="30000" dirty="0"/>
                        <a:t>st</a:t>
                      </a:r>
                      <a:r>
                        <a:rPr lang="en-US" dirty="0"/>
                        <a:t> </a:t>
                      </a:r>
                    </a:p>
                  </a:txBody>
                  <a:tcPr/>
                </a:tc>
                <a:extLst>
                  <a:ext uri="{0D108BD9-81ED-4DB2-BD59-A6C34878D82A}">
                    <a16:rowId xmlns:a16="http://schemas.microsoft.com/office/drawing/2014/main" val="824062072"/>
                  </a:ext>
                </a:extLst>
              </a:tr>
              <a:tr h="422539">
                <a:tc>
                  <a:txBody>
                    <a:bodyPr/>
                    <a:lstStyle/>
                    <a:p>
                      <a:r>
                        <a:rPr lang="en-US" dirty="0"/>
                        <a:t>Performance Year Begins for Participants  </a:t>
                      </a:r>
                    </a:p>
                  </a:txBody>
                  <a:tcPr/>
                </a:tc>
                <a:extLst>
                  <a:ext uri="{0D108BD9-81ED-4DB2-BD59-A6C34878D82A}">
                    <a16:rowId xmlns:a16="http://schemas.microsoft.com/office/drawing/2014/main" val="1876532347"/>
                  </a:ext>
                </a:extLst>
              </a:tr>
              <a:tr h="4225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Third and Final Round of Audit and Eligibility*</a:t>
                      </a:r>
                    </a:p>
                  </a:txBody>
                  <a:tcPr/>
                </a:tc>
                <a:extLst>
                  <a:ext uri="{0D108BD9-81ED-4DB2-BD59-A6C34878D82A}">
                    <a16:rowId xmlns:a16="http://schemas.microsoft.com/office/drawing/2014/main" val="1454883502"/>
                  </a:ext>
                </a:extLst>
              </a:tr>
              <a:tr h="422539">
                <a:tc>
                  <a:txBody>
                    <a:bodyPr/>
                    <a:lstStyle/>
                    <a:p>
                      <a:r>
                        <a:rPr lang="en-US" dirty="0"/>
                        <a:t>Participants receive Final EQIP Status </a:t>
                      </a:r>
                    </a:p>
                  </a:txBody>
                  <a:tcPr/>
                </a:tc>
                <a:extLst>
                  <a:ext uri="{0D108BD9-81ED-4DB2-BD59-A6C34878D82A}">
                    <a16:rowId xmlns:a16="http://schemas.microsoft.com/office/drawing/2014/main" val="2595368256"/>
                  </a:ext>
                </a:extLst>
              </a:tr>
              <a:tr h="422539">
                <a:tc>
                  <a:txBody>
                    <a:bodyPr/>
                    <a:lstStyle/>
                    <a:p>
                      <a:r>
                        <a:rPr lang="en-US" dirty="0"/>
                        <a:t>Performance Data Releases in the EEP Portal*</a:t>
                      </a:r>
                    </a:p>
                  </a:txBody>
                  <a:tcPr/>
                </a:tc>
                <a:extLst>
                  <a:ext uri="{0D108BD9-81ED-4DB2-BD59-A6C34878D82A}">
                    <a16:rowId xmlns:a16="http://schemas.microsoft.com/office/drawing/2014/main" val="1633226429"/>
                  </a:ext>
                </a:extLst>
              </a:tr>
              <a:tr h="422539">
                <a:tc>
                  <a:txBody>
                    <a:bodyPr/>
                    <a:lstStyle/>
                    <a:p>
                      <a:r>
                        <a:rPr lang="en-US" dirty="0"/>
                        <a:t>EQIP Subgroup Meetings</a:t>
                      </a:r>
                    </a:p>
                  </a:txBody>
                  <a:tcPr/>
                </a:tc>
                <a:extLst>
                  <a:ext uri="{0D108BD9-81ED-4DB2-BD59-A6C34878D82A}">
                    <a16:rowId xmlns:a16="http://schemas.microsoft.com/office/drawing/2014/main" val="2313294668"/>
                  </a:ext>
                </a:extLst>
              </a:tr>
            </a:tbl>
          </a:graphicData>
        </a:graphic>
      </p:graphicFrame>
    </p:spTree>
    <p:extLst>
      <p:ext uri="{BB962C8B-B14F-4D97-AF65-F5344CB8AC3E}">
        <p14:creationId xmlns:p14="http://schemas.microsoft.com/office/powerpoint/2010/main" val="692146620"/>
      </p:ext>
    </p:extLst>
  </p:cSld>
  <p:clrMapOvr>
    <a:masterClrMapping/>
  </p:clrMapOvr>
  <mc:AlternateContent xmlns:mc="http://schemas.openxmlformats.org/markup-compatibility/2006" xmlns:p14="http://schemas.microsoft.com/office/powerpoint/2010/main">
    <mc:Choice Requires="p14">
      <p:transition spd="slow" p14:dur="2000" advTm="52778"/>
    </mc:Choice>
    <mc:Fallback xmlns="">
      <p:transition spd="slow" advTm="5277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9A235B-FB7B-2ABA-DB3C-38E43B8BD0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516D5C-B12C-771E-4695-CD5BA590E1E1}"/>
              </a:ext>
            </a:extLst>
          </p:cNvPr>
          <p:cNvSpPr>
            <a:spLocks noGrp="1"/>
          </p:cNvSpPr>
          <p:nvPr>
            <p:ph type="title"/>
          </p:nvPr>
        </p:nvSpPr>
        <p:spPr/>
        <p:txBody>
          <a:bodyPr/>
          <a:lstStyle/>
          <a:p>
            <a:r>
              <a:rPr lang="en-US" b="1" dirty="0">
                <a:solidFill>
                  <a:srgbClr val="014699"/>
                </a:solidFill>
              </a:rPr>
              <a:t>Pre-Enrollment Period </a:t>
            </a:r>
          </a:p>
        </p:txBody>
      </p:sp>
      <p:graphicFrame>
        <p:nvGraphicFramePr>
          <p:cNvPr id="5" name="Content Placeholder 4">
            <a:extLst>
              <a:ext uri="{FF2B5EF4-FFF2-40B4-BE49-F238E27FC236}">
                <a16:creationId xmlns:a16="http://schemas.microsoft.com/office/drawing/2014/main" id="{F6D25A1B-6A38-26A4-29BB-D687293C3D4E}"/>
              </a:ext>
            </a:extLst>
          </p:cNvPr>
          <p:cNvGraphicFramePr>
            <a:graphicFrameLocks noGrp="1"/>
          </p:cNvGraphicFramePr>
          <p:nvPr>
            <p:ph idx="1"/>
            <p:extLst>
              <p:ext uri="{D42A27DB-BD31-4B8C-83A1-F6EECF244321}">
                <p14:modId xmlns:p14="http://schemas.microsoft.com/office/powerpoint/2010/main" val="424271970"/>
              </p:ext>
            </p:extLst>
          </p:nvPr>
        </p:nvGraphicFramePr>
        <p:xfrm>
          <a:off x="1123950" y="2412999"/>
          <a:ext cx="9944100" cy="2032001"/>
        </p:xfrm>
        <a:graphic>
          <a:graphicData uri="http://schemas.openxmlformats.org/drawingml/2006/table">
            <a:tbl>
              <a:tblPr firstRow="1" bandRow="1">
                <a:tableStyleId>{F5AB1C69-6EDB-4FF4-983F-18BD219EF322}</a:tableStyleId>
              </a:tblPr>
              <a:tblGrid>
                <a:gridCol w="9944100">
                  <a:extLst>
                    <a:ext uri="{9D8B030D-6E8A-4147-A177-3AD203B41FA5}">
                      <a16:colId xmlns:a16="http://schemas.microsoft.com/office/drawing/2014/main" val="2033802940"/>
                    </a:ext>
                  </a:extLst>
                </a:gridCol>
              </a:tblGrid>
              <a:tr h="456419">
                <a:tc>
                  <a:txBody>
                    <a:bodyPr/>
                    <a:lstStyle/>
                    <a:p>
                      <a:pPr algn="ctr"/>
                      <a:r>
                        <a:rPr lang="en-US" dirty="0"/>
                        <a:t>January – June </a:t>
                      </a:r>
                    </a:p>
                  </a:txBody>
                  <a:tcPr/>
                </a:tc>
                <a:extLst>
                  <a:ext uri="{0D108BD9-81ED-4DB2-BD59-A6C34878D82A}">
                    <a16:rowId xmlns:a16="http://schemas.microsoft.com/office/drawing/2014/main" val="824062072"/>
                  </a:ext>
                </a:extLst>
              </a:tr>
              <a:tr h="787791">
                <a:tc>
                  <a:txBody>
                    <a:bodyPr/>
                    <a:lstStyle/>
                    <a:p>
                      <a:r>
                        <a:rPr lang="en-US" dirty="0"/>
                        <a:t>Providers can request new episodes to be included in EQIP</a:t>
                      </a:r>
                    </a:p>
                  </a:txBody>
                  <a:tcPr/>
                </a:tc>
                <a:extLst>
                  <a:ext uri="{0D108BD9-81ED-4DB2-BD59-A6C34878D82A}">
                    <a16:rowId xmlns:a16="http://schemas.microsoft.com/office/drawing/2014/main" val="1876532347"/>
                  </a:ext>
                </a:extLst>
              </a:tr>
              <a:tr h="787791">
                <a:tc>
                  <a:txBody>
                    <a:bodyPr/>
                    <a:lstStyle/>
                    <a:p>
                      <a:r>
                        <a:rPr lang="en-US" dirty="0"/>
                        <a:t>Upcoming Performance Year Updates from the EQIP team </a:t>
                      </a:r>
                    </a:p>
                  </a:txBody>
                  <a:tcPr/>
                </a:tc>
                <a:extLst>
                  <a:ext uri="{0D108BD9-81ED-4DB2-BD59-A6C34878D82A}">
                    <a16:rowId xmlns:a16="http://schemas.microsoft.com/office/drawing/2014/main" val="2595368256"/>
                  </a:ext>
                </a:extLst>
              </a:tr>
            </a:tbl>
          </a:graphicData>
        </a:graphic>
      </p:graphicFrame>
    </p:spTree>
    <p:extLst>
      <p:ext uri="{BB962C8B-B14F-4D97-AF65-F5344CB8AC3E}">
        <p14:creationId xmlns:p14="http://schemas.microsoft.com/office/powerpoint/2010/main" val="2289822897"/>
      </p:ext>
    </p:extLst>
  </p:cSld>
  <p:clrMapOvr>
    <a:masterClrMapping/>
  </p:clrMapOvr>
  <mc:AlternateContent xmlns:mc="http://schemas.openxmlformats.org/markup-compatibility/2006" xmlns:p14="http://schemas.microsoft.com/office/powerpoint/2010/main">
    <mc:Choice Requires="p14">
      <p:transition spd="slow" p14:dur="2000" advTm="29534"/>
    </mc:Choice>
    <mc:Fallback xmlns="">
      <p:transition spd="slow" advTm="2953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CA175-1E07-8EF8-5D53-D1C1C96DB141}"/>
              </a:ext>
            </a:extLst>
          </p:cNvPr>
          <p:cNvSpPr>
            <a:spLocks noGrp="1"/>
          </p:cNvSpPr>
          <p:nvPr>
            <p:ph type="title"/>
          </p:nvPr>
        </p:nvSpPr>
        <p:spPr>
          <a:xfrm>
            <a:off x="674077" y="385828"/>
            <a:ext cx="10515600" cy="1325563"/>
          </a:xfrm>
        </p:spPr>
        <p:txBody>
          <a:bodyPr>
            <a:noAutofit/>
          </a:bodyPr>
          <a:lstStyle/>
          <a:p>
            <a:r>
              <a:rPr lang="en-US" b="1" dirty="0">
                <a:solidFill>
                  <a:schemeClr val="accent1"/>
                </a:solidFill>
              </a:rPr>
              <a:t>Want to Learn More?</a:t>
            </a:r>
          </a:p>
        </p:txBody>
      </p:sp>
      <p:sp>
        <p:nvSpPr>
          <p:cNvPr id="3" name="Content Placeholder 2">
            <a:extLst>
              <a:ext uri="{FF2B5EF4-FFF2-40B4-BE49-F238E27FC236}">
                <a16:creationId xmlns:a16="http://schemas.microsoft.com/office/drawing/2014/main" id="{3B7C6457-4B81-A749-164A-77555C6A8AE3}"/>
              </a:ext>
            </a:extLst>
          </p:cNvPr>
          <p:cNvSpPr>
            <a:spLocks noGrp="1"/>
          </p:cNvSpPr>
          <p:nvPr>
            <p:ph idx="1"/>
          </p:nvPr>
        </p:nvSpPr>
        <p:spPr>
          <a:xfrm>
            <a:off x="674077" y="1574453"/>
            <a:ext cx="10515600" cy="1338505"/>
          </a:xfrm>
        </p:spPr>
        <p:txBody>
          <a:bodyPr vert="horz" lIns="91440" tIns="45720" rIns="91440" bIns="45720" rtlCol="0" anchor="t">
            <a:normAutofit/>
          </a:bodyPr>
          <a:lstStyle/>
          <a:p>
            <a:pPr marL="0" indent="0">
              <a:lnSpc>
                <a:spcPct val="150000"/>
              </a:lnSpc>
              <a:buNone/>
            </a:pPr>
            <a:r>
              <a:rPr lang="en-US" sz="2000" dirty="0">
                <a:solidFill>
                  <a:schemeClr val="accent1"/>
                </a:solidFill>
                <a:latin typeface="+mj-lt"/>
              </a:rPr>
              <a:t>Visit the full </a:t>
            </a:r>
            <a:r>
              <a:rPr lang="en-US" sz="2000" b="1" u="sng" dirty="0">
                <a:solidFill>
                  <a:schemeClr val="accent2"/>
                </a:solidFill>
                <a:latin typeface="+mj-lt"/>
                <a:hlinkClick r:id="rId3">
                  <a:extLst>
                    <a:ext uri="{A12FA001-AC4F-418D-AE19-62706E023703}">
                      <ahyp:hlinkClr xmlns:ahyp="http://schemas.microsoft.com/office/drawing/2018/hyperlinkcolor" val="tx"/>
                    </a:ext>
                  </a:extLst>
                </a:hlinkClick>
              </a:rPr>
              <a:t>EQIP Curriculum</a:t>
            </a:r>
            <a:r>
              <a:rPr lang="en-US" sz="2000" dirty="0">
                <a:solidFill>
                  <a:schemeClr val="accent2"/>
                </a:solidFill>
                <a:latin typeface="+mj-lt"/>
              </a:rPr>
              <a:t> </a:t>
            </a:r>
            <a:r>
              <a:rPr lang="en-US" sz="2000" dirty="0">
                <a:solidFill>
                  <a:schemeClr val="accent1"/>
                </a:solidFill>
                <a:latin typeface="+mj-lt"/>
              </a:rPr>
              <a:t>to explore comprehensive learning modules and deepen your understanding of Maryland’s Episode Quality Improvement Program (EQIP). </a:t>
            </a:r>
          </a:p>
          <a:p>
            <a:pPr>
              <a:lnSpc>
                <a:spcPct val="150000"/>
              </a:lnSpc>
            </a:pPr>
            <a:endParaRPr lang="en-US" sz="1400" dirty="0">
              <a:solidFill>
                <a:schemeClr val="accent1"/>
              </a:solidFill>
              <a:latin typeface="+mj-lt"/>
            </a:endParaRPr>
          </a:p>
          <a:p>
            <a:pPr>
              <a:lnSpc>
                <a:spcPct val="150000"/>
              </a:lnSpc>
            </a:pPr>
            <a:endParaRPr lang="en-US" sz="1400" dirty="0">
              <a:solidFill>
                <a:schemeClr val="accent1"/>
              </a:solidFill>
              <a:latin typeface="+mj-lt"/>
            </a:endParaRPr>
          </a:p>
        </p:txBody>
      </p:sp>
    </p:spTree>
    <p:extLst>
      <p:ext uri="{BB962C8B-B14F-4D97-AF65-F5344CB8AC3E}">
        <p14:creationId xmlns:p14="http://schemas.microsoft.com/office/powerpoint/2010/main" val="1168151774"/>
      </p:ext>
    </p:extLst>
  </p:cSld>
  <p:clrMapOvr>
    <a:masterClrMapping/>
  </p:clrMapOvr>
  <mc:AlternateContent xmlns:mc="http://schemas.openxmlformats.org/markup-compatibility/2006" xmlns:p14="http://schemas.microsoft.com/office/powerpoint/2010/main">
    <mc:Choice Requires="p14">
      <p:transition spd="slow" p14:dur="2000" advTm="16969"/>
    </mc:Choice>
    <mc:Fallback xmlns="">
      <p:transition spd="slow" advTm="16969"/>
    </mc:Fallback>
  </mc:AlternateContent>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2C3932"/>
      </a:dk2>
      <a:lt2>
        <a:srgbClr val="FDF6EA"/>
      </a:lt2>
      <a:accent1>
        <a:srgbClr val="1A4A98"/>
      </a:accent1>
      <a:accent2>
        <a:srgbClr val="00B0F0"/>
      </a:accent2>
      <a:accent3>
        <a:srgbClr val="0070C0"/>
      </a:accent3>
      <a:accent4>
        <a:srgbClr val="002060"/>
      </a:accent4>
      <a:accent5>
        <a:srgbClr val="C4F6F6"/>
      </a:accent5>
      <a:accent6>
        <a:srgbClr val="141CBA"/>
      </a:accent6>
      <a:hlink>
        <a:srgbClr val="002060"/>
      </a:hlink>
      <a:folHlink>
        <a:srgbClr val="2B7CF3"/>
      </a:folHlink>
    </a:clrScheme>
    <a:fontScheme name="Custom 1">
      <a:majorFont>
        <a:latin typeface="Neue Haas Grotesk Text Pro"/>
        <a:ea typeface=""/>
        <a:cs typeface=""/>
      </a:majorFont>
      <a:minorFont>
        <a:latin typeface="Apt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A867E34AE758746932470DCF8B17B6D" ma:contentTypeVersion="22" ma:contentTypeDescription="Create a new document." ma:contentTypeScope="" ma:versionID="c08f5cc1ac8baac1c928df777cba2f38">
  <xsd:schema xmlns:xsd="http://www.w3.org/2001/XMLSchema" xmlns:xs="http://www.w3.org/2001/XMLSchema" xmlns:p="http://schemas.microsoft.com/office/2006/metadata/properties" xmlns:ns1="http://schemas.microsoft.com/sharepoint/v3" xmlns:ns2="17f89e47-7d88-44b8-b02f-f9ffd650f5ad" xmlns:ns3="590118b5-ea22-46dd-8d6a-d7e95b39fd7c" targetNamespace="http://schemas.microsoft.com/office/2006/metadata/properties" ma:root="true" ma:fieldsID="4dd10f864a07675f84b4805961ff9453" ns1:_="" ns2:_="" ns3:_="">
    <xsd:import namespace="http://schemas.microsoft.com/sharepoint/v3"/>
    <xsd:import namespace="17f89e47-7d88-44b8-b02f-f9ffd650f5ad"/>
    <xsd:import namespace="590118b5-ea22-46dd-8d6a-d7e95b39fd7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Location" minOccurs="0"/>
                <xsd:element ref="ns1:_ip_UnifiedCompliancePolicyProperties" minOccurs="0"/>
                <xsd:element ref="ns1:_ip_UnifiedCompliancePolicyUIAc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7f89e47-7d88-44b8-b02f-f9ffd650f5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e960c3d4-f6e1-477f-9746-0af006e395c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ServiceBillingMetadata" ma:index="28"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0118b5-ea22-46dd-8d6a-d7e95b39fd7c"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3f39ed51-539f-4555-a178-3890462af2e1}" ma:internalName="TaxCatchAll" ma:showField="CatchAllData" ma:web="590118b5-ea22-46dd-8d6a-d7e95b39fd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590118b5-ea22-46dd-8d6a-d7e95b39fd7c" xsi:nil="true"/>
    <lcf76f155ced4ddcb4097134ff3c332f xmlns="17f89e47-7d88-44b8-b02f-f9ffd650f5a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3E6F62A-B538-4565-BB2B-5B0A1097D898}">
  <ds:schemaRefs>
    <ds:schemaRef ds:uri="http://schemas.microsoft.com/sharepoint/v3/contenttype/forms"/>
  </ds:schemaRefs>
</ds:datastoreItem>
</file>

<file path=customXml/itemProps2.xml><?xml version="1.0" encoding="utf-8"?>
<ds:datastoreItem xmlns:ds="http://schemas.openxmlformats.org/officeDocument/2006/customXml" ds:itemID="{55E60C65-7A8B-4877-9D80-E260A844AB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7f89e47-7d88-44b8-b02f-f9ffd650f5ad"/>
    <ds:schemaRef ds:uri="590118b5-ea22-46dd-8d6a-d7e95b39fd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2D1F66-0DF9-4229-B6BC-C6BF587FA902}">
  <ds:schemaRefs>
    <ds:schemaRef ds:uri="17f89e47-7d88-44b8-b02f-f9ffd650f5ad"/>
    <ds:schemaRef ds:uri="590118b5-ea22-46dd-8d6a-d7e95b39fd7c"/>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25036</TotalTime>
  <Words>983</Words>
  <Application>Microsoft Office PowerPoint</Application>
  <PresentationFormat>Widescreen</PresentationFormat>
  <Paragraphs>47</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Arial</vt:lpstr>
      <vt:lpstr>Neue Haas Grotesk Text Pro</vt:lpstr>
      <vt:lpstr>Office Theme</vt:lpstr>
      <vt:lpstr>EQIP Timeline </vt:lpstr>
      <vt:lpstr>EQIP Timeline </vt:lpstr>
      <vt:lpstr>Enrollment Period </vt:lpstr>
      <vt:lpstr>Post Enrollment Period </vt:lpstr>
      <vt:lpstr>Performance Year</vt:lpstr>
      <vt:lpstr>Pre-Enrollment Period </vt:lpstr>
      <vt:lpstr>Want to Learn More?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Christal Forte</dc:creator>
  <cp:lastModifiedBy>Olivia Simon</cp:lastModifiedBy>
  <cp:revision>4</cp:revision>
  <dcterms:created xsi:type="dcterms:W3CDTF">2025-02-11T17:20:35Z</dcterms:created>
  <dcterms:modified xsi:type="dcterms:W3CDTF">2025-07-16T13:52:01Z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0x0101003A867E34AE758746932470DCF8B17B6D</vt:lpwstr>
  </property>
  <property fmtid="{D5CDD505-2E9C-101B-9397-08002B2CF9AE}" pid="3" name="MediaServiceImageTags">
    <vt:lpwstr/>
  </property>
</Properties>
</file>