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262" r:id="rId6"/>
    <p:sldId id="263" r:id="rId7"/>
    <p:sldId id="264" r:id="rId8"/>
    <p:sldId id="265" r:id="rId9"/>
    <p:sldId id="267"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457C3-D2D6-B136-6983-1728D5BC238A}" v="258" dt="2025-03-10T12:54:00.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07" autoAdjust="0"/>
  </p:normalViewPr>
  <p:slideViewPr>
    <p:cSldViewPr snapToGrid="0">
      <p:cViewPr varScale="1">
        <p:scale>
          <a:sx n="68" d="100"/>
          <a:sy n="68" d="100"/>
        </p:scale>
        <p:origin x="12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4DE6E-090F-4D04-A81B-6171A133478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33BC50-3884-4A60-BDB4-14FEBF962979}">
      <dgm:prSet phldrT="[Text]" custT="1"/>
      <dgm:spPr/>
      <dgm:t>
        <a:bodyPr/>
        <a:lstStyle/>
        <a:p>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Standardized,</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evidence-based</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protocols</a:t>
          </a:r>
          <a:r>
            <a:rPr lang="en-US" sz="2400" b="0" i="0" u="none" strike="noStrike" spc="-4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are</a:t>
          </a:r>
          <a:r>
            <a:rPr lang="en-US" sz="2400" b="0" i="0" u="none" strike="noStrike" spc="-4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implemented,</a:t>
          </a:r>
          <a:r>
            <a:rPr lang="en-US" sz="2400" b="0" i="0" u="none" strike="noStrike"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for</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example</a:t>
          </a:r>
          <a:r>
            <a:rPr lang="en-US" sz="2400" b="0" i="0" u="none" strike="noStrike" spc="-4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for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discharge planning </a:t>
          </a:r>
          <a:r>
            <a:rPr lang="en-US" sz="2400" b="0" i="0" u="none" strike="noStrike" spc="-15" dirty="0">
              <a:solidFill>
                <a:schemeClr val="accent1"/>
              </a:solidFill>
              <a:effectLst/>
              <a:latin typeface="+mj-lt"/>
              <a:ea typeface="Symbol" panose="05050102010706020507" pitchFamily="18" charset="2"/>
              <a:cs typeface="Symbol" panose="05050102010706020507" pitchFamily="18" charset="2"/>
            </a:rPr>
            <a:t>and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follow-up</a:t>
          </a:r>
          <a:r>
            <a:rPr lang="en-US" sz="2400" b="0" i="0" u="none" strike="noStrike" spc="-13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care.</a:t>
          </a:r>
          <a:endParaRPr lang="en-US" sz="2400" dirty="0"/>
        </a:p>
      </dgm:t>
    </dgm:pt>
    <dgm:pt modelId="{BEDCECCD-6652-429D-A7E4-C856842E2516}" type="parTrans" cxnId="{1CB3FD94-A7DB-460C-869E-546278E1BCA7}">
      <dgm:prSet/>
      <dgm:spPr/>
      <dgm:t>
        <a:bodyPr/>
        <a:lstStyle/>
        <a:p>
          <a:endParaRPr lang="en-US"/>
        </a:p>
      </dgm:t>
    </dgm:pt>
    <dgm:pt modelId="{3ACAC1B8-AF46-4B25-AA40-02D792194361}" type="sibTrans" cxnId="{1CB3FD94-A7DB-460C-869E-546278E1BCA7}">
      <dgm:prSet/>
      <dgm:spPr/>
      <dgm:t>
        <a:bodyPr/>
        <a:lstStyle/>
        <a:p>
          <a:endParaRPr lang="en-US"/>
        </a:p>
      </dgm:t>
    </dgm:pt>
    <dgm:pt modelId="{C3B79D9E-E24E-4140-B162-3CE9E2E8EBB9}">
      <dgm:prSet custT="1"/>
      <dgm:spPr/>
      <dgm:t>
        <a:bodyPr/>
        <a:lstStyle/>
        <a:p>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Performance </a:t>
          </a:r>
          <a:r>
            <a:rPr lang="en-US" sz="2400" b="0" i="0" u="none" strike="noStrike" dirty="0">
              <a:solidFill>
                <a:schemeClr val="accent1"/>
              </a:solidFill>
              <a:effectLst/>
              <a:latin typeface="+mj-lt"/>
              <a:ea typeface="Symbol" panose="05050102010706020507" pitchFamily="18" charset="2"/>
              <a:cs typeface="Symbol" panose="05050102010706020507" pitchFamily="18" charset="2"/>
            </a:rPr>
            <a:t>of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medication</a:t>
          </a:r>
          <a:r>
            <a:rPr lang="en-US" sz="2400" b="0" i="0" u="none" strike="noStrike" spc="-13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reconciliation.</a:t>
          </a:r>
          <a:endParaRPr lang="en-US" sz="2400" dirty="0">
            <a:solidFill>
              <a:schemeClr val="accent1"/>
            </a:solidFill>
            <a:latin typeface="+mj-lt"/>
          </a:endParaRPr>
        </a:p>
      </dgm:t>
    </dgm:pt>
    <dgm:pt modelId="{75E8446C-3BBB-423D-9D5C-B0E3120D930E}" type="parTrans" cxnId="{118D7558-310C-458D-A837-D658EA2194E3}">
      <dgm:prSet/>
      <dgm:spPr/>
      <dgm:t>
        <a:bodyPr/>
        <a:lstStyle/>
        <a:p>
          <a:endParaRPr lang="en-US"/>
        </a:p>
      </dgm:t>
    </dgm:pt>
    <dgm:pt modelId="{510DE760-0263-4668-A305-67F39916EB4C}" type="sibTrans" cxnId="{118D7558-310C-458D-A837-D658EA2194E3}">
      <dgm:prSet/>
      <dgm:spPr/>
      <dgm:t>
        <a:bodyPr/>
        <a:lstStyle/>
        <a:p>
          <a:endParaRPr lang="en-US"/>
        </a:p>
      </dgm:t>
    </dgm:pt>
    <dgm:pt modelId="{2FD630E8-2337-4BE0-8BD1-985AD7F9886C}">
      <dgm:prSet custT="1"/>
      <dgm:spPr/>
      <dgm:t>
        <a:bodyPr/>
        <a:lstStyle/>
        <a:p>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Elimination </a:t>
          </a:r>
          <a:r>
            <a:rPr lang="en-US" sz="2400" b="0" i="0" u="none" strike="noStrike" dirty="0">
              <a:solidFill>
                <a:schemeClr val="accent1"/>
              </a:solidFill>
              <a:effectLst/>
              <a:latin typeface="+mj-lt"/>
              <a:ea typeface="Symbol" panose="05050102010706020507" pitchFamily="18" charset="2"/>
              <a:cs typeface="Symbol" panose="05050102010706020507" pitchFamily="18" charset="2"/>
            </a:rPr>
            <a:t>of</a:t>
          </a:r>
          <a:r>
            <a:rPr lang="en-US" sz="2400" b="0" i="0" u="none" strike="noStrike" spc="-19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duplicative, potentially</a:t>
          </a:r>
          <a:r>
            <a:rPr lang="en-US" sz="2400" b="0" i="0" u="none" strike="noStrike" spc="-25" baseline="0" dirty="0">
              <a:solidFill>
                <a:schemeClr val="accent1"/>
              </a:solidFill>
              <a:effectLst/>
              <a:latin typeface="+mj-lt"/>
              <a:ea typeface="Symbol" panose="05050102010706020507" pitchFamily="18" charset="2"/>
              <a:cs typeface="Symbol" panose="05050102010706020507" pitchFamily="18" charset="2"/>
            </a:rPr>
            <a:t> avoidable complications</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or </a:t>
          </a:r>
          <a:r>
            <a:rPr lang="en-US" sz="2400" b="0" i="0" u="none" strike="noStrike" spc="-15" dirty="0">
              <a:solidFill>
                <a:schemeClr val="accent1"/>
              </a:solidFill>
              <a:effectLst/>
              <a:latin typeface="+mj-lt"/>
              <a:ea typeface="Symbol" panose="05050102010706020507" pitchFamily="18" charset="2"/>
              <a:cs typeface="Symbol" panose="05050102010706020507" pitchFamily="18" charset="2"/>
            </a:rPr>
            <a:t>low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value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services.</a:t>
          </a:r>
          <a:endParaRPr lang="en-US" sz="2400" b="0" i="0" u="none" strike="noStrike" dirty="0">
            <a:solidFill>
              <a:schemeClr val="accent1"/>
            </a:solidFill>
            <a:effectLst/>
            <a:latin typeface="+mj-lt"/>
          </a:endParaRPr>
        </a:p>
      </dgm:t>
    </dgm:pt>
    <dgm:pt modelId="{81073F25-9F3B-4F12-941D-6DF27FB7253E}" type="parTrans" cxnId="{40B4873B-B41B-47B5-BC67-931339026142}">
      <dgm:prSet/>
      <dgm:spPr/>
      <dgm:t>
        <a:bodyPr/>
        <a:lstStyle/>
        <a:p>
          <a:endParaRPr lang="en-US"/>
        </a:p>
      </dgm:t>
    </dgm:pt>
    <dgm:pt modelId="{B04454F3-DDFB-43B4-9E19-C97E6F69C79D}" type="sibTrans" cxnId="{40B4873B-B41B-47B5-BC67-931339026142}">
      <dgm:prSet/>
      <dgm:spPr/>
      <dgm:t>
        <a:bodyPr/>
        <a:lstStyle/>
        <a:p>
          <a:endParaRPr lang="en-US"/>
        </a:p>
      </dgm:t>
    </dgm:pt>
    <dgm:pt modelId="{18AB0152-9CD1-414A-B229-A870A342B7F1}" type="pres">
      <dgm:prSet presAssocID="{2C34DE6E-090F-4D04-A81B-6171A1334788}" presName="vert0" presStyleCnt="0">
        <dgm:presLayoutVars>
          <dgm:dir/>
          <dgm:animOne val="branch"/>
          <dgm:animLvl val="lvl"/>
        </dgm:presLayoutVars>
      </dgm:prSet>
      <dgm:spPr/>
    </dgm:pt>
    <dgm:pt modelId="{E9F50BFE-F83B-4CF3-9E30-BEA03AF55F61}" type="pres">
      <dgm:prSet presAssocID="{6033BC50-3884-4A60-BDB4-14FEBF962979}" presName="thickLine" presStyleLbl="alignNode1" presStyleIdx="0" presStyleCnt="3"/>
      <dgm:spPr/>
    </dgm:pt>
    <dgm:pt modelId="{D4A4B93C-B3EC-454C-971A-539DDCF28E3B}" type="pres">
      <dgm:prSet presAssocID="{6033BC50-3884-4A60-BDB4-14FEBF962979}" presName="horz1" presStyleCnt="0"/>
      <dgm:spPr/>
    </dgm:pt>
    <dgm:pt modelId="{0DFE0065-A5FC-43ED-B803-ECEFFCBC9F5B}" type="pres">
      <dgm:prSet presAssocID="{6033BC50-3884-4A60-BDB4-14FEBF962979}" presName="tx1" presStyleLbl="revTx" presStyleIdx="0" presStyleCnt="3"/>
      <dgm:spPr/>
    </dgm:pt>
    <dgm:pt modelId="{2F3337B3-E57E-47D0-885F-B4349291FC23}" type="pres">
      <dgm:prSet presAssocID="{6033BC50-3884-4A60-BDB4-14FEBF962979}" presName="vert1" presStyleCnt="0"/>
      <dgm:spPr/>
    </dgm:pt>
    <dgm:pt modelId="{11A3C1B1-1397-4F2E-A9D4-1A69A512913C}" type="pres">
      <dgm:prSet presAssocID="{C3B79D9E-E24E-4140-B162-3CE9E2E8EBB9}" presName="thickLine" presStyleLbl="alignNode1" presStyleIdx="1" presStyleCnt="3"/>
      <dgm:spPr/>
    </dgm:pt>
    <dgm:pt modelId="{921F0DFD-79E9-41EC-B514-914E27CED80D}" type="pres">
      <dgm:prSet presAssocID="{C3B79D9E-E24E-4140-B162-3CE9E2E8EBB9}" presName="horz1" presStyleCnt="0"/>
      <dgm:spPr/>
    </dgm:pt>
    <dgm:pt modelId="{159FFB8A-6FD1-4616-A518-D70AD170061C}" type="pres">
      <dgm:prSet presAssocID="{C3B79D9E-E24E-4140-B162-3CE9E2E8EBB9}" presName="tx1" presStyleLbl="revTx" presStyleIdx="1" presStyleCnt="3"/>
      <dgm:spPr/>
    </dgm:pt>
    <dgm:pt modelId="{44E4A223-5B0D-4CFF-B3F2-6D87DEF8CDCF}" type="pres">
      <dgm:prSet presAssocID="{C3B79D9E-E24E-4140-B162-3CE9E2E8EBB9}" presName="vert1" presStyleCnt="0"/>
      <dgm:spPr/>
    </dgm:pt>
    <dgm:pt modelId="{93FA2DCB-19A2-4FC1-86D7-7ADF0461DD54}" type="pres">
      <dgm:prSet presAssocID="{2FD630E8-2337-4BE0-8BD1-985AD7F9886C}" presName="thickLine" presStyleLbl="alignNode1" presStyleIdx="2" presStyleCnt="3"/>
      <dgm:spPr/>
    </dgm:pt>
    <dgm:pt modelId="{EA45865F-205A-44EC-8DF5-4D4B4ABEA8A1}" type="pres">
      <dgm:prSet presAssocID="{2FD630E8-2337-4BE0-8BD1-985AD7F9886C}" presName="horz1" presStyleCnt="0"/>
      <dgm:spPr/>
    </dgm:pt>
    <dgm:pt modelId="{56970388-A9A5-47CD-A11D-114A621C8353}" type="pres">
      <dgm:prSet presAssocID="{2FD630E8-2337-4BE0-8BD1-985AD7F9886C}" presName="tx1" presStyleLbl="revTx" presStyleIdx="2" presStyleCnt="3"/>
      <dgm:spPr/>
    </dgm:pt>
    <dgm:pt modelId="{0F26A1DA-FD97-4E45-A1D0-B77D079C71C3}" type="pres">
      <dgm:prSet presAssocID="{2FD630E8-2337-4BE0-8BD1-985AD7F9886C}" presName="vert1" presStyleCnt="0"/>
      <dgm:spPr/>
    </dgm:pt>
  </dgm:ptLst>
  <dgm:cxnLst>
    <dgm:cxn modelId="{40B4873B-B41B-47B5-BC67-931339026142}" srcId="{2C34DE6E-090F-4D04-A81B-6171A1334788}" destId="{2FD630E8-2337-4BE0-8BD1-985AD7F9886C}" srcOrd="2" destOrd="0" parTransId="{81073F25-9F3B-4F12-941D-6DF27FB7253E}" sibTransId="{B04454F3-DDFB-43B4-9E19-C97E6F69C79D}"/>
    <dgm:cxn modelId="{118D7558-310C-458D-A837-D658EA2194E3}" srcId="{2C34DE6E-090F-4D04-A81B-6171A1334788}" destId="{C3B79D9E-E24E-4140-B162-3CE9E2E8EBB9}" srcOrd="1" destOrd="0" parTransId="{75E8446C-3BBB-423D-9D5C-B0E3120D930E}" sibTransId="{510DE760-0263-4668-A305-67F39916EB4C}"/>
    <dgm:cxn modelId="{BA0E667D-469F-4C37-BFEB-5201CE6AE376}" type="presOf" srcId="{2FD630E8-2337-4BE0-8BD1-985AD7F9886C}" destId="{56970388-A9A5-47CD-A11D-114A621C8353}" srcOrd="0" destOrd="0" presId="urn:microsoft.com/office/officeart/2008/layout/LinedList"/>
    <dgm:cxn modelId="{1CB3FD94-A7DB-460C-869E-546278E1BCA7}" srcId="{2C34DE6E-090F-4D04-A81B-6171A1334788}" destId="{6033BC50-3884-4A60-BDB4-14FEBF962979}" srcOrd="0" destOrd="0" parTransId="{BEDCECCD-6652-429D-A7E4-C856842E2516}" sibTransId="{3ACAC1B8-AF46-4B25-AA40-02D792194361}"/>
    <dgm:cxn modelId="{78A88EB1-BA9A-43BD-9AAE-DA23352B7EA8}" type="presOf" srcId="{6033BC50-3884-4A60-BDB4-14FEBF962979}" destId="{0DFE0065-A5FC-43ED-B803-ECEFFCBC9F5B}" srcOrd="0" destOrd="0" presId="urn:microsoft.com/office/officeart/2008/layout/LinedList"/>
    <dgm:cxn modelId="{EB3628C3-3A84-46F5-A208-2A3590966AB6}" type="presOf" srcId="{C3B79D9E-E24E-4140-B162-3CE9E2E8EBB9}" destId="{159FFB8A-6FD1-4616-A518-D70AD170061C}" srcOrd="0" destOrd="0" presId="urn:microsoft.com/office/officeart/2008/layout/LinedList"/>
    <dgm:cxn modelId="{30AC3CCA-1939-44F2-87F4-E0EC5E517AB5}" type="presOf" srcId="{2C34DE6E-090F-4D04-A81B-6171A1334788}" destId="{18AB0152-9CD1-414A-B229-A870A342B7F1}" srcOrd="0" destOrd="0" presId="urn:microsoft.com/office/officeart/2008/layout/LinedList"/>
    <dgm:cxn modelId="{41662E8C-9738-4156-A0C5-E0CE5C35980C}" type="presParOf" srcId="{18AB0152-9CD1-414A-B229-A870A342B7F1}" destId="{E9F50BFE-F83B-4CF3-9E30-BEA03AF55F61}" srcOrd="0" destOrd="0" presId="urn:microsoft.com/office/officeart/2008/layout/LinedList"/>
    <dgm:cxn modelId="{F6BA76F6-8B0D-4F53-9531-907E8D4FC8DF}" type="presParOf" srcId="{18AB0152-9CD1-414A-B229-A870A342B7F1}" destId="{D4A4B93C-B3EC-454C-971A-539DDCF28E3B}" srcOrd="1" destOrd="0" presId="urn:microsoft.com/office/officeart/2008/layout/LinedList"/>
    <dgm:cxn modelId="{2E66719C-1642-4EE8-8E08-26354BBB8314}" type="presParOf" srcId="{D4A4B93C-B3EC-454C-971A-539DDCF28E3B}" destId="{0DFE0065-A5FC-43ED-B803-ECEFFCBC9F5B}" srcOrd="0" destOrd="0" presId="urn:microsoft.com/office/officeart/2008/layout/LinedList"/>
    <dgm:cxn modelId="{3A821C66-57A6-4BF1-8183-C8CD49986117}" type="presParOf" srcId="{D4A4B93C-B3EC-454C-971A-539DDCF28E3B}" destId="{2F3337B3-E57E-47D0-885F-B4349291FC23}" srcOrd="1" destOrd="0" presId="urn:microsoft.com/office/officeart/2008/layout/LinedList"/>
    <dgm:cxn modelId="{0782BA15-B394-4486-B1D8-663F1DD65BE2}" type="presParOf" srcId="{18AB0152-9CD1-414A-B229-A870A342B7F1}" destId="{11A3C1B1-1397-4F2E-A9D4-1A69A512913C}" srcOrd="2" destOrd="0" presId="urn:microsoft.com/office/officeart/2008/layout/LinedList"/>
    <dgm:cxn modelId="{85B31930-6D34-4B17-A767-68F4D8B35AD2}" type="presParOf" srcId="{18AB0152-9CD1-414A-B229-A870A342B7F1}" destId="{921F0DFD-79E9-41EC-B514-914E27CED80D}" srcOrd="3" destOrd="0" presId="urn:microsoft.com/office/officeart/2008/layout/LinedList"/>
    <dgm:cxn modelId="{796AC926-E4E5-4899-B4D8-9CAB6FAF08E3}" type="presParOf" srcId="{921F0DFD-79E9-41EC-B514-914E27CED80D}" destId="{159FFB8A-6FD1-4616-A518-D70AD170061C}" srcOrd="0" destOrd="0" presId="urn:microsoft.com/office/officeart/2008/layout/LinedList"/>
    <dgm:cxn modelId="{1BF14C54-3922-457B-8FFF-8ABBE64EBAE9}" type="presParOf" srcId="{921F0DFD-79E9-41EC-B514-914E27CED80D}" destId="{44E4A223-5B0D-4CFF-B3F2-6D87DEF8CDCF}" srcOrd="1" destOrd="0" presId="urn:microsoft.com/office/officeart/2008/layout/LinedList"/>
    <dgm:cxn modelId="{E3E983A7-80B3-4966-9BB5-4C64D6FA00F0}" type="presParOf" srcId="{18AB0152-9CD1-414A-B229-A870A342B7F1}" destId="{93FA2DCB-19A2-4FC1-86D7-7ADF0461DD54}" srcOrd="4" destOrd="0" presId="urn:microsoft.com/office/officeart/2008/layout/LinedList"/>
    <dgm:cxn modelId="{2F0F2D9C-36A3-4E11-8146-F7E6A6B13063}" type="presParOf" srcId="{18AB0152-9CD1-414A-B229-A870A342B7F1}" destId="{EA45865F-205A-44EC-8DF5-4D4B4ABEA8A1}" srcOrd="5" destOrd="0" presId="urn:microsoft.com/office/officeart/2008/layout/LinedList"/>
    <dgm:cxn modelId="{B17A2002-5D24-4BFA-8D09-DE9B4D2BB375}" type="presParOf" srcId="{EA45865F-205A-44EC-8DF5-4D4B4ABEA8A1}" destId="{56970388-A9A5-47CD-A11D-114A621C8353}" srcOrd="0" destOrd="0" presId="urn:microsoft.com/office/officeart/2008/layout/LinedList"/>
    <dgm:cxn modelId="{ABEBB6FD-1A8B-4186-9D3B-BD5355E363BC}" type="presParOf" srcId="{EA45865F-205A-44EC-8DF5-4D4B4ABEA8A1}" destId="{0F26A1DA-FD97-4E45-A1D0-B77D079C71C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CB595-7C5F-4F87-A119-36A40742EB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E80663-049F-4580-965A-FC96E0266DF8}">
      <dgm:prSet phldrT="[Text]" custT="1"/>
      <dgm:spPr/>
      <dgm:t>
        <a:bodyPr/>
        <a:lstStyle/>
        <a:p>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Patient education/shared decision making </a:t>
          </a:r>
          <a:r>
            <a:rPr lang="en-US" sz="2400" b="0" i="0" u="none" strike="noStrike" spc="-15" dirty="0">
              <a:solidFill>
                <a:schemeClr val="accent1"/>
              </a:solidFill>
              <a:effectLst/>
              <a:latin typeface="+mj-lt"/>
              <a:ea typeface="Symbol" panose="05050102010706020507" pitchFamily="18" charset="2"/>
              <a:cs typeface="Symbol" panose="05050102010706020507" pitchFamily="18" charset="2"/>
            </a:rPr>
            <a:t>is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provided</a:t>
          </a:r>
          <a:r>
            <a:rPr lang="en-US" sz="2400" b="0" i="0" u="none" strike="noStrike" spc="-20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pre-admission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and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addresses post-discharge</a:t>
          </a:r>
          <a:r>
            <a:rPr lang="en-US" sz="2400" b="0" i="0" u="none" strike="noStrike" spc="-6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options.</a:t>
          </a:r>
          <a:endParaRPr lang="en-US" sz="2400" dirty="0"/>
        </a:p>
      </dgm:t>
    </dgm:pt>
    <dgm:pt modelId="{C78A90D3-12A0-4756-89E0-214BD8733CDD}" type="parTrans" cxnId="{C8C6F7BF-2EF1-4CB6-A144-B7CF7C74A8CA}">
      <dgm:prSet/>
      <dgm:spPr/>
      <dgm:t>
        <a:bodyPr/>
        <a:lstStyle/>
        <a:p>
          <a:endParaRPr lang="en-US"/>
        </a:p>
      </dgm:t>
    </dgm:pt>
    <dgm:pt modelId="{ABEDB58C-28FF-4BAF-B0C0-D4AF15903ABD}" type="sibTrans" cxnId="{C8C6F7BF-2EF1-4CB6-A144-B7CF7C74A8CA}">
      <dgm:prSet/>
      <dgm:spPr/>
      <dgm:t>
        <a:bodyPr/>
        <a:lstStyle/>
        <a:p>
          <a:endParaRPr lang="en-US"/>
        </a:p>
      </dgm:t>
    </dgm:pt>
    <dgm:pt modelId="{E8C8A2B1-0A70-433E-853B-858478809B2B}">
      <dgm:prSet custT="1"/>
      <dgm:spPr/>
      <dgm:t>
        <a:bodyPr/>
        <a:lstStyle/>
        <a:p>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Implementation of  "health</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literacy"</a:t>
          </a:r>
          <a:r>
            <a:rPr lang="en-US" sz="2400" b="0" i="0" u="none" strike="noStrike" spc="-45" dirty="0">
              <a:solidFill>
                <a:schemeClr val="accent1"/>
              </a:solidFill>
              <a:effectLst/>
              <a:latin typeface="+mj-lt"/>
              <a:ea typeface="Symbol" panose="05050102010706020507" pitchFamily="18" charset="2"/>
              <a:cs typeface="Symbol" panose="05050102010706020507" pitchFamily="18" charset="2"/>
            </a:rPr>
            <a:t> practices for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patient/family</a:t>
          </a:r>
          <a:r>
            <a:rPr lang="en-US" sz="2400" b="0" i="0" u="none" strike="noStrike" spc="-4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education.</a:t>
          </a:r>
          <a:endParaRPr lang="en-US" sz="2400" b="0" i="0" u="none" strike="noStrike" dirty="0">
            <a:solidFill>
              <a:schemeClr val="accent1"/>
            </a:solidFill>
            <a:effectLst/>
            <a:latin typeface="+mj-lt"/>
          </a:endParaRPr>
        </a:p>
      </dgm:t>
    </dgm:pt>
    <dgm:pt modelId="{FDDF5232-0E83-4F0C-838D-2F0BCB34EBE3}" type="parTrans" cxnId="{2B186C62-B174-401C-913D-9588B3D2B1ED}">
      <dgm:prSet/>
      <dgm:spPr/>
      <dgm:t>
        <a:bodyPr/>
        <a:lstStyle/>
        <a:p>
          <a:endParaRPr lang="en-US"/>
        </a:p>
      </dgm:t>
    </dgm:pt>
    <dgm:pt modelId="{D8E746B1-5C46-410E-A7B5-4ED52F28DD1A}" type="sibTrans" cxnId="{2B186C62-B174-401C-913D-9588B3D2B1ED}">
      <dgm:prSet/>
      <dgm:spPr/>
      <dgm:t>
        <a:bodyPr/>
        <a:lstStyle/>
        <a:p>
          <a:endParaRPr lang="en-US"/>
        </a:p>
      </dgm:t>
    </dgm:pt>
    <dgm:pt modelId="{DB8E1E46-FA47-4410-BC62-39F8221CD3DE}" type="pres">
      <dgm:prSet presAssocID="{BF7CB595-7C5F-4F87-A119-36A40742EBCB}" presName="vert0" presStyleCnt="0">
        <dgm:presLayoutVars>
          <dgm:dir/>
          <dgm:animOne val="branch"/>
          <dgm:animLvl val="lvl"/>
        </dgm:presLayoutVars>
      </dgm:prSet>
      <dgm:spPr/>
    </dgm:pt>
    <dgm:pt modelId="{CBA363C9-9258-465A-88B3-FBBFFED910CE}" type="pres">
      <dgm:prSet presAssocID="{6AE80663-049F-4580-965A-FC96E0266DF8}" presName="thickLine" presStyleLbl="alignNode1" presStyleIdx="0" presStyleCnt="2"/>
      <dgm:spPr/>
    </dgm:pt>
    <dgm:pt modelId="{6DC60039-96D5-48A0-895E-677E5A67AD79}" type="pres">
      <dgm:prSet presAssocID="{6AE80663-049F-4580-965A-FC96E0266DF8}" presName="horz1" presStyleCnt="0"/>
      <dgm:spPr/>
    </dgm:pt>
    <dgm:pt modelId="{D597CCE4-1880-4773-91B1-64668069E2C1}" type="pres">
      <dgm:prSet presAssocID="{6AE80663-049F-4580-965A-FC96E0266DF8}" presName="tx1" presStyleLbl="revTx" presStyleIdx="0" presStyleCnt="2"/>
      <dgm:spPr/>
    </dgm:pt>
    <dgm:pt modelId="{3D6716F6-2607-403B-9DBF-4F38CF761BF1}" type="pres">
      <dgm:prSet presAssocID="{6AE80663-049F-4580-965A-FC96E0266DF8}" presName="vert1" presStyleCnt="0"/>
      <dgm:spPr/>
    </dgm:pt>
    <dgm:pt modelId="{4E0C2778-A471-48DE-AABF-07FFA2778574}" type="pres">
      <dgm:prSet presAssocID="{E8C8A2B1-0A70-433E-853B-858478809B2B}" presName="thickLine" presStyleLbl="alignNode1" presStyleIdx="1" presStyleCnt="2"/>
      <dgm:spPr/>
    </dgm:pt>
    <dgm:pt modelId="{4C49A1FF-057B-4F7B-9717-2C5CE42CDA38}" type="pres">
      <dgm:prSet presAssocID="{E8C8A2B1-0A70-433E-853B-858478809B2B}" presName="horz1" presStyleCnt="0"/>
      <dgm:spPr/>
    </dgm:pt>
    <dgm:pt modelId="{67D766D1-6172-450A-A040-23C22F389069}" type="pres">
      <dgm:prSet presAssocID="{E8C8A2B1-0A70-433E-853B-858478809B2B}" presName="tx1" presStyleLbl="revTx" presStyleIdx="1" presStyleCnt="2"/>
      <dgm:spPr/>
    </dgm:pt>
    <dgm:pt modelId="{9D537239-8925-4895-BDFE-375B861132F7}" type="pres">
      <dgm:prSet presAssocID="{E8C8A2B1-0A70-433E-853B-858478809B2B}" presName="vert1" presStyleCnt="0"/>
      <dgm:spPr/>
    </dgm:pt>
  </dgm:ptLst>
  <dgm:cxnLst>
    <dgm:cxn modelId="{2B186C62-B174-401C-913D-9588B3D2B1ED}" srcId="{BF7CB595-7C5F-4F87-A119-36A40742EBCB}" destId="{E8C8A2B1-0A70-433E-853B-858478809B2B}" srcOrd="1" destOrd="0" parTransId="{FDDF5232-0E83-4F0C-838D-2F0BCB34EBE3}" sibTransId="{D8E746B1-5C46-410E-A7B5-4ED52F28DD1A}"/>
    <dgm:cxn modelId="{4D102063-22B7-4796-B678-3C1C3253AED5}" type="presOf" srcId="{BF7CB595-7C5F-4F87-A119-36A40742EBCB}" destId="{DB8E1E46-FA47-4410-BC62-39F8221CD3DE}" srcOrd="0" destOrd="0" presId="urn:microsoft.com/office/officeart/2008/layout/LinedList"/>
    <dgm:cxn modelId="{DCC4854F-D102-43BE-B6D7-E3D11FFCA1B3}" type="presOf" srcId="{E8C8A2B1-0A70-433E-853B-858478809B2B}" destId="{67D766D1-6172-450A-A040-23C22F389069}" srcOrd="0" destOrd="0" presId="urn:microsoft.com/office/officeart/2008/layout/LinedList"/>
    <dgm:cxn modelId="{85C3D352-F15E-4B47-BA65-A9732E1D9884}" type="presOf" srcId="{6AE80663-049F-4580-965A-FC96E0266DF8}" destId="{D597CCE4-1880-4773-91B1-64668069E2C1}" srcOrd="0" destOrd="0" presId="urn:microsoft.com/office/officeart/2008/layout/LinedList"/>
    <dgm:cxn modelId="{C8C6F7BF-2EF1-4CB6-A144-B7CF7C74A8CA}" srcId="{BF7CB595-7C5F-4F87-A119-36A40742EBCB}" destId="{6AE80663-049F-4580-965A-FC96E0266DF8}" srcOrd="0" destOrd="0" parTransId="{C78A90D3-12A0-4756-89E0-214BD8733CDD}" sibTransId="{ABEDB58C-28FF-4BAF-B0C0-D4AF15903ABD}"/>
    <dgm:cxn modelId="{0D57C389-CA01-43DE-8DE6-6931D5D08270}" type="presParOf" srcId="{DB8E1E46-FA47-4410-BC62-39F8221CD3DE}" destId="{CBA363C9-9258-465A-88B3-FBBFFED910CE}" srcOrd="0" destOrd="0" presId="urn:microsoft.com/office/officeart/2008/layout/LinedList"/>
    <dgm:cxn modelId="{DF5949CE-F704-4D19-A4DC-7164D84F872E}" type="presParOf" srcId="{DB8E1E46-FA47-4410-BC62-39F8221CD3DE}" destId="{6DC60039-96D5-48A0-895E-677E5A67AD79}" srcOrd="1" destOrd="0" presId="urn:microsoft.com/office/officeart/2008/layout/LinedList"/>
    <dgm:cxn modelId="{B3028051-9045-4725-B239-9A52CE154E36}" type="presParOf" srcId="{6DC60039-96D5-48A0-895E-677E5A67AD79}" destId="{D597CCE4-1880-4773-91B1-64668069E2C1}" srcOrd="0" destOrd="0" presId="urn:microsoft.com/office/officeart/2008/layout/LinedList"/>
    <dgm:cxn modelId="{A7B5B59C-36FB-48F3-9523-94B6F7EAABFF}" type="presParOf" srcId="{6DC60039-96D5-48A0-895E-677E5A67AD79}" destId="{3D6716F6-2607-403B-9DBF-4F38CF761BF1}" srcOrd="1" destOrd="0" presId="urn:microsoft.com/office/officeart/2008/layout/LinedList"/>
    <dgm:cxn modelId="{F4410EE8-AC5A-47AA-A101-CB75DA71F32C}" type="presParOf" srcId="{DB8E1E46-FA47-4410-BC62-39F8221CD3DE}" destId="{4E0C2778-A471-48DE-AABF-07FFA2778574}" srcOrd="2" destOrd="0" presId="urn:microsoft.com/office/officeart/2008/layout/LinedList"/>
    <dgm:cxn modelId="{111C7017-8234-4ED8-9939-27A41044E85D}" type="presParOf" srcId="{DB8E1E46-FA47-4410-BC62-39F8221CD3DE}" destId="{4C49A1FF-057B-4F7B-9717-2C5CE42CDA38}" srcOrd="3" destOrd="0" presId="urn:microsoft.com/office/officeart/2008/layout/LinedList"/>
    <dgm:cxn modelId="{D6ABCCEC-77E3-4227-BD8F-144470EE5A64}" type="presParOf" srcId="{4C49A1FF-057B-4F7B-9717-2C5CE42CDA38}" destId="{67D766D1-6172-450A-A040-23C22F389069}" srcOrd="0" destOrd="0" presId="urn:microsoft.com/office/officeart/2008/layout/LinedList"/>
    <dgm:cxn modelId="{8B21E3B7-F4CA-47BF-AF4A-9F8B5798EC98}" type="presParOf" srcId="{4C49A1FF-057B-4F7B-9717-2C5CE42CDA38}" destId="{9D537239-8925-4895-BDFE-375B861132F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01148-E80F-4CF5-999D-E8A31629D6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D52E75F-DC8A-4DEC-9949-9777F5FD0697}">
      <dgm:prSet phldrT="[Text]" custT="1"/>
      <dgm:spPr/>
      <dgm:t>
        <a:bodyPr/>
        <a:lstStyle/>
        <a:p>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Assignment</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dirty="0">
              <a:solidFill>
                <a:schemeClr val="accent1"/>
              </a:solidFill>
              <a:effectLst/>
              <a:latin typeface="+mj-lt"/>
              <a:ea typeface="Symbol" panose="05050102010706020507" pitchFamily="18" charset="2"/>
              <a:cs typeface="Symbol" panose="05050102010706020507" pitchFamily="18" charset="2"/>
            </a:rPr>
            <a:t>of</a:t>
          </a:r>
          <a:r>
            <a:rPr lang="en-US" sz="2400" b="0" i="0" u="none" strike="noStrike"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dirty="0">
              <a:solidFill>
                <a:schemeClr val="accent1"/>
              </a:solidFill>
              <a:effectLst/>
              <a:latin typeface="+mj-lt"/>
              <a:ea typeface="Symbol" panose="05050102010706020507" pitchFamily="18" charset="2"/>
              <a:cs typeface="Symbol" panose="05050102010706020507" pitchFamily="18" charset="2"/>
            </a:rPr>
            <a:t>a</a:t>
          </a:r>
          <a:r>
            <a:rPr lang="en-US" sz="2400" b="0" i="0" u="none" strike="noStrike"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care</a:t>
          </a:r>
          <a:r>
            <a:rPr lang="en-US" sz="2400" b="0" i="0" u="none" strike="noStrike"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manager</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and</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enhanced</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coordination</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15" dirty="0">
              <a:solidFill>
                <a:schemeClr val="accent1"/>
              </a:solidFill>
              <a:effectLst/>
              <a:latin typeface="+mj-lt"/>
              <a:ea typeface="Symbol" panose="05050102010706020507" pitchFamily="18" charset="2"/>
              <a:cs typeface="Symbol" panose="05050102010706020507" pitchFamily="18" charset="2"/>
            </a:rPr>
            <a:t>to</a:t>
          </a:r>
          <a:r>
            <a:rPr lang="en-US" sz="2400" b="0" i="0" u="none" strike="noStrike"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follow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patient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across care</a:t>
          </a:r>
          <a:r>
            <a:rPr lang="en-US" sz="2400" b="0" i="0" u="none" strike="noStrike" spc="-10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settings.</a:t>
          </a:r>
          <a:endParaRPr lang="en-US" sz="2400" dirty="0"/>
        </a:p>
      </dgm:t>
    </dgm:pt>
    <dgm:pt modelId="{18ACFF37-2907-424C-B281-4AA0B3EC8CF9}" type="parTrans" cxnId="{15319E70-66FD-4511-84DD-8E59C8763D37}">
      <dgm:prSet/>
      <dgm:spPr/>
      <dgm:t>
        <a:bodyPr/>
        <a:lstStyle/>
        <a:p>
          <a:endParaRPr lang="en-US"/>
        </a:p>
      </dgm:t>
    </dgm:pt>
    <dgm:pt modelId="{302DA1A8-E5EE-4481-B49E-8E1296C7E4BC}" type="sibTrans" cxnId="{15319E70-66FD-4511-84DD-8E59C8763D37}">
      <dgm:prSet/>
      <dgm:spPr/>
      <dgm:t>
        <a:bodyPr/>
        <a:lstStyle/>
        <a:p>
          <a:endParaRPr lang="en-US"/>
        </a:p>
      </dgm:t>
    </dgm:pt>
    <dgm:pt modelId="{AA823466-4BBC-4A2E-92C0-DE9C8C24C50F}">
      <dgm:prSet custT="1"/>
      <dgm:spPr/>
      <dgm:t>
        <a:bodyPr/>
        <a:lstStyle/>
        <a:p>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Interdisciplinary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team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meetings address patients’ needs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and</a:t>
          </a:r>
          <a:r>
            <a:rPr lang="en-US" sz="2400" b="0" i="0" u="none" strike="noStrike" spc="-18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progress.</a:t>
          </a:r>
          <a:endParaRPr lang="en-US" sz="2400" dirty="0">
            <a:solidFill>
              <a:schemeClr val="accent1"/>
            </a:solidFill>
            <a:latin typeface="+mj-lt"/>
          </a:endParaRPr>
        </a:p>
      </dgm:t>
    </dgm:pt>
    <dgm:pt modelId="{0F1CE5A7-E9DD-4439-9076-E2E2D6EC10D3}" type="parTrans" cxnId="{B68A463C-C132-45E2-B6F8-7D5B8969A141}">
      <dgm:prSet/>
      <dgm:spPr/>
      <dgm:t>
        <a:bodyPr/>
        <a:lstStyle/>
        <a:p>
          <a:endParaRPr lang="en-US"/>
        </a:p>
      </dgm:t>
    </dgm:pt>
    <dgm:pt modelId="{321F3F84-8628-4E7B-B3AC-C8F949A47900}" type="sibTrans" cxnId="{B68A463C-C132-45E2-B6F8-7D5B8969A141}">
      <dgm:prSet/>
      <dgm:spPr/>
      <dgm:t>
        <a:bodyPr/>
        <a:lstStyle/>
        <a:p>
          <a:endParaRPr lang="en-US"/>
        </a:p>
      </dgm:t>
    </dgm:pt>
    <dgm:pt modelId="{FAACB1CE-AAAE-4D7C-AFC1-AFF12BB21CC6}">
      <dgm:prSet custT="1"/>
      <dgm:spPr/>
      <dgm:t>
        <a:bodyPr/>
        <a:lstStyle/>
        <a:p>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Selection</a:t>
          </a:r>
          <a:r>
            <a:rPr lang="en-US" sz="2400" b="0" i="0" u="none" strike="noStrike"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dirty="0">
              <a:solidFill>
                <a:schemeClr val="accent1"/>
              </a:solidFill>
              <a:effectLst/>
              <a:latin typeface="+mj-lt"/>
              <a:ea typeface="Symbol" panose="05050102010706020507" pitchFamily="18" charset="2"/>
              <a:cs typeface="Symbol" panose="05050102010706020507" pitchFamily="18" charset="2"/>
            </a:rPr>
            <a:t>of</a:t>
          </a:r>
          <a:r>
            <a:rPr lang="en-US" sz="2400" b="0" i="0" u="none" strike="noStrike"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most</a:t>
          </a:r>
          <a:r>
            <a:rPr lang="en-US" sz="2400" b="0" i="0" u="none" strike="noStrike" spc="-6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15" dirty="0">
              <a:solidFill>
                <a:schemeClr val="accent1"/>
              </a:solidFill>
              <a:effectLst/>
              <a:latin typeface="+mj-lt"/>
              <a:ea typeface="Symbol" panose="05050102010706020507" pitchFamily="18" charset="2"/>
              <a:cs typeface="Symbol" panose="05050102010706020507" pitchFamily="18" charset="2"/>
            </a:rPr>
            <a:t>cost</a:t>
          </a:r>
          <a:r>
            <a:rPr lang="en-US" sz="2400" b="0" i="0" u="none" strike="noStrike" spc="-6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30" dirty="0">
              <a:solidFill>
                <a:schemeClr val="accent1"/>
              </a:solidFill>
              <a:effectLst/>
              <a:latin typeface="+mj-lt"/>
              <a:ea typeface="Symbol" panose="05050102010706020507" pitchFamily="18" charset="2"/>
              <a:cs typeface="Symbol" panose="05050102010706020507" pitchFamily="18" charset="2"/>
            </a:rPr>
            <a:t>efficient,</a:t>
          </a:r>
          <a:r>
            <a:rPr lang="en-US" sz="2400" b="0" i="0" u="none" strike="noStrike"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high-quality</a:t>
          </a:r>
          <a:r>
            <a:rPr lang="en-US" sz="2400" b="0" i="0" u="none" strike="noStrike" spc="-4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5" dirty="0">
              <a:solidFill>
                <a:schemeClr val="accent1"/>
              </a:solidFill>
              <a:effectLst/>
              <a:latin typeface="+mj-lt"/>
              <a:ea typeface="Symbol" panose="05050102010706020507" pitchFamily="18" charset="2"/>
              <a:cs typeface="Symbol" panose="05050102010706020507" pitchFamily="18" charset="2"/>
            </a:rPr>
            <a:t>settings</a:t>
          </a:r>
          <a:r>
            <a:rPr lang="en-US" sz="2400" b="0" i="0" u="none" strike="noStrike"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dirty="0">
              <a:solidFill>
                <a:schemeClr val="accent1"/>
              </a:solidFill>
              <a:effectLst/>
              <a:latin typeface="+mj-lt"/>
              <a:ea typeface="Symbol" panose="05050102010706020507" pitchFamily="18" charset="2"/>
              <a:cs typeface="Symbol" panose="05050102010706020507" pitchFamily="18" charset="2"/>
            </a:rPr>
            <a:t>of</a:t>
          </a:r>
          <a:r>
            <a:rPr lang="en-US" sz="2400" b="0" i="0" u="none" strike="noStrike" spc="-6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spc="-20" dirty="0">
              <a:solidFill>
                <a:schemeClr val="accent1"/>
              </a:solidFill>
              <a:effectLst/>
              <a:latin typeface="+mj-lt"/>
              <a:ea typeface="Symbol" panose="05050102010706020507" pitchFamily="18" charset="2"/>
              <a:cs typeface="Symbol" panose="05050102010706020507" pitchFamily="18" charset="2"/>
            </a:rPr>
            <a:t>care.</a:t>
          </a:r>
          <a:endParaRPr lang="en-US" sz="2400" b="0" i="0" u="none" strike="noStrike" dirty="0">
            <a:solidFill>
              <a:schemeClr val="accent1"/>
            </a:solidFill>
            <a:effectLst/>
            <a:latin typeface="+mj-lt"/>
          </a:endParaRPr>
        </a:p>
      </dgm:t>
    </dgm:pt>
    <dgm:pt modelId="{F590A661-B2DA-4ADA-8786-1E9708B5B81C}" type="parTrans" cxnId="{47D10B75-7F60-4A5F-9403-A7826D0B8837}">
      <dgm:prSet/>
      <dgm:spPr/>
      <dgm:t>
        <a:bodyPr/>
        <a:lstStyle/>
        <a:p>
          <a:endParaRPr lang="en-US"/>
        </a:p>
      </dgm:t>
    </dgm:pt>
    <dgm:pt modelId="{FCCE340E-8739-4264-8625-CEAE442A811D}" type="sibTrans" cxnId="{47D10B75-7F60-4A5F-9403-A7826D0B8837}">
      <dgm:prSet/>
      <dgm:spPr/>
      <dgm:t>
        <a:bodyPr/>
        <a:lstStyle/>
        <a:p>
          <a:endParaRPr lang="en-US"/>
        </a:p>
      </dgm:t>
    </dgm:pt>
    <dgm:pt modelId="{C640EA07-3458-48F5-9FD8-48135B194E59}" type="pres">
      <dgm:prSet presAssocID="{0C601148-E80F-4CF5-999D-E8A31629D646}" presName="vert0" presStyleCnt="0">
        <dgm:presLayoutVars>
          <dgm:dir/>
          <dgm:animOne val="branch"/>
          <dgm:animLvl val="lvl"/>
        </dgm:presLayoutVars>
      </dgm:prSet>
      <dgm:spPr/>
    </dgm:pt>
    <dgm:pt modelId="{C678405D-2369-4850-A725-1E297B3D0A17}" type="pres">
      <dgm:prSet presAssocID="{4D52E75F-DC8A-4DEC-9949-9777F5FD0697}" presName="thickLine" presStyleLbl="alignNode1" presStyleIdx="0" presStyleCnt="3"/>
      <dgm:spPr/>
    </dgm:pt>
    <dgm:pt modelId="{DB7C0130-D264-40D8-A9DD-3C5AC5FF02AC}" type="pres">
      <dgm:prSet presAssocID="{4D52E75F-DC8A-4DEC-9949-9777F5FD0697}" presName="horz1" presStyleCnt="0"/>
      <dgm:spPr/>
    </dgm:pt>
    <dgm:pt modelId="{3BB8179A-5FFD-4AB1-8F4A-11EF9E69CBBD}" type="pres">
      <dgm:prSet presAssocID="{4D52E75F-DC8A-4DEC-9949-9777F5FD0697}" presName="tx1" presStyleLbl="revTx" presStyleIdx="0" presStyleCnt="3"/>
      <dgm:spPr/>
    </dgm:pt>
    <dgm:pt modelId="{365B27D8-8CC5-4B76-9ED7-F3197574228E}" type="pres">
      <dgm:prSet presAssocID="{4D52E75F-DC8A-4DEC-9949-9777F5FD0697}" presName="vert1" presStyleCnt="0"/>
      <dgm:spPr/>
    </dgm:pt>
    <dgm:pt modelId="{1AA2F4C9-D0A3-4D14-9C38-7D87173B463B}" type="pres">
      <dgm:prSet presAssocID="{AA823466-4BBC-4A2E-92C0-DE9C8C24C50F}" presName="thickLine" presStyleLbl="alignNode1" presStyleIdx="1" presStyleCnt="3"/>
      <dgm:spPr/>
    </dgm:pt>
    <dgm:pt modelId="{A0FA084B-FF54-4B43-899A-3D129D0752A9}" type="pres">
      <dgm:prSet presAssocID="{AA823466-4BBC-4A2E-92C0-DE9C8C24C50F}" presName="horz1" presStyleCnt="0"/>
      <dgm:spPr/>
    </dgm:pt>
    <dgm:pt modelId="{21338A13-AB5E-4FA4-BD97-EC0F1C6F1928}" type="pres">
      <dgm:prSet presAssocID="{AA823466-4BBC-4A2E-92C0-DE9C8C24C50F}" presName="tx1" presStyleLbl="revTx" presStyleIdx="1" presStyleCnt="3"/>
      <dgm:spPr/>
    </dgm:pt>
    <dgm:pt modelId="{0901622A-EB26-4D54-B0C3-8D6D070F76CA}" type="pres">
      <dgm:prSet presAssocID="{AA823466-4BBC-4A2E-92C0-DE9C8C24C50F}" presName="vert1" presStyleCnt="0"/>
      <dgm:spPr/>
    </dgm:pt>
    <dgm:pt modelId="{28AA84C3-CE3D-4712-9ABA-B2BE4948F052}" type="pres">
      <dgm:prSet presAssocID="{FAACB1CE-AAAE-4D7C-AFC1-AFF12BB21CC6}" presName="thickLine" presStyleLbl="alignNode1" presStyleIdx="2" presStyleCnt="3"/>
      <dgm:spPr/>
    </dgm:pt>
    <dgm:pt modelId="{14722F70-5D78-421C-A68E-8B54726E1B7A}" type="pres">
      <dgm:prSet presAssocID="{FAACB1CE-AAAE-4D7C-AFC1-AFF12BB21CC6}" presName="horz1" presStyleCnt="0"/>
      <dgm:spPr/>
    </dgm:pt>
    <dgm:pt modelId="{41E3678B-043E-4482-BC4C-2CC5C2698D0E}" type="pres">
      <dgm:prSet presAssocID="{FAACB1CE-AAAE-4D7C-AFC1-AFF12BB21CC6}" presName="tx1" presStyleLbl="revTx" presStyleIdx="2" presStyleCnt="3"/>
      <dgm:spPr/>
    </dgm:pt>
    <dgm:pt modelId="{C3E3C88A-2BBD-4883-8A3E-BEC8B9836F54}" type="pres">
      <dgm:prSet presAssocID="{FAACB1CE-AAAE-4D7C-AFC1-AFF12BB21CC6}" presName="vert1" presStyleCnt="0"/>
      <dgm:spPr/>
    </dgm:pt>
  </dgm:ptLst>
  <dgm:cxnLst>
    <dgm:cxn modelId="{E96B7F31-4C93-4EE8-B774-1EF56D814213}" type="presOf" srcId="{4D52E75F-DC8A-4DEC-9949-9777F5FD0697}" destId="{3BB8179A-5FFD-4AB1-8F4A-11EF9E69CBBD}" srcOrd="0" destOrd="0" presId="urn:microsoft.com/office/officeart/2008/layout/LinedList"/>
    <dgm:cxn modelId="{B68A463C-C132-45E2-B6F8-7D5B8969A141}" srcId="{0C601148-E80F-4CF5-999D-E8A31629D646}" destId="{AA823466-4BBC-4A2E-92C0-DE9C8C24C50F}" srcOrd="1" destOrd="0" parTransId="{0F1CE5A7-E9DD-4439-9076-E2E2D6EC10D3}" sibTransId="{321F3F84-8628-4E7B-B3AC-C8F949A47900}"/>
    <dgm:cxn modelId="{15319E70-66FD-4511-84DD-8E59C8763D37}" srcId="{0C601148-E80F-4CF5-999D-E8A31629D646}" destId="{4D52E75F-DC8A-4DEC-9949-9777F5FD0697}" srcOrd="0" destOrd="0" parTransId="{18ACFF37-2907-424C-B281-4AA0B3EC8CF9}" sibTransId="{302DA1A8-E5EE-4481-B49E-8E1296C7E4BC}"/>
    <dgm:cxn modelId="{47D10B75-7F60-4A5F-9403-A7826D0B8837}" srcId="{0C601148-E80F-4CF5-999D-E8A31629D646}" destId="{FAACB1CE-AAAE-4D7C-AFC1-AFF12BB21CC6}" srcOrd="2" destOrd="0" parTransId="{F590A661-B2DA-4ADA-8786-1E9708B5B81C}" sibTransId="{FCCE340E-8739-4264-8625-CEAE442A811D}"/>
    <dgm:cxn modelId="{968C338C-AD7A-463A-9DEE-1E82BA44583A}" type="presOf" srcId="{FAACB1CE-AAAE-4D7C-AFC1-AFF12BB21CC6}" destId="{41E3678B-043E-4482-BC4C-2CC5C2698D0E}" srcOrd="0" destOrd="0" presId="urn:microsoft.com/office/officeart/2008/layout/LinedList"/>
    <dgm:cxn modelId="{597531BE-1F78-4D2F-A536-45BB31320FA1}" type="presOf" srcId="{0C601148-E80F-4CF5-999D-E8A31629D646}" destId="{C640EA07-3458-48F5-9FD8-48135B194E59}" srcOrd="0" destOrd="0" presId="urn:microsoft.com/office/officeart/2008/layout/LinedList"/>
    <dgm:cxn modelId="{514FDDC5-DDA5-43D9-A89F-DFB79C699D4B}" type="presOf" srcId="{AA823466-4BBC-4A2E-92C0-DE9C8C24C50F}" destId="{21338A13-AB5E-4FA4-BD97-EC0F1C6F1928}" srcOrd="0" destOrd="0" presId="urn:microsoft.com/office/officeart/2008/layout/LinedList"/>
    <dgm:cxn modelId="{8875003E-713D-4EFC-9DEF-0B5076CF9E3A}" type="presParOf" srcId="{C640EA07-3458-48F5-9FD8-48135B194E59}" destId="{C678405D-2369-4850-A725-1E297B3D0A17}" srcOrd="0" destOrd="0" presId="urn:microsoft.com/office/officeart/2008/layout/LinedList"/>
    <dgm:cxn modelId="{D2E95736-FCD1-4EA9-8AED-7D7BC6CECBD7}" type="presParOf" srcId="{C640EA07-3458-48F5-9FD8-48135B194E59}" destId="{DB7C0130-D264-40D8-A9DD-3C5AC5FF02AC}" srcOrd="1" destOrd="0" presId="urn:microsoft.com/office/officeart/2008/layout/LinedList"/>
    <dgm:cxn modelId="{CCA9F0A0-1D2B-45F1-9CA7-52FF2E9E3857}" type="presParOf" srcId="{DB7C0130-D264-40D8-A9DD-3C5AC5FF02AC}" destId="{3BB8179A-5FFD-4AB1-8F4A-11EF9E69CBBD}" srcOrd="0" destOrd="0" presId="urn:microsoft.com/office/officeart/2008/layout/LinedList"/>
    <dgm:cxn modelId="{539EB947-3283-4957-8DAD-B96FA18CF655}" type="presParOf" srcId="{DB7C0130-D264-40D8-A9DD-3C5AC5FF02AC}" destId="{365B27D8-8CC5-4B76-9ED7-F3197574228E}" srcOrd="1" destOrd="0" presId="urn:microsoft.com/office/officeart/2008/layout/LinedList"/>
    <dgm:cxn modelId="{FA31A6AE-E664-42CC-834D-2166A736648F}" type="presParOf" srcId="{C640EA07-3458-48F5-9FD8-48135B194E59}" destId="{1AA2F4C9-D0A3-4D14-9C38-7D87173B463B}" srcOrd="2" destOrd="0" presId="urn:microsoft.com/office/officeart/2008/layout/LinedList"/>
    <dgm:cxn modelId="{60B587A8-65E6-4B3C-BE68-A7CFD60DE328}" type="presParOf" srcId="{C640EA07-3458-48F5-9FD8-48135B194E59}" destId="{A0FA084B-FF54-4B43-899A-3D129D0752A9}" srcOrd="3" destOrd="0" presId="urn:microsoft.com/office/officeart/2008/layout/LinedList"/>
    <dgm:cxn modelId="{34F05E5C-38A7-4493-9043-372EC918934F}" type="presParOf" srcId="{A0FA084B-FF54-4B43-899A-3D129D0752A9}" destId="{21338A13-AB5E-4FA4-BD97-EC0F1C6F1928}" srcOrd="0" destOrd="0" presId="urn:microsoft.com/office/officeart/2008/layout/LinedList"/>
    <dgm:cxn modelId="{8E8972D4-89A4-46B5-92B1-93E4EBCFC04C}" type="presParOf" srcId="{A0FA084B-FF54-4B43-899A-3D129D0752A9}" destId="{0901622A-EB26-4D54-B0C3-8D6D070F76CA}" srcOrd="1" destOrd="0" presId="urn:microsoft.com/office/officeart/2008/layout/LinedList"/>
    <dgm:cxn modelId="{AAE61107-CEAB-4B5C-AE0E-3E91143135B9}" type="presParOf" srcId="{C640EA07-3458-48F5-9FD8-48135B194E59}" destId="{28AA84C3-CE3D-4712-9ABA-B2BE4948F052}" srcOrd="4" destOrd="0" presId="urn:microsoft.com/office/officeart/2008/layout/LinedList"/>
    <dgm:cxn modelId="{2C930582-6B8A-484B-BE49-2837F3D5CB8E}" type="presParOf" srcId="{C640EA07-3458-48F5-9FD8-48135B194E59}" destId="{14722F70-5D78-421C-A68E-8B54726E1B7A}" srcOrd="5" destOrd="0" presId="urn:microsoft.com/office/officeart/2008/layout/LinedList"/>
    <dgm:cxn modelId="{4136CFD5-CEBE-4581-A561-66BCCF8C97FC}" type="presParOf" srcId="{14722F70-5D78-421C-A68E-8B54726E1B7A}" destId="{41E3678B-043E-4482-BC4C-2CC5C2698D0E}" srcOrd="0" destOrd="0" presId="urn:microsoft.com/office/officeart/2008/layout/LinedList"/>
    <dgm:cxn modelId="{62F8DC7A-8534-448F-842C-14C231A9310F}" type="presParOf" srcId="{14722F70-5D78-421C-A68E-8B54726E1B7A}" destId="{C3E3C88A-2BBD-4883-8A3E-BEC8B9836F54}"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50BFE-F83B-4CF3-9E30-BEA03AF55F61}">
      <dsp:nvSpPr>
        <dsp:cNvPr id="0" name=""/>
        <dsp:cNvSpPr/>
      </dsp:nvSpPr>
      <dsp:spPr>
        <a:xfrm>
          <a:off x="0" y="185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E0065-A5FC-43ED-B803-ECEFFCBC9F5B}">
      <dsp:nvSpPr>
        <dsp:cNvPr id="0" name=""/>
        <dsp:cNvSpPr/>
      </dsp:nvSpPr>
      <dsp:spPr>
        <a:xfrm>
          <a:off x="0" y="1859"/>
          <a:ext cx="10515600" cy="126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Standardized,</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evidence-based</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protocols</a:t>
          </a:r>
          <a:r>
            <a:rPr lang="en-US" sz="2400" b="0" i="0" u="none" strike="noStrike" kern="1200" spc="-4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are</a:t>
          </a:r>
          <a:r>
            <a:rPr lang="en-US" sz="2400" b="0" i="0" u="none" strike="noStrike" kern="1200" spc="-4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implemented,</a:t>
          </a:r>
          <a:r>
            <a:rPr lang="en-US" sz="2400" b="0" i="0" u="none" strike="noStrike" kern="1200"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for</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example</a:t>
          </a:r>
          <a:r>
            <a:rPr lang="en-US" sz="2400" b="0" i="0" u="none" strike="noStrike" kern="1200" spc="-4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for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discharge planning </a:t>
          </a:r>
          <a:r>
            <a:rPr lang="en-US" sz="2400" b="0" i="0" u="none" strike="noStrike" kern="1200" spc="-15" dirty="0">
              <a:solidFill>
                <a:schemeClr val="accent1"/>
              </a:solidFill>
              <a:effectLst/>
              <a:latin typeface="+mj-lt"/>
              <a:ea typeface="Symbol" panose="05050102010706020507" pitchFamily="18" charset="2"/>
              <a:cs typeface="Symbol" panose="05050102010706020507" pitchFamily="18" charset="2"/>
            </a:rPr>
            <a:t>and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follow-up</a:t>
          </a:r>
          <a:r>
            <a:rPr lang="en-US" sz="2400" b="0" i="0" u="none" strike="noStrike" kern="1200" spc="-13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care.</a:t>
          </a:r>
          <a:endParaRPr lang="en-US" sz="2400" kern="1200" dirty="0"/>
        </a:p>
      </dsp:txBody>
      <dsp:txXfrm>
        <a:off x="0" y="1859"/>
        <a:ext cx="10515600" cy="1267890"/>
      </dsp:txXfrm>
    </dsp:sp>
    <dsp:sp modelId="{11A3C1B1-1397-4F2E-A9D4-1A69A512913C}">
      <dsp:nvSpPr>
        <dsp:cNvPr id="0" name=""/>
        <dsp:cNvSpPr/>
      </dsp:nvSpPr>
      <dsp:spPr>
        <a:xfrm>
          <a:off x="0" y="126974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FFB8A-6FD1-4616-A518-D70AD170061C}">
      <dsp:nvSpPr>
        <dsp:cNvPr id="0" name=""/>
        <dsp:cNvSpPr/>
      </dsp:nvSpPr>
      <dsp:spPr>
        <a:xfrm>
          <a:off x="0" y="1269749"/>
          <a:ext cx="10515600" cy="126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Performance </a:t>
          </a:r>
          <a:r>
            <a:rPr lang="en-US" sz="2400" b="0" i="0" u="none" strike="noStrike" kern="1200" dirty="0">
              <a:solidFill>
                <a:schemeClr val="accent1"/>
              </a:solidFill>
              <a:effectLst/>
              <a:latin typeface="+mj-lt"/>
              <a:ea typeface="Symbol" panose="05050102010706020507" pitchFamily="18" charset="2"/>
              <a:cs typeface="Symbol" panose="05050102010706020507" pitchFamily="18" charset="2"/>
            </a:rPr>
            <a:t>of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medication</a:t>
          </a:r>
          <a:r>
            <a:rPr lang="en-US" sz="2400" b="0" i="0" u="none" strike="noStrike" kern="1200" spc="-13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reconciliation.</a:t>
          </a:r>
          <a:endParaRPr lang="en-US" sz="2400" kern="1200" dirty="0">
            <a:solidFill>
              <a:schemeClr val="accent1"/>
            </a:solidFill>
            <a:latin typeface="+mj-lt"/>
          </a:endParaRPr>
        </a:p>
      </dsp:txBody>
      <dsp:txXfrm>
        <a:off x="0" y="1269749"/>
        <a:ext cx="10515600" cy="1267890"/>
      </dsp:txXfrm>
    </dsp:sp>
    <dsp:sp modelId="{93FA2DCB-19A2-4FC1-86D7-7ADF0461DD54}">
      <dsp:nvSpPr>
        <dsp:cNvPr id="0" name=""/>
        <dsp:cNvSpPr/>
      </dsp:nvSpPr>
      <dsp:spPr>
        <a:xfrm>
          <a:off x="0" y="253763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70388-A9A5-47CD-A11D-114A621C8353}">
      <dsp:nvSpPr>
        <dsp:cNvPr id="0" name=""/>
        <dsp:cNvSpPr/>
      </dsp:nvSpPr>
      <dsp:spPr>
        <a:xfrm>
          <a:off x="0" y="2537639"/>
          <a:ext cx="10515600" cy="126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Elimination </a:t>
          </a:r>
          <a:r>
            <a:rPr lang="en-US" sz="2400" b="0" i="0" u="none" strike="noStrike" kern="1200" dirty="0">
              <a:solidFill>
                <a:schemeClr val="accent1"/>
              </a:solidFill>
              <a:effectLst/>
              <a:latin typeface="+mj-lt"/>
              <a:ea typeface="Symbol" panose="05050102010706020507" pitchFamily="18" charset="2"/>
              <a:cs typeface="Symbol" panose="05050102010706020507" pitchFamily="18" charset="2"/>
            </a:rPr>
            <a:t>of</a:t>
          </a:r>
          <a:r>
            <a:rPr lang="en-US" sz="2400" b="0" i="0" u="none" strike="noStrike" kern="1200" spc="-19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duplicative, potentially</a:t>
          </a:r>
          <a:r>
            <a:rPr lang="en-US" sz="2400" b="0" i="0" u="none" strike="noStrike" kern="1200" spc="-25" baseline="0" dirty="0">
              <a:solidFill>
                <a:schemeClr val="accent1"/>
              </a:solidFill>
              <a:effectLst/>
              <a:latin typeface="+mj-lt"/>
              <a:ea typeface="Symbol" panose="05050102010706020507" pitchFamily="18" charset="2"/>
              <a:cs typeface="Symbol" panose="05050102010706020507" pitchFamily="18" charset="2"/>
            </a:rPr>
            <a:t> avoidable complications</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or </a:t>
          </a:r>
          <a:r>
            <a:rPr lang="en-US" sz="2400" b="0" i="0" u="none" strike="noStrike" kern="1200" spc="-15" dirty="0">
              <a:solidFill>
                <a:schemeClr val="accent1"/>
              </a:solidFill>
              <a:effectLst/>
              <a:latin typeface="+mj-lt"/>
              <a:ea typeface="Symbol" panose="05050102010706020507" pitchFamily="18" charset="2"/>
              <a:cs typeface="Symbol" panose="05050102010706020507" pitchFamily="18" charset="2"/>
            </a:rPr>
            <a:t>low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value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services.</a:t>
          </a:r>
          <a:endParaRPr lang="en-US" sz="2400" b="0" i="0" u="none" strike="noStrike" kern="1200" dirty="0">
            <a:solidFill>
              <a:schemeClr val="accent1"/>
            </a:solidFill>
            <a:effectLst/>
            <a:latin typeface="+mj-lt"/>
          </a:endParaRPr>
        </a:p>
      </dsp:txBody>
      <dsp:txXfrm>
        <a:off x="0" y="2537639"/>
        <a:ext cx="10515600" cy="1267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363C9-9258-465A-88B3-FBBFFED910C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7CCE4-1880-4773-91B1-64668069E2C1}">
      <dsp:nvSpPr>
        <dsp:cNvPr id="0" name=""/>
        <dsp:cNvSpPr/>
      </dsp:nvSpPr>
      <dsp:spPr>
        <a:xfrm>
          <a:off x="0" y="0"/>
          <a:ext cx="10515600" cy="163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Patient education/shared decision making </a:t>
          </a:r>
          <a:r>
            <a:rPr lang="en-US" sz="2400" b="0" i="0" u="none" strike="noStrike" kern="1200" spc="-15" dirty="0">
              <a:solidFill>
                <a:schemeClr val="accent1"/>
              </a:solidFill>
              <a:effectLst/>
              <a:latin typeface="+mj-lt"/>
              <a:ea typeface="Symbol" panose="05050102010706020507" pitchFamily="18" charset="2"/>
              <a:cs typeface="Symbol" panose="05050102010706020507" pitchFamily="18" charset="2"/>
            </a:rPr>
            <a:t>is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provided</a:t>
          </a:r>
          <a:r>
            <a:rPr lang="en-US" sz="2400" b="0" i="0" u="none" strike="noStrike" kern="1200" spc="-20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pre-admission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and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addresses post-discharge</a:t>
          </a:r>
          <a:r>
            <a:rPr lang="en-US" sz="2400" b="0" i="0" u="none" strike="noStrike" kern="1200" spc="-6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options.</a:t>
          </a:r>
          <a:endParaRPr lang="en-US" sz="2400" kern="1200" dirty="0"/>
        </a:p>
      </dsp:txBody>
      <dsp:txXfrm>
        <a:off x="0" y="0"/>
        <a:ext cx="10515600" cy="1633307"/>
      </dsp:txXfrm>
    </dsp:sp>
    <dsp:sp modelId="{4E0C2778-A471-48DE-AABF-07FFA2778574}">
      <dsp:nvSpPr>
        <dsp:cNvPr id="0" name=""/>
        <dsp:cNvSpPr/>
      </dsp:nvSpPr>
      <dsp:spPr>
        <a:xfrm>
          <a:off x="0" y="163330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766D1-6172-450A-A040-23C22F389069}">
      <dsp:nvSpPr>
        <dsp:cNvPr id="0" name=""/>
        <dsp:cNvSpPr/>
      </dsp:nvSpPr>
      <dsp:spPr>
        <a:xfrm>
          <a:off x="0" y="1633307"/>
          <a:ext cx="10515600" cy="163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Implementation of  "health</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literacy"</a:t>
          </a:r>
          <a:r>
            <a:rPr lang="en-US" sz="2400" b="0" i="0" u="none" strike="noStrike" kern="1200" spc="-45" dirty="0">
              <a:solidFill>
                <a:schemeClr val="accent1"/>
              </a:solidFill>
              <a:effectLst/>
              <a:latin typeface="+mj-lt"/>
              <a:ea typeface="Symbol" panose="05050102010706020507" pitchFamily="18" charset="2"/>
              <a:cs typeface="Symbol" panose="05050102010706020507" pitchFamily="18" charset="2"/>
            </a:rPr>
            <a:t> practices for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patient/family</a:t>
          </a:r>
          <a:r>
            <a:rPr lang="en-US" sz="2400" b="0" i="0" u="none" strike="noStrike" kern="1200" spc="-4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education.</a:t>
          </a:r>
          <a:endParaRPr lang="en-US" sz="2400" b="0" i="0" u="none" strike="noStrike" kern="1200" dirty="0">
            <a:solidFill>
              <a:schemeClr val="accent1"/>
            </a:solidFill>
            <a:effectLst/>
            <a:latin typeface="+mj-lt"/>
          </a:endParaRPr>
        </a:p>
      </dsp:txBody>
      <dsp:txXfrm>
        <a:off x="0" y="1633307"/>
        <a:ext cx="10515600" cy="1633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8405D-2369-4850-A725-1E297B3D0A17}">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8179A-5FFD-4AB1-8F4A-11EF9E69CBBD}">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Assignment</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dirty="0">
              <a:solidFill>
                <a:schemeClr val="accent1"/>
              </a:solidFill>
              <a:effectLst/>
              <a:latin typeface="+mj-lt"/>
              <a:ea typeface="Symbol" panose="05050102010706020507" pitchFamily="18" charset="2"/>
              <a:cs typeface="Symbol" panose="05050102010706020507" pitchFamily="18" charset="2"/>
            </a:rPr>
            <a:t>of</a:t>
          </a:r>
          <a:r>
            <a:rPr lang="en-US" sz="2400" b="0" i="0" u="none" strike="noStrike" kern="1200"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dirty="0">
              <a:solidFill>
                <a:schemeClr val="accent1"/>
              </a:solidFill>
              <a:effectLst/>
              <a:latin typeface="+mj-lt"/>
              <a:ea typeface="Symbol" panose="05050102010706020507" pitchFamily="18" charset="2"/>
              <a:cs typeface="Symbol" panose="05050102010706020507" pitchFamily="18" charset="2"/>
            </a:rPr>
            <a:t>a</a:t>
          </a:r>
          <a:r>
            <a:rPr lang="en-US" sz="2400" b="0" i="0" u="none" strike="noStrike" kern="1200"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care</a:t>
          </a:r>
          <a:r>
            <a:rPr lang="en-US" sz="2400" b="0" i="0" u="none" strike="noStrike" kern="1200"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manager</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and</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enhanced</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coordination</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15" dirty="0">
              <a:solidFill>
                <a:schemeClr val="accent1"/>
              </a:solidFill>
              <a:effectLst/>
              <a:latin typeface="+mj-lt"/>
              <a:ea typeface="Symbol" panose="05050102010706020507" pitchFamily="18" charset="2"/>
              <a:cs typeface="Symbol" panose="05050102010706020507" pitchFamily="18" charset="2"/>
            </a:rPr>
            <a:t>to</a:t>
          </a:r>
          <a:r>
            <a:rPr lang="en-US" sz="2400" b="0" i="0" u="none" strike="noStrike" kern="1200"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follow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patient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across care</a:t>
          </a:r>
          <a:r>
            <a:rPr lang="en-US" sz="2400" b="0" i="0" u="none" strike="noStrike" kern="1200" spc="-10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settings.</a:t>
          </a:r>
          <a:endParaRPr lang="en-US" sz="2400" kern="1200" dirty="0"/>
        </a:p>
      </dsp:txBody>
      <dsp:txXfrm>
        <a:off x="0" y="2124"/>
        <a:ext cx="10515600" cy="1449029"/>
      </dsp:txXfrm>
    </dsp:sp>
    <dsp:sp modelId="{1AA2F4C9-D0A3-4D14-9C38-7D87173B463B}">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38A13-AB5E-4FA4-BD97-EC0F1C6F1928}">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Interdisciplinary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team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meetings address patients’ needs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and</a:t>
          </a:r>
          <a:r>
            <a:rPr lang="en-US" sz="2400" b="0" i="0" u="none" strike="noStrike" kern="1200" spc="-18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progress.</a:t>
          </a:r>
          <a:endParaRPr lang="en-US" sz="2400" kern="1200" dirty="0">
            <a:solidFill>
              <a:schemeClr val="accent1"/>
            </a:solidFill>
            <a:latin typeface="+mj-lt"/>
          </a:endParaRPr>
        </a:p>
      </dsp:txBody>
      <dsp:txXfrm>
        <a:off x="0" y="1451154"/>
        <a:ext cx="10515600" cy="1449029"/>
      </dsp:txXfrm>
    </dsp:sp>
    <dsp:sp modelId="{28AA84C3-CE3D-4712-9ABA-B2BE4948F052}">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3678B-043E-4482-BC4C-2CC5C2698D0E}">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Selection</a:t>
          </a:r>
          <a:r>
            <a:rPr lang="en-US" sz="2400" b="0" i="0" u="none" strike="noStrike" kern="1200" spc="-5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dirty="0">
              <a:solidFill>
                <a:schemeClr val="accent1"/>
              </a:solidFill>
              <a:effectLst/>
              <a:latin typeface="+mj-lt"/>
              <a:ea typeface="Symbol" panose="05050102010706020507" pitchFamily="18" charset="2"/>
              <a:cs typeface="Symbol" panose="05050102010706020507" pitchFamily="18" charset="2"/>
            </a:rPr>
            <a:t>of</a:t>
          </a:r>
          <a:r>
            <a:rPr lang="en-US" sz="2400" b="0" i="0" u="none" strike="noStrike" kern="1200"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most</a:t>
          </a:r>
          <a:r>
            <a:rPr lang="en-US" sz="2400" b="0" i="0" u="none" strike="noStrike" kern="1200" spc="-6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15" dirty="0">
              <a:solidFill>
                <a:schemeClr val="accent1"/>
              </a:solidFill>
              <a:effectLst/>
              <a:latin typeface="+mj-lt"/>
              <a:ea typeface="Symbol" panose="05050102010706020507" pitchFamily="18" charset="2"/>
              <a:cs typeface="Symbol" panose="05050102010706020507" pitchFamily="18" charset="2"/>
            </a:rPr>
            <a:t>cost</a:t>
          </a:r>
          <a:r>
            <a:rPr lang="en-US" sz="2400" b="0" i="0" u="none" strike="noStrike" kern="1200" spc="-6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30" dirty="0">
              <a:solidFill>
                <a:schemeClr val="accent1"/>
              </a:solidFill>
              <a:effectLst/>
              <a:latin typeface="+mj-lt"/>
              <a:ea typeface="Symbol" panose="05050102010706020507" pitchFamily="18" charset="2"/>
              <a:cs typeface="Symbol" panose="05050102010706020507" pitchFamily="18" charset="2"/>
            </a:rPr>
            <a:t>efficient,</a:t>
          </a:r>
          <a:r>
            <a:rPr lang="en-US" sz="2400" b="0" i="0" u="none" strike="noStrike" kern="1200"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high-quality</a:t>
          </a:r>
          <a:r>
            <a:rPr lang="en-US" sz="2400" b="0" i="0" u="none" strike="noStrike" kern="1200" spc="-4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5" dirty="0">
              <a:solidFill>
                <a:schemeClr val="accent1"/>
              </a:solidFill>
              <a:effectLst/>
              <a:latin typeface="+mj-lt"/>
              <a:ea typeface="Symbol" panose="05050102010706020507" pitchFamily="18" charset="2"/>
              <a:cs typeface="Symbol" panose="05050102010706020507" pitchFamily="18" charset="2"/>
            </a:rPr>
            <a:t>settings</a:t>
          </a:r>
          <a:r>
            <a:rPr lang="en-US" sz="2400" b="0" i="0" u="none" strike="noStrike" kern="1200" spc="-50"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dirty="0">
              <a:solidFill>
                <a:schemeClr val="accent1"/>
              </a:solidFill>
              <a:effectLst/>
              <a:latin typeface="+mj-lt"/>
              <a:ea typeface="Symbol" panose="05050102010706020507" pitchFamily="18" charset="2"/>
              <a:cs typeface="Symbol" panose="05050102010706020507" pitchFamily="18" charset="2"/>
            </a:rPr>
            <a:t>of</a:t>
          </a:r>
          <a:r>
            <a:rPr lang="en-US" sz="2400" b="0" i="0" u="none" strike="noStrike" kern="1200" spc="-65" dirty="0">
              <a:solidFill>
                <a:schemeClr val="accent1"/>
              </a:solidFill>
              <a:effectLst/>
              <a:latin typeface="+mj-lt"/>
              <a:ea typeface="Symbol" panose="05050102010706020507" pitchFamily="18" charset="2"/>
              <a:cs typeface="Symbol" panose="05050102010706020507" pitchFamily="18" charset="2"/>
            </a:rPr>
            <a:t> </a:t>
          </a:r>
          <a:r>
            <a:rPr lang="en-US" sz="2400" b="0" i="0" u="none" strike="noStrike" kern="1200" spc="-20" dirty="0">
              <a:solidFill>
                <a:schemeClr val="accent1"/>
              </a:solidFill>
              <a:effectLst/>
              <a:latin typeface="+mj-lt"/>
              <a:ea typeface="Symbol" panose="05050102010706020507" pitchFamily="18" charset="2"/>
              <a:cs typeface="Symbol" panose="05050102010706020507" pitchFamily="18" charset="2"/>
            </a:rPr>
            <a:t>care.</a:t>
          </a:r>
          <a:endParaRPr lang="en-US" sz="2400" b="0" i="0" u="none" strike="noStrike" kern="1200" dirty="0">
            <a:solidFill>
              <a:schemeClr val="accent1"/>
            </a:solidFill>
            <a:effectLst/>
            <a:latin typeface="+mj-lt"/>
          </a:endParaRP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EQIP Curriculum! In this video, I will introduce the EQIP Interventions.</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14755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FE7E-6D64-99FB-9F34-6A00D676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8F746-DCBC-407A-4861-F0330ADB5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A54E-B56B-A6CC-3BEE-807FAD1FB1F1}"/>
              </a:ext>
            </a:extLst>
          </p:cNvPr>
          <p:cNvSpPr>
            <a:spLocks noGrp="1"/>
          </p:cNvSpPr>
          <p:nvPr>
            <p:ph type="body" idx="1"/>
          </p:nvPr>
        </p:nvSpPr>
        <p:spPr/>
        <p:txBody>
          <a:bodyPr/>
          <a:lstStyle/>
          <a:p>
            <a:pPr marL="0" indent="0">
              <a:lnSpc>
                <a:spcPct val="100000"/>
              </a:lnSpc>
              <a:buNone/>
            </a:pPr>
            <a:r>
              <a:rPr lang="en-US" sz="1200" kern="1200" dirty="0">
                <a:solidFill>
                  <a:schemeClr val="accent1"/>
                </a:solidFill>
                <a:latin typeface="+mn-lt"/>
                <a:ea typeface="+mn-ea"/>
                <a:cs typeface="Times New Roman"/>
              </a:rPr>
              <a:t>During the enrollment period, the EQIP Entity will use the EQIP Entity Portal (EEP) to select clinical episodes and interventions. Each EQIP Entity is required to select at least one care intervention for each episode it selects:</a:t>
            </a:r>
          </a:p>
          <a:p>
            <a:pPr>
              <a:lnSpc>
                <a:spcPct val="100000"/>
              </a:lnSpc>
            </a:pPr>
            <a:r>
              <a:rPr lang="en-US" sz="1200" kern="1200" dirty="0">
                <a:solidFill>
                  <a:schemeClr val="accent1"/>
                </a:solidFill>
                <a:latin typeface="+mn-lt"/>
                <a:ea typeface="+mn-ea"/>
                <a:cs typeface="+mn-cs"/>
              </a:rPr>
              <a:t>Clinical Care Redesign and Quality</a:t>
            </a:r>
            <a:r>
              <a:rPr lang="en-US" sz="1200" kern="1200" baseline="0" dirty="0">
                <a:solidFill>
                  <a:schemeClr val="accent1"/>
                </a:solidFill>
                <a:latin typeface="+mn-lt"/>
                <a:ea typeface="+mn-ea"/>
                <a:cs typeface="+mn-cs"/>
              </a:rPr>
              <a:t> Improvement </a:t>
            </a:r>
            <a:endParaRPr lang="en-US" sz="1200" kern="1200" dirty="0">
              <a:solidFill>
                <a:schemeClr val="accent1"/>
              </a:solidFill>
              <a:latin typeface="+mn-lt"/>
              <a:ea typeface="+mn-ea"/>
              <a:cs typeface="+mn-cs"/>
            </a:endParaRPr>
          </a:p>
          <a:p>
            <a:pPr>
              <a:lnSpc>
                <a:spcPct val="100000"/>
              </a:lnSpc>
            </a:pPr>
            <a:r>
              <a:rPr lang="en-US" sz="1200" i="0" u="none" strike="noStrike" kern="1200" cap="none" dirty="0">
                <a:solidFill>
                  <a:schemeClr val="accent1"/>
                </a:solidFill>
                <a:effectLst/>
                <a:latin typeface="+mn-lt"/>
                <a:ea typeface="+mn-ea"/>
                <a:cs typeface="+mn-cs"/>
                <a:sym typeface="Arial"/>
              </a:rPr>
              <a:t>Beneficiary/Caregiver Engagement</a:t>
            </a:r>
            <a:endParaRPr lang="en-US" sz="1200" kern="1200" dirty="0">
              <a:solidFill>
                <a:schemeClr val="accent1"/>
              </a:solidFill>
              <a:latin typeface="+mn-lt"/>
              <a:ea typeface="+mn-ea"/>
              <a:cs typeface="+mn-cs"/>
            </a:endParaRPr>
          </a:p>
          <a:p>
            <a:pPr>
              <a:lnSpc>
                <a:spcPct val="100000"/>
              </a:lnSpc>
            </a:pPr>
            <a:r>
              <a:rPr lang="en-US" sz="1200" kern="1200" dirty="0">
                <a:solidFill>
                  <a:schemeClr val="accent1"/>
                </a:solidFill>
                <a:latin typeface="+mn-lt"/>
                <a:ea typeface="+mn-ea"/>
                <a:cs typeface="+mn-cs"/>
              </a:rPr>
              <a:t>Care Coordination and Care Transitions </a:t>
            </a: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3DF21B0A-8A39-5859-9B6A-AD9DBBB879B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67E7BD0-CE96-01AB-06BA-33D97231502E}"/>
              </a:ext>
            </a:extLst>
          </p:cNvPr>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427414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C44E0-1762-E3D0-9960-B8F4AB6DF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1538D-689E-9154-EED3-5C1B4145C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A2160-5360-AB09-94CF-7935CD42BB70}"/>
              </a:ext>
            </a:extLst>
          </p:cNvPr>
          <p:cNvSpPr>
            <a:spLocks noGrp="1"/>
          </p:cNvSpPr>
          <p:nvPr>
            <p:ph type="body" idx="1"/>
          </p:nvPr>
        </p:nvSpPr>
        <p:spPr/>
        <p:txBody>
          <a:bodyPr/>
          <a:lstStyle/>
          <a:p>
            <a:pPr lvl="0"/>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Some examples of Clinical Care Redesign and Quality Improvement may include: Standardized,</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evidence-based</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protocols</a:t>
            </a:r>
            <a:r>
              <a:rPr lang="en-US" sz="1200" b="0" i="0" u="none" strike="noStrike" kern="1200" spc="-4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are</a:t>
            </a:r>
            <a:r>
              <a:rPr lang="en-US" sz="1200" b="0" i="0" u="none" strike="noStrike" kern="1200" spc="-4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implemented,</a:t>
            </a:r>
            <a:r>
              <a:rPr lang="en-US" sz="1200" b="0" i="0" u="none" strike="noStrike" kern="1200" spc="-5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for</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example</a:t>
            </a:r>
            <a:r>
              <a:rPr lang="en-US" sz="1200" b="0" i="0" u="none" strike="noStrike" kern="1200" spc="-4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for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discharge planning </a:t>
            </a:r>
            <a:r>
              <a:rPr lang="en-US" sz="1200" b="0" i="0" u="none" strike="noStrike" kern="1200" spc="-15" dirty="0">
                <a:solidFill>
                  <a:schemeClr val="accent1"/>
                </a:solidFill>
                <a:effectLst/>
                <a:latin typeface="+mn-lt"/>
                <a:ea typeface="Symbol" panose="05050102010706020507" pitchFamily="18" charset="2"/>
                <a:cs typeface="Symbol" panose="05050102010706020507" pitchFamily="18" charset="2"/>
              </a:rPr>
              <a:t>and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follow-up</a:t>
            </a:r>
            <a:r>
              <a:rPr lang="en-US" sz="1200" b="0" i="0" u="none" strike="noStrike" kern="1200" spc="-13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care.</a:t>
            </a:r>
            <a:endParaRPr lang="en-US" sz="1200" dirty="0"/>
          </a:p>
          <a:p>
            <a:pPr lvl="0"/>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Performance </a:t>
            </a:r>
            <a:r>
              <a:rPr lang="en-US" sz="1200" b="0" i="0" u="none" strike="noStrike" kern="1200" dirty="0">
                <a:solidFill>
                  <a:schemeClr val="accent1"/>
                </a:solidFill>
                <a:effectLst/>
                <a:latin typeface="+mn-lt"/>
                <a:ea typeface="Symbol" panose="05050102010706020507" pitchFamily="18" charset="2"/>
                <a:cs typeface="Symbol" panose="05050102010706020507" pitchFamily="18" charset="2"/>
              </a:rPr>
              <a:t>of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medication</a:t>
            </a:r>
            <a:r>
              <a:rPr lang="en-US" sz="1200" b="0" i="0" u="none" strike="noStrike" kern="1200" spc="-13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reconciliation.</a:t>
            </a:r>
            <a:endParaRPr lang="en-US" sz="1200" kern="1200" dirty="0">
              <a:solidFill>
                <a:schemeClr val="accent1"/>
              </a:solidFill>
              <a:latin typeface="+mn-lt"/>
              <a:ea typeface="+mn-ea"/>
              <a:cs typeface="+mn-cs"/>
            </a:endParaRPr>
          </a:p>
          <a:p>
            <a:pPr lvl="0"/>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Elimination </a:t>
            </a:r>
            <a:r>
              <a:rPr lang="en-US" sz="1200" b="0" i="0" u="none" strike="noStrike" kern="1200" dirty="0">
                <a:solidFill>
                  <a:schemeClr val="accent1"/>
                </a:solidFill>
                <a:effectLst/>
                <a:latin typeface="+mn-lt"/>
                <a:ea typeface="Symbol" panose="05050102010706020507" pitchFamily="18" charset="2"/>
                <a:cs typeface="Symbol" panose="05050102010706020507" pitchFamily="18" charset="2"/>
              </a:rPr>
              <a:t>of</a:t>
            </a:r>
            <a:r>
              <a:rPr lang="en-US" sz="1200" b="0" i="0" u="none" strike="noStrike" kern="1200" spc="-19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duplicative, potentially</a:t>
            </a:r>
            <a:r>
              <a:rPr lang="en-US" sz="1200" b="0" i="0" u="none" strike="noStrike" kern="1200" spc="-25" baseline="0" dirty="0">
                <a:solidFill>
                  <a:schemeClr val="accent1"/>
                </a:solidFill>
                <a:effectLst/>
                <a:latin typeface="+mn-lt"/>
                <a:ea typeface="Symbol" panose="05050102010706020507" pitchFamily="18" charset="2"/>
                <a:cs typeface="Symbol" panose="05050102010706020507" pitchFamily="18" charset="2"/>
              </a:rPr>
              <a:t> avoidable complications</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or </a:t>
            </a:r>
            <a:r>
              <a:rPr lang="en-US" sz="1200" b="0" i="0" u="none" strike="noStrike" kern="1200" spc="-15" dirty="0">
                <a:solidFill>
                  <a:schemeClr val="accent1"/>
                </a:solidFill>
                <a:effectLst/>
                <a:latin typeface="+mn-lt"/>
                <a:ea typeface="Symbol" panose="05050102010706020507" pitchFamily="18" charset="2"/>
                <a:cs typeface="Symbol" panose="05050102010706020507" pitchFamily="18" charset="2"/>
              </a:rPr>
              <a:t>low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value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services.</a:t>
            </a:r>
            <a:endParaRPr lang="en-US" sz="1200" b="0" i="0" u="none" strike="noStrike" kern="1200" dirty="0">
              <a:solidFill>
                <a:schemeClr val="accent1"/>
              </a:solidFill>
              <a:effectLst/>
              <a:latin typeface="+mn-lt"/>
              <a:ea typeface="+mn-ea"/>
              <a:cs typeface="+mn-cs"/>
            </a:endParaRP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9D1559C4-CEDC-27E1-702A-D92975A8252A}"/>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BC36EF66-C063-3165-B65B-353CA9CFBA30}"/>
              </a:ext>
            </a:extLst>
          </p:cNvPr>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337166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6237A-D95A-DD38-F9CD-75D819A4C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C5FB3-5BB9-93B6-E755-D5CD35C92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4F905-82B2-3E7A-4FED-1B0C536385EE}"/>
              </a:ext>
            </a:extLst>
          </p:cNvPr>
          <p:cNvSpPr>
            <a:spLocks noGrp="1"/>
          </p:cNvSpPr>
          <p:nvPr>
            <p:ph type="body" idx="1"/>
          </p:nvPr>
        </p:nvSpPr>
        <p:spPr/>
        <p:txBody>
          <a:bodyPr/>
          <a:lstStyle/>
          <a:p>
            <a:pPr lvl="0"/>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Some examples of Beneficiary and Caregiver engagement may include: Patient education/shared decision making </a:t>
            </a:r>
            <a:r>
              <a:rPr lang="en-US" sz="1200" b="0" i="0" u="none" strike="noStrike" kern="1200" spc="-15" dirty="0">
                <a:solidFill>
                  <a:schemeClr val="accent1"/>
                </a:solidFill>
                <a:effectLst/>
                <a:latin typeface="+mn-lt"/>
                <a:ea typeface="Symbol" panose="05050102010706020507" pitchFamily="18" charset="2"/>
                <a:cs typeface="Symbol" panose="05050102010706020507" pitchFamily="18" charset="2"/>
              </a:rPr>
              <a:t>is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provided</a:t>
            </a:r>
            <a:r>
              <a:rPr lang="en-US" sz="1200" b="0" i="0" u="none" strike="noStrike" kern="1200" spc="-20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pre-admission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and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addresses post-discharge</a:t>
            </a:r>
            <a:r>
              <a:rPr lang="en-US" sz="1200" b="0" i="0" u="none" strike="noStrike" kern="1200" spc="-6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options.</a:t>
            </a:r>
            <a:endParaRPr lang="en-US" sz="1200" dirty="0"/>
          </a:p>
          <a:p>
            <a:pPr lvl="0"/>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Implementation of  "health</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literacy"</a:t>
            </a:r>
            <a:r>
              <a:rPr lang="en-US" sz="1200" b="0" i="0" u="none" strike="noStrike" kern="1200" spc="-45" dirty="0">
                <a:solidFill>
                  <a:schemeClr val="accent1"/>
                </a:solidFill>
                <a:effectLst/>
                <a:latin typeface="+mn-lt"/>
                <a:ea typeface="Symbol" panose="05050102010706020507" pitchFamily="18" charset="2"/>
                <a:cs typeface="Symbol" panose="05050102010706020507" pitchFamily="18" charset="2"/>
              </a:rPr>
              <a:t> practices for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patient/family</a:t>
            </a:r>
            <a:r>
              <a:rPr lang="en-US" sz="1200" b="0" i="0" u="none" strike="noStrike" kern="1200" spc="-4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education.</a:t>
            </a:r>
            <a:endParaRPr lang="en-US" sz="1200" b="0" i="0" u="none" strike="noStrike" kern="1200" dirty="0">
              <a:solidFill>
                <a:schemeClr val="accent1"/>
              </a:solidFill>
              <a:effectLst/>
              <a:latin typeface="+mn-lt"/>
              <a:ea typeface="+mn-ea"/>
              <a:cs typeface="+mn-cs"/>
            </a:endParaRP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448ADEE7-BA87-892A-F5EE-D363FAB92EAA}"/>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4F18DEFD-03CD-DCBA-05EC-87467267B9A0}"/>
              </a:ext>
            </a:extLst>
          </p:cNvPr>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368171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643CE-6F36-866B-B232-2A8F4DA34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1680-4F11-DEEB-D041-C4197051A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0BA82-1B53-EECA-11A7-2E7794B57ABF}"/>
              </a:ext>
            </a:extLst>
          </p:cNvPr>
          <p:cNvSpPr>
            <a:spLocks noGrp="1"/>
          </p:cNvSpPr>
          <p:nvPr>
            <p:ph type="body" idx="1"/>
          </p:nvPr>
        </p:nvSpPr>
        <p:spPr/>
        <p:txBody>
          <a:bodyPr/>
          <a:lstStyle/>
          <a:p>
            <a:pPr lvl="0"/>
            <a:r>
              <a:rPr lang="en-US" dirty="0"/>
              <a:t>Some examples of care coordination and care transitions may include: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Assignment</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dirty="0">
                <a:solidFill>
                  <a:schemeClr val="accent1"/>
                </a:solidFill>
                <a:effectLst/>
                <a:latin typeface="+mn-lt"/>
                <a:ea typeface="Symbol" panose="05050102010706020507" pitchFamily="18" charset="2"/>
                <a:cs typeface="Symbol" panose="05050102010706020507" pitchFamily="18" charset="2"/>
              </a:rPr>
              <a:t>of</a:t>
            </a:r>
            <a:r>
              <a:rPr lang="en-US" sz="1200" b="0" i="0" u="none" strike="noStrike" kern="1200" spc="-5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dirty="0">
                <a:solidFill>
                  <a:schemeClr val="accent1"/>
                </a:solidFill>
                <a:effectLst/>
                <a:latin typeface="+mn-lt"/>
                <a:ea typeface="Symbol" panose="05050102010706020507" pitchFamily="18" charset="2"/>
                <a:cs typeface="Symbol" panose="05050102010706020507" pitchFamily="18" charset="2"/>
              </a:rPr>
              <a:t>a</a:t>
            </a:r>
            <a:r>
              <a:rPr lang="en-US" sz="1200" b="0" i="0" u="none" strike="noStrike" kern="1200" spc="-5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care</a:t>
            </a:r>
            <a:r>
              <a:rPr lang="en-US" sz="1200" b="0" i="0" u="none" strike="noStrike" kern="1200" spc="-5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manager</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and</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enhanced</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coordination</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15" dirty="0">
                <a:solidFill>
                  <a:schemeClr val="accent1"/>
                </a:solidFill>
                <a:effectLst/>
                <a:latin typeface="+mn-lt"/>
                <a:ea typeface="Symbol" panose="05050102010706020507" pitchFamily="18" charset="2"/>
                <a:cs typeface="Symbol" panose="05050102010706020507" pitchFamily="18" charset="2"/>
              </a:rPr>
              <a:t>to</a:t>
            </a:r>
            <a:r>
              <a:rPr lang="en-US" sz="1200" b="0" i="0" u="none" strike="noStrike" kern="1200" spc="-5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follow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patient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across care</a:t>
            </a:r>
            <a:r>
              <a:rPr lang="en-US" sz="1200" b="0" i="0" u="none" strike="noStrike" kern="1200" spc="-10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settings.</a:t>
            </a:r>
            <a:endParaRPr lang="en-US" sz="1200" dirty="0"/>
          </a:p>
          <a:p>
            <a:pPr lvl="0"/>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Interdisciplinary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team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meetings address patients’ needs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and</a:t>
            </a:r>
            <a:r>
              <a:rPr lang="en-US" sz="1200" b="0" i="0" u="none" strike="noStrike" kern="1200" spc="-18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progress.</a:t>
            </a:r>
            <a:endParaRPr lang="en-US" sz="1200" kern="1200" dirty="0">
              <a:solidFill>
                <a:schemeClr val="accent1"/>
              </a:solidFill>
              <a:latin typeface="+mn-lt"/>
              <a:ea typeface="+mn-ea"/>
              <a:cs typeface="+mn-cs"/>
            </a:endParaRPr>
          </a:p>
          <a:p>
            <a:pPr lvl="0"/>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Selection</a:t>
            </a:r>
            <a:r>
              <a:rPr lang="en-US" sz="1200" b="0" i="0" u="none" strike="noStrike" kern="1200" spc="-5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dirty="0">
                <a:solidFill>
                  <a:schemeClr val="accent1"/>
                </a:solidFill>
                <a:effectLst/>
                <a:latin typeface="+mn-lt"/>
                <a:ea typeface="Symbol" panose="05050102010706020507" pitchFamily="18" charset="2"/>
                <a:cs typeface="Symbol" panose="05050102010706020507" pitchFamily="18" charset="2"/>
              </a:rPr>
              <a:t>of</a:t>
            </a:r>
            <a:r>
              <a:rPr lang="en-US" sz="1200" b="0" i="0" u="none" strike="noStrike" kern="1200" spc="-5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most</a:t>
            </a:r>
            <a:r>
              <a:rPr lang="en-US" sz="1200" b="0" i="0" u="none" strike="noStrike" kern="1200" spc="-6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15" dirty="0">
                <a:solidFill>
                  <a:schemeClr val="accent1"/>
                </a:solidFill>
                <a:effectLst/>
                <a:latin typeface="+mn-lt"/>
                <a:ea typeface="Symbol" panose="05050102010706020507" pitchFamily="18" charset="2"/>
                <a:cs typeface="Symbol" panose="05050102010706020507" pitchFamily="18" charset="2"/>
              </a:rPr>
              <a:t>cost</a:t>
            </a:r>
            <a:r>
              <a:rPr lang="en-US" sz="1200" b="0" i="0" u="none" strike="noStrike" kern="1200" spc="-6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30" dirty="0">
                <a:solidFill>
                  <a:schemeClr val="accent1"/>
                </a:solidFill>
                <a:effectLst/>
                <a:latin typeface="+mn-lt"/>
                <a:ea typeface="Symbol" panose="05050102010706020507" pitchFamily="18" charset="2"/>
                <a:cs typeface="Symbol" panose="05050102010706020507" pitchFamily="18" charset="2"/>
              </a:rPr>
              <a:t>efficient,</a:t>
            </a:r>
            <a:r>
              <a:rPr lang="en-US" sz="1200" b="0" i="0" u="none" strike="noStrike" kern="1200" spc="-5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high-quality</a:t>
            </a:r>
            <a:r>
              <a:rPr lang="en-US" sz="1200" b="0" i="0" u="none" strike="noStrike" kern="1200" spc="-4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5" dirty="0">
                <a:solidFill>
                  <a:schemeClr val="accent1"/>
                </a:solidFill>
                <a:effectLst/>
                <a:latin typeface="+mn-lt"/>
                <a:ea typeface="Symbol" panose="05050102010706020507" pitchFamily="18" charset="2"/>
                <a:cs typeface="Symbol" panose="05050102010706020507" pitchFamily="18" charset="2"/>
              </a:rPr>
              <a:t>settings</a:t>
            </a:r>
            <a:r>
              <a:rPr lang="en-US" sz="1200" b="0" i="0" u="none" strike="noStrike" kern="1200" spc="-50"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dirty="0">
                <a:solidFill>
                  <a:schemeClr val="accent1"/>
                </a:solidFill>
                <a:effectLst/>
                <a:latin typeface="+mn-lt"/>
                <a:ea typeface="Symbol" panose="05050102010706020507" pitchFamily="18" charset="2"/>
                <a:cs typeface="Symbol" panose="05050102010706020507" pitchFamily="18" charset="2"/>
              </a:rPr>
              <a:t>of</a:t>
            </a:r>
            <a:r>
              <a:rPr lang="en-US" sz="1200" b="0" i="0" u="none" strike="noStrike" kern="1200" spc="-65" dirty="0">
                <a:solidFill>
                  <a:schemeClr val="accent1"/>
                </a:solidFill>
                <a:effectLst/>
                <a:latin typeface="+mn-lt"/>
                <a:ea typeface="Symbol" panose="05050102010706020507" pitchFamily="18" charset="2"/>
                <a:cs typeface="Symbol" panose="05050102010706020507" pitchFamily="18" charset="2"/>
              </a:rPr>
              <a:t> </a:t>
            </a:r>
            <a:r>
              <a:rPr lang="en-US" sz="1200" b="0" i="0" u="none" strike="noStrike" kern="1200" spc="-20" dirty="0">
                <a:solidFill>
                  <a:schemeClr val="accent1"/>
                </a:solidFill>
                <a:effectLst/>
                <a:latin typeface="+mn-lt"/>
                <a:ea typeface="Symbol" panose="05050102010706020507" pitchFamily="18" charset="2"/>
                <a:cs typeface="Symbol" panose="05050102010706020507" pitchFamily="18" charset="2"/>
              </a:rPr>
              <a:t>care.</a:t>
            </a:r>
            <a:endParaRPr lang="en-US" sz="1200" b="0" i="0" u="none" strike="noStrike" kern="1200" dirty="0">
              <a:solidFill>
                <a:schemeClr val="accent1"/>
              </a:solidFill>
              <a:effectLst/>
              <a:latin typeface="+mn-lt"/>
              <a:ea typeface="+mn-ea"/>
              <a:cs typeface="+mn-cs"/>
            </a:endParaRP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6500B0BF-04B5-B32D-1F7C-CBCEC8B62EEB}"/>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08CB6FC8-6390-9FDC-4958-5CD48B7AF8B3}"/>
              </a:ext>
            </a:extLst>
          </p:cNvPr>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116019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FE7E-6D64-99FB-9F34-6A00D676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8F746-DCBC-407A-4861-F0330ADB5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A54E-B56B-A6CC-3BEE-807FAD1FB1F1}"/>
              </a:ext>
            </a:extLst>
          </p:cNvPr>
          <p:cNvSpPr>
            <a:spLocks noGrp="1"/>
          </p:cNvSpPr>
          <p:nvPr>
            <p:ph type="body" idx="1"/>
          </p:nvPr>
        </p:nvSpPr>
        <p:spPr/>
        <p:txBody>
          <a:bodyPr/>
          <a:lstStyle/>
          <a:p>
            <a:pPr marL="0" indent="0">
              <a:lnSpc>
                <a:spcPct val="100000"/>
              </a:lnSpc>
              <a:buNone/>
            </a:pPr>
            <a:r>
              <a:rPr lang="en-US" sz="1200" kern="1200" dirty="0">
                <a:solidFill>
                  <a:srgbClr val="014699"/>
                </a:solidFill>
                <a:latin typeface="+mn-lt"/>
                <a:ea typeface="+mn-ea"/>
                <a:cs typeface="Times New Roman"/>
              </a:rPr>
              <a:t>EQIP Care Partners will sign a standard Arrangement Agreement indicating they will comply with the intervention(s) they select. </a:t>
            </a:r>
          </a:p>
          <a:p>
            <a:pPr marL="0" indent="0">
              <a:lnSpc>
                <a:spcPct val="100000"/>
              </a:lnSpc>
              <a:buNone/>
            </a:pPr>
            <a:endParaRPr lang="en-US" sz="1200" kern="1200" dirty="0">
              <a:solidFill>
                <a:srgbClr val="014699"/>
              </a:solidFill>
              <a:latin typeface="+mn-lt"/>
              <a:ea typeface="+mn-ea"/>
              <a:cs typeface="Times New Roman"/>
            </a:endParaRPr>
          </a:p>
          <a:p>
            <a:pPr marL="0" indent="0">
              <a:lnSpc>
                <a:spcPct val="100000"/>
              </a:lnSpc>
              <a:buNone/>
            </a:pPr>
            <a:r>
              <a:rPr lang="en-US" sz="1200" kern="1200" dirty="0">
                <a:solidFill>
                  <a:schemeClr val="accent1"/>
                </a:solidFill>
                <a:latin typeface="+mn-lt"/>
                <a:ea typeface="+mn-ea"/>
                <a:cs typeface="Times New Roman"/>
              </a:rPr>
              <a:t>Please note today’s video highlighted just a few examples that fall into each EQIP Intervention Category. It is up to the EQIP Entity to decide how they wish to implement the interventions they select.</a:t>
            </a: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3DF21B0A-8A39-5859-9B6A-AD9DBBB879B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67E7BD0-CE96-01AB-06BA-33D97231502E}"/>
              </a:ext>
            </a:extLst>
          </p:cNvPr>
          <p:cNvSpPr>
            <a:spLocks noGrp="1"/>
          </p:cNvSpPr>
          <p:nvPr>
            <p:ph type="sldNum" sz="quarter" idx="5"/>
          </p:nvPr>
        </p:nvSpPr>
        <p:spPr/>
        <p:txBody>
          <a:bodyPr/>
          <a:lstStyle/>
          <a:p>
            <a:fld id="{E7D2AF4B-86CF-4DA2-8674-ABA13EF5759D}" type="slidenum">
              <a:rPr lang="en-US" smtClean="0"/>
              <a:t>6</a:t>
            </a:fld>
            <a:endParaRPr lang="en-US"/>
          </a:p>
        </p:txBody>
      </p:sp>
    </p:spTree>
    <p:extLst>
      <p:ext uri="{BB962C8B-B14F-4D97-AF65-F5344CB8AC3E}">
        <p14:creationId xmlns:p14="http://schemas.microsoft.com/office/powerpoint/2010/main" val="261577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Times New Roman" panose="02020603050405020304" pitchFamily="18" charset="0"/>
              </a:rPr>
              <a:t>Do you want to learn more about EQIP and how you can get involved in Value-based care in Maryland? Visit the full EQIP Curriculum to explore comprehensive learning modules and deepen your understanding of Maryland’s Episode Quality Improvement Program (EQIP). </a:t>
            </a: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7</a:t>
            </a:fld>
            <a:endParaRPr lang="en-US"/>
          </a:p>
        </p:txBody>
      </p:sp>
    </p:spTree>
    <p:extLst>
      <p:ext uri="{BB962C8B-B14F-4D97-AF65-F5344CB8AC3E}">
        <p14:creationId xmlns:p14="http://schemas.microsoft.com/office/powerpoint/2010/main" val="3335628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notesSlide" Target="../notesSlides/notesSlide5.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643123" y="2654458"/>
            <a:ext cx="5572870" cy="1549083"/>
          </a:xfrm>
        </p:spPr>
        <p:txBody>
          <a:bodyPr>
            <a:normAutofit/>
          </a:bodyPr>
          <a:lstStyle/>
          <a:p>
            <a:r>
              <a:rPr lang="en-US" b="1" dirty="0">
                <a:solidFill>
                  <a:srgbClr val="014699"/>
                </a:solidFill>
              </a:rPr>
              <a:t>EQIP Interventions</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7" y="5593404"/>
            <a:ext cx="7996137" cy="307777"/>
          </a:xfrm>
          <a:prstGeom prst="rect">
            <a:avLst/>
          </a:prstGeom>
          <a:noFill/>
        </p:spPr>
        <p:txBody>
          <a:bodyPr wrap="square" rtlCol="0">
            <a:spAutoFit/>
          </a:bodyPr>
          <a:lstStyle/>
          <a:p>
            <a:r>
              <a:rPr lang="en-US" sz="1400" dirty="0">
                <a:solidFill>
                  <a:schemeClr val="accent1"/>
                </a:solidFill>
                <a:latin typeface="+mj-lt"/>
              </a:rPr>
              <a:t>Module 4: EQIP Interventions &amp; Performance Improvement Opportunities</a:t>
            </a:r>
          </a:p>
        </p:txBody>
      </p:sp>
      <p:pic>
        <p:nvPicPr>
          <p:cNvPr id="6" name="Audio 5">
            <a:hlinkClick r:id="" action="ppaction://media"/>
            <a:extLst>
              <a:ext uri="{FF2B5EF4-FFF2-40B4-BE49-F238E27FC236}">
                <a16:creationId xmlns:a16="http://schemas.microsoft.com/office/drawing/2014/main" id="{F30533B5-E6D5-E27D-1456-D736C0BAD2C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7298"/>
    </mc:Choice>
    <mc:Fallback xmlns="">
      <p:transition spd="slow" advTm="7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9551-FF58-ADCD-12F4-7A3D985A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C13F-461F-2016-17A8-712654224E25}"/>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EQIP Intervention Selection</a:t>
            </a:r>
          </a:p>
        </p:txBody>
      </p:sp>
      <p:sp>
        <p:nvSpPr>
          <p:cNvPr id="3" name="Content Placeholder 2">
            <a:extLst>
              <a:ext uri="{FF2B5EF4-FFF2-40B4-BE49-F238E27FC236}">
                <a16:creationId xmlns:a16="http://schemas.microsoft.com/office/drawing/2014/main" id="{4BF5201D-E209-CA06-F5ED-163BCBBB5E85}"/>
              </a:ext>
            </a:extLst>
          </p:cNvPr>
          <p:cNvSpPr>
            <a:spLocks noGrp="1"/>
          </p:cNvSpPr>
          <p:nvPr>
            <p:ph idx="1"/>
          </p:nvPr>
        </p:nvSpPr>
        <p:spPr>
          <a:xfrm>
            <a:off x="838200" y="1925344"/>
            <a:ext cx="10515600" cy="4359141"/>
          </a:xfrm>
        </p:spPr>
        <p:txBody>
          <a:bodyPr vert="horz" lIns="91440" tIns="45720" rIns="91440" bIns="45720" rtlCol="0" anchor="t">
            <a:normAutofit/>
          </a:bodyPr>
          <a:lstStyle/>
          <a:p>
            <a:pPr marL="0" indent="0">
              <a:lnSpc>
                <a:spcPct val="100000"/>
              </a:lnSpc>
              <a:buNone/>
            </a:pPr>
            <a:r>
              <a:rPr lang="en-US" sz="2000" dirty="0">
                <a:solidFill>
                  <a:schemeClr val="accent1"/>
                </a:solidFill>
                <a:latin typeface="+mj-lt"/>
                <a:cs typeface="Times New Roman"/>
              </a:rPr>
              <a:t>During the enrollment period, the EQIP Entity will use the EQIP Entity Portal (EEP) to select clinical episodes and interventions. Each EQIP Entity is required to select at least one care intervention for each episode it selects:</a:t>
            </a:r>
          </a:p>
          <a:p>
            <a:pPr>
              <a:lnSpc>
                <a:spcPct val="100000"/>
              </a:lnSpc>
            </a:pPr>
            <a:r>
              <a:rPr lang="en-US" sz="2000" dirty="0">
                <a:solidFill>
                  <a:schemeClr val="accent1"/>
                </a:solidFill>
                <a:latin typeface="+mj-lt"/>
              </a:rPr>
              <a:t>Clinical Care Redesign and Quality</a:t>
            </a:r>
            <a:r>
              <a:rPr lang="en-US" sz="2000" baseline="0" dirty="0">
                <a:solidFill>
                  <a:schemeClr val="accent1"/>
                </a:solidFill>
                <a:latin typeface="+mj-lt"/>
              </a:rPr>
              <a:t> Improvement </a:t>
            </a:r>
            <a:endParaRPr lang="en-US" sz="2000" dirty="0">
              <a:solidFill>
                <a:schemeClr val="accent1"/>
              </a:solidFill>
              <a:latin typeface="+mj-lt"/>
            </a:endParaRPr>
          </a:p>
          <a:p>
            <a:pPr>
              <a:lnSpc>
                <a:spcPct val="100000"/>
              </a:lnSpc>
            </a:pPr>
            <a:r>
              <a:rPr lang="en-US" sz="2000" i="0" u="none" strike="noStrike" cap="none" dirty="0">
                <a:solidFill>
                  <a:schemeClr val="accent1"/>
                </a:solidFill>
                <a:effectLst/>
                <a:latin typeface="+mj-lt"/>
                <a:ea typeface="+mn-ea"/>
                <a:cs typeface="+mn-cs"/>
                <a:sym typeface="Arial"/>
              </a:rPr>
              <a:t>Beneficiary/Caregiver Engagement</a:t>
            </a:r>
            <a:endParaRPr lang="en-US" sz="2000" dirty="0">
              <a:solidFill>
                <a:schemeClr val="accent1"/>
              </a:solidFill>
              <a:latin typeface="+mj-lt"/>
            </a:endParaRPr>
          </a:p>
          <a:p>
            <a:pPr>
              <a:lnSpc>
                <a:spcPct val="100000"/>
              </a:lnSpc>
            </a:pPr>
            <a:r>
              <a:rPr lang="en-US" sz="2000" dirty="0">
                <a:solidFill>
                  <a:schemeClr val="accent1"/>
                </a:solidFill>
                <a:latin typeface="+mj-lt"/>
              </a:rPr>
              <a:t>Care Coordination and Care Transitions </a:t>
            </a:r>
          </a:p>
          <a:p>
            <a:pPr marL="0" indent="0">
              <a:lnSpc>
                <a:spcPct val="100000"/>
              </a:lnSpc>
              <a:buNone/>
            </a:pPr>
            <a:endParaRPr lang="en-US" sz="2000" dirty="0">
              <a:solidFill>
                <a:schemeClr val="accent1"/>
              </a:solidFill>
              <a:latin typeface="+mj-lt"/>
              <a:cs typeface="Times New Roman"/>
            </a:endParaRP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pic>
        <p:nvPicPr>
          <p:cNvPr id="9" name="Audio 8">
            <a:hlinkClick r:id="" action="ppaction://media"/>
            <a:extLst>
              <a:ext uri="{FF2B5EF4-FFF2-40B4-BE49-F238E27FC236}">
                <a16:creationId xmlns:a16="http://schemas.microsoft.com/office/drawing/2014/main" id="{F0D8E5C8-E2B9-8A97-DF4F-AC5F5A96B54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12927617"/>
      </p:ext>
    </p:extLst>
  </p:cSld>
  <p:clrMapOvr>
    <a:masterClrMapping/>
  </p:clrMapOvr>
  <mc:AlternateContent xmlns:mc="http://schemas.openxmlformats.org/markup-compatibility/2006" xmlns:p14="http://schemas.microsoft.com/office/powerpoint/2010/main">
    <mc:Choice Requires="p14">
      <p:transition spd="slow" p14:dur="2000" advTm="35380"/>
    </mc:Choice>
    <mc:Fallback xmlns="">
      <p:transition spd="slow" advTm="35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200CF-D11F-B595-D0E8-91367C9CB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B6222-6F0A-84B2-EDC5-12373CD50348}"/>
              </a:ext>
            </a:extLst>
          </p:cNvPr>
          <p:cNvSpPr>
            <a:spLocks noGrp="1"/>
          </p:cNvSpPr>
          <p:nvPr>
            <p:ph type="title"/>
          </p:nvPr>
        </p:nvSpPr>
        <p:spPr>
          <a:xfrm>
            <a:off x="838200" y="357862"/>
            <a:ext cx="9082548" cy="1325563"/>
          </a:xfrm>
        </p:spPr>
        <p:txBody>
          <a:bodyPr/>
          <a:lstStyle/>
          <a:p>
            <a:r>
              <a:rPr lang="en-US" b="1" dirty="0">
                <a:solidFill>
                  <a:srgbClr val="014699"/>
                </a:solidFill>
                <a:cs typeface="Times New Roman"/>
              </a:rPr>
              <a:t>Clinical Care Redesign and Quality Improvement</a:t>
            </a:r>
          </a:p>
        </p:txBody>
      </p:sp>
      <p:graphicFrame>
        <p:nvGraphicFramePr>
          <p:cNvPr id="3" name="Content Placeholder 2">
            <a:extLst>
              <a:ext uri="{FF2B5EF4-FFF2-40B4-BE49-F238E27FC236}">
                <a16:creationId xmlns:a16="http://schemas.microsoft.com/office/drawing/2014/main" id="{F8FCBEAA-4060-A93A-1459-C40BA5B16731}"/>
              </a:ext>
            </a:extLst>
          </p:cNvPr>
          <p:cNvGraphicFramePr>
            <a:graphicFrameLocks noGrp="1"/>
          </p:cNvGraphicFramePr>
          <p:nvPr>
            <p:ph idx="1"/>
            <p:extLst>
              <p:ext uri="{D42A27DB-BD31-4B8C-83A1-F6EECF244321}">
                <p14:modId xmlns:p14="http://schemas.microsoft.com/office/powerpoint/2010/main" val="2567592004"/>
              </p:ext>
            </p:extLst>
          </p:nvPr>
        </p:nvGraphicFramePr>
        <p:xfrm>
          <a:off x="838200" y="2399070"/>
          <a:ext cx="10515600" cy="38073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Audio 14">
            <a:hlinkClick r:id="" action="ppaction://media"/>
            <a:extLst>
              <a:ext uri="{FF2B5EF4-FFF2-40B4-BE49-F238E27FC236}">
                <a16:creationId xmlns:a16="http://schemas.microsoft.com/office/drawing/2014/main" id="{4B1B9697-D899-6416-9B76-CFB675B33026}"/>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26882544"/>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E9A5E-006A-F4DC-8D62-233EBA204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DA914-197C-FE84-CA2C-6C2893B33F0F}"/>
              </a:ext>
            </a:extLst>
          </p:cNvPr>
          <p:cNvSpPr>
            <a:spLocks noGrp="1"/>
          </p:cNvSpPr>
          <p:nvPr>
            <p:ph type="title"/>
          </p:nvPr>
        </p:nvSpPr>
        <p:spPr>
          <a:xfrm>
            <a:off x="838200" y="681037"/>
            <a:ext cx="9348019" cy="1325563"/>
          </a:xfrm>
        </p:spPr>
        <p:txBody>
          <a:bodyPr/>
          <a:lstStyle/>
          <a:p>
            <a:r>
              <a:rPr lang="en-US" b="1" dirty="0">
                <a:solidFill>
                  <a:srgbClr val="014699"/>
                </a:solidFill>
                <a:cs typeface="Times New Roman"/>
              </a:rPr>
              <a:t>Beneficiary/Caregiver Engagement</a:t>
            </a:r>
          </a:p>
        </p:txBody>
      </p:sp>
      <p:graphicFrame>
        <p:nvGraphicFramePr>
          <p:cNvPr id="3" name="Content Placeholder 2">
            <a:extLst>
              <a:ext uri="{FF2B5EF4-FFF2-40B4-BE49-F238E27FC236}">
                <a16:creationId xmlns:a16="http://schemas.microsoft.com/office/drawing/2014/main" id="{58DAA2B5-524C-787A-3F0B-4F6677E6B000}"/>
              </a:ext>
            </a:extLst>
          </p:cNvPr>
          <p:cNvGraphicFramePr>
            <a:graphicFrameLocks noGrp="1"/>
          </p:cNvGraphicFramePr>
          <p:nvPr>
            <p:ph idx="1"/>
            <p:extLst>
              <p:ext uri="{D42A27DB-BD31-4B8C-83A1-F6EECF244321}">
                <p14:modId xmlns:p14="http://schemas.microsoft.com/office/powerpoint/2010/main" val="1099745899"/>
              </p:ext>
            </p:extLst>
          </p:nvPr>
        </p:nvGraphicFramePr>
        <p:xfrm>
          <a:off x="838200" y="2694037"/>
          <a:ext cx="10515600" cy="3266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udio 8">
            <a:hlinkClick r:id="" action="ppaction://media"/>
            <a:extLst>
              <a:ext uri="{FF2B5EF4-FFF2-40B4-BE49-F238E27FC236}">
                <a16:creationId xmlns:a16="http://schemas.microsoft.com/office/drawing/2014/main" id="{9B883C13-7131-F914-0BD2-FF8CFE16C322}"/>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79418475"/>
      </p:ext>
    </p:extLst>
  </p:cSld>
  <p:clrMapOvr>
    <a:masterClrMapping/>
  </p:clrMapOvr>
  <mc:AlternateContent xmlns:mc="http://schemas.openxmlformats.org/markup-compatibility/2006" xmlns:p14="http://schemas.microsoft.com/office/powerpoint/2010/main">
    <mc:Choice Requires="p14">
      <p:transition spd="slow" p14:dur="2000" advTm="26436"/>
    </mc:Choice>
    <mc:Fallback xmlns="">
      <p:transition spd="slow" advTm="26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92255-335A-197D-EFC0-F2D37B693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4F686-FC06-F7D5-4BB9-1022B5A43190}"/>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Care Coordination and Care Transitions</a:t>
            </a:r>
          </a:p>
        </p:txBody>
      </p:sp>
      <p:graphicFrame>
        <p:nvGraphicFramePr>
          <p:cNvPr id="3" name="Content Placeholder 2">
            <a:extLst>
              <a:ext uri="{FF2B5EF4-FFF2-40B4-BE49-F238E27FC236}">
                <a16:creationId xmlns:a16="http://schemas.microsoft.com/office/drawing/2014/main" id="{C81B4543-73D6-5963-A6FA-D072ACEEC2DB}"/>
              </a:ext>
            </a:extLst>
          </p:cNvPr>
          <p:cNvGraphicFramePr>
            <a:graphicFrameLocks noGrp="1"/>
          </p:cNvGraphicFramePr>
          <p:nvPr>
            <p:ph idx="1"/>
            <p:extLst>
              <p:ext uri="{D42A27DB-BD31-4B8C-83A1-F6EECF244321}">
                <p14:modId xmlns:p14="http://schemas.microsoft.com/office/powerpoint/2010/main" val="1111964784"/>
              </p:ext>
            </p:extLst>
          </p:nvPr>
        </p:nvGraphicFramePr>
        <p:xfrm>
          <a:off x="838200" y="2148800"/>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Audio 11">
            <a:hlinkClick r:id="" action="ppaction://media"/>
            <a:extLst>
              <a:ext uri="{FF2B5EF4-FFF2-40B4-BE49-F238E27FC236}">
                <a16:creationId xmlns:a16="http://schemas.microsoft.com/office/drawing/2014/main" id="{3A6079B8-C299-6345-67DE-44A01D548E09}"/>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96873365"/>
      </p:ext>
    </p:extLst>
  </p:cSld>
  <p:clrMapOvr>
    <a:masterClrMapping/>
  </p:clrMapOvr>
  <mc:AlternateContent xmlns:mc="http://schemas.openxmlformats.org/markup-compatibility/2006" xmlns:p14="http://schemas.microsoft.com/office/powerpoint/2010/main">
    <mc:Choice Requires="p14">
      <p:transition spd="slow" p14:dur="2000" advTm="30740"/>
    </mc:Choice>
    <mc:Fallback xmlns="">
      <p:transition spd="slow" advTm="30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9551-FF58-ADCD-12F4-7A3D985A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C13F-461F-2016-17A8-712654224E25}"/>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Agree to EQIP Interventions</a:t>
            </a:r>
          </a:p>
        </p:txBody>
      </p:sp>
      <p:sp>
        <p:nvSpPr>
          <p:cNvPr id="3" name="Content Placeholder 2">
            <a:extLst>
              <a:ext uri="{FF2B5EF4-FFF2-40B4-BE49-F238E27FC236}">
                <a16:creationId xmlns:a16="http://schemas.microsoft.com/office/drawing/2014/main" id="{4BF5201D-E209-CA06-F5ED-163BCBBB5E85}"/>
              </a:ext>
            </a:extLst>
          </p:cNvPr>
          <p:cNvSpPr>
            <a:spLocks noGrp="1"/>
          </p:cNvSpPr>
          <p:nvPr>
            <p:ph idx="1"/>
          </p:nvPr>
        </p:nvSpPr>
        <p:spPr>
          <a:xfrm>
            <a:off x="838200" y="1925344"/>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mj-lt"/>
                <a:cs typeface="Times New Roman"/>
              </a:rPr>
              <a:t>EQIP Care Partner will sign a Care Partner Agreement (CPA) prior to the start of the Performance Year. Signing this agreement indicates they will comply with the intervention(s) they select. </a:t>
            </a:r>
          </a:p>
          <a:p>
            <a:pPr marL="0" indent="0">
              <a:lnSpc>
                <a:spcPct val="100000"/>
              </a:lnSpc>
              <a:buNone/>
            </a:pPr>
            <a:endParaRPr lang="en-US" sz="2000" dirty="0">
              <a:solidFill>
                <a:srgbClr val="014699"/>
              </a:solidFill>
              <a:latin typeface="+mj-lt"/>
              <a:cs typeface="Times New Roman"/>
            </a:endParaRPr>
          </a:p>
          <a:p>
            <a:pPr marL="0" indent="0">
              <a:lnSpc>
                <a:spcPct val="100000"/>
              </a:lnSpc>
              <a:buNone/>
            </a:pPr>
            <a:r>
              <a:rPr lang="en-US" sz="2000" dirty="0">
                <a:solidFill>
                  <a:schemeClr val="accent1"/>
                </a:solidFill>
                <a:latin typeface="+mj-lt"/>
                <a:cs typeface="Times New Roman"/>
              </a:rPr>
              <a:t>Please note today’s video highlighted just a few examples that fall into each EQIP Intervention Category. It is up to the EQIP Entity to decide how they wish to implement the interventions they select.</a:t>
            </a:r>
          </a:p>
          <a:p>
            <a:pPr marL="0" indent="0">
              <a:lnSpc>
                <a:spcPct val="100000"/>
              </a:lnSpc>
              <a:buNone/>
            </a:pPr>
            <a:endParaRPr lang="en-US" sz="2000" dirty="0">
              <a:solidFill>
                <a:srgbClr val="014699"/>
              </a:solidFill>
              <a:latin typeface="Neue Haas Grotesk Text Pro"/>
              <a:cs typeface="Times New Roman"/>
            </a:endParaRPr>
          </a:p>
        </p:txBody>
      </p:sp>
      <p:pic>
        <p:nvPicPr>
          <p:cNvPr id="6" name="Audio 5">
            <a:hlinkClick r:id="" action="ppaction://media"/>
            <a:extLst>
              <a:ext uri="{FF2B5EF4-FFF2-40B4-BE49-F238E27FC236}">
                <a16:creationId xmlns:a16="http://schemas.microsoft.com/office/drawing/2014/main" id="{267BB0E7-F0CB-4D3F-1BA2-9D116831222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78368872"/>
      </p:ext>
    </p:extLst>
  </p:cSld>
  <p:clrMapOvr>
    <a:masterClrMapping/>
  </p:clrMapOvr>
  <mc:AlternateContent xmlns:mc="http://schemas.openxmlformats.org/markup-compatibility/2006" xmlns:p14="http://schemas.microsoft.com/office/powerpoint/2010/main">
    <mc:Choice Requires="p14">
      <p:transition spd="slow" p14:dur="2000" advTm="21376"/>
    </mc:Choice>
    <mc:Fallback xmlns="">
      <p:transition spd="slow" advTm="21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574453"/>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8" name="Audio 7">
            <a:hlinkClick r:id="" action="ppaction://media"/>
            <a:extLst>
              <a:ext uri="{FF2B5EF4-FFF2-40B4-BE49-F238E27FC236}">
                <a16:creationId xmlns:a16="http://schemas.microsoft.com/office/drawing/2014/main" id="{9F402031-90BB-9D14-645E-51AB158AB4E5}"/>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87790568"/>
      </p:ext>
    </p:extLst>
  </p:cSld>
  <p:clrMapOvr>
    <a:masterClrMapping/>
  </p:clrMapOvr>
  <mc:AlternateContent xmlns:mc="http://schemas.openxmlformats.org/markup-compatibility/2006" xmlns:p14="http://schemas.microsoft.com/office/powerpoint/2010/main">
    <mc:Choice Requires="p14">
      <p:transition spd="slow" p14:dur="2000" advTm="11765"/>
    </mc:Choice>
    <mc:Fallback xmlns="">
      <p:transition spd="slow" advTm="11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6F62A-B538-4565-BB2B-5B0A1097D898}">
  <ds:schemaRefs>
    <ds:schemaRef ds:uri="http://schemas.microsoft.com/sharepoint/v3/contenttype/forms"/>
  </ds:schemaRefs>
</ds:datastoreItem>
</file>

<file path=customXml/itemProps2.xml><?xml version="1.0" encoding="utf-8"?>
<ds:datastoreItem xmlns:ds="http://schemas.openxmlformats.org/officeDocument/2006/customXml" ds:itemID="{922D1F66-0DF9-4229-B6BC-C6BF587FA902}">
  <ds:schemaRefs>
    <ds:schemaRef ds:uri="17f89e47-7d88-44b8-b02f-f9ffd650f5ad"/>
    <ds:schemaRef ds:uri="590118b5-ea22-46dd-8d6a-d7e95b39fd7c"/>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1E974A6-8CD9-41AE-8238-2CFBCCE6887B}"/>
</file>

<file path=docProps/app.xml><?xml version="1.0" encoding="utf-8"?>
<Properties xmlns="http://schemas.openxmlformats.org/officeDocument/2006/extended-properties" xmlns:vt="http://schemas.openxmlformats.org/officeDocument/2006/docPropsVTypes">
  <TotalTime>290</TotalTime>
  <Words>598</Words>
  <Application>Microsoft Office PowerPoint</Application>
  <PresentationFormat>Widescreen</PresentationFormat>
  <Paragraphs>49</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Neue Haas Grotesk Text Pro</vt:lpstr>
      <vt:lpstr>Times New Roman</vt:lpstr>
      <vt:lpstr>Office Theme</vt:lpstr>
      <vt:lpstr>EQIP Interventions</vt:lpstr>
      <vt:lpstr>EQIP Intervention Selection</vt:lpstr>
      <vt:lpstr>Clinical Care Redesign and Quality Improvement</vt:lpstr>
      <vt:lpstr>Beneficiary/Caregiver Engagement</vt:lpstr>
      <vt:lpstr>Care Coordination and Care Transitions</vt:lpstr>
      <vt:lpstr>Agree to EQIP Interventions</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16</cp:revision>
  <dcterms:created xsi:type="dcterms:W3CDTF">2025-02-11T17:20:35Z</dcterms:created>
  <dcterms:modified xsi:type="dcterms:W3CDTF">2025-07-16T16:16:08Z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