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56" r:id="rId5"/>
    <p:sldId id="262" r:id="rId6"/>
    <p:sldId id="265" r:id="rId7"/>
    <p:sldId id="263" r:id="rId8"/>
    <p:sldId id="26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27DFD-D037-282A-EDA9-08AC527DDB80}" v="36" dt="2025-04-25T15:48:39.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snapToGrid="0">
      <p:cViewPr varScale="1">
        <p:scale>
          <a:sx n="65" d="100"/>
          <a:sy n="65" d="100"/>
        </p:scale>
        <p:origin x="133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74599-CD8E-4E40-9EA0-A61F939A77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257883C-264F-49E4-9795-81EFD7881AAA}">
      <dgm:prSet phldrT="[Text]" phldr="0" custT="1"/>
      <dgm:spPr/>
      <dgm:t>
        <a:bodyPr/>
        <a:lstStyle/>
        <a:p>
          <a:pPr rtl="0"/>
          <a:r>
            <a:rPr lang="en-US" sz="1600" b="1" i="1" dirty="0">
              <a:solidFill>
                <a:schemeClr val="bg1"/>
              </a:solidFill>
              <a:latin typeface="Neue Haas Grotesk Text Pro"/>
            </a:rPr>
            <a:t>Trigger</a:t>
          </a:r>
        </a:p>
        <a:p>
          <a:pPr rtl="0"/>
          <a:r>
            <a:rPr lang="en-US" sz="1400" dirty="0">
              <a:solidFill>
                <a:schemeClr val="bg1"/>
              </a:solidFill>
              <a:latin typeface="Neue Haas Grotesk Text Pro"/>
            </a:rPr>
            <a:t>An index hospital stay or procedure during which the initial care was performed.</a:t>
          </a:r>
          <a:endParaRPr lang="en-US" sz="2400" b="1" i="1" dirty="0">
            <a:solidFill>
              <a:schemeClr val="bg1"/>
            </a:solidFill>
            <a:latin typeface="Neue Haas Grotesk Text Pro"/>
          </a:endParaRPr>
        </a:p>
      </dgm:t>
    </dgm:pt>
    <dgm:pt modelId="{AFD5071C-A0AE-478C-B3D8-941F46324028}" type="parTrans" cxnId="{2F2227EE-44B1-47C0-9F49-9DEC703AC371}">
      <dgm:prSet/>
      <dgm:spPr/>
      <dgm:t>
        <a:bodyPr/>
        <a:lstStyle/>
        <a:p>
          <a:endParaRPr lang="en-US"/>
        </a:p>
      </dgm:t>
    </dgm:pt>
    <dgm:pt modelId="{8B87A2FA-94E6-41A9-88D0-5BE0A22BD93C}" type="sibTrans" cxnId="{2F2227EE-44B1-47C0-9F49-9DEC703AC371}">
      <dgm:prSet/>
      <dgm:spPr/>
      <dgm:t>
        <a:bodyPr/>
        <a:lstStyle/>
        <a:p>
          <a:endParaRPr lang="en-US"/>
        </a:p>
      </dgm:t>
    </dgm:pt>
    <dgm:pt modelId="{70C7DC54-F1E5-4D52-AED9-480A6EE94A54}">
      <dgm:prSet phldrT="[Text]" phldr="0" custT="1"/>
      <dgm:spPr/>
      <dgm:t>
        <a:bodyPr/>
        <a:lstStyle/>
        <a:p>
          <a:pPr algn="l" rtl="0"/>
          <a:r>
            <a:rPr lang="en-US" sz="1600" b="1" i="1" dirty="0">
              <a:solidFill>
                <a:schemeClr val="bg1"/>
              </a:solidFill>
              <a:latin typeface="Neue Haas Grotesk Text Pro"/>
            </a:rPr>
            <a:t>Look-Back Period</a:t>
          </a:r>
        </a:p>
        <a:p>
          <a:pPr algn="l" rtl="0"/>
          <a:r>
            <a:rPr lang="en-US" sz="1400" dirty="0">
              <a:solidFill>
                <a:schemeClr val="bg1"/>
              </a:solidFill>
              <a:latin typeface="Neue Haas Grotesk Text Pro"/>
            </a:rPr>
            <a:t>The time period prior to the triggering event in which all costs related to the trigger will be counted.</a:t>
          </a:r>
          <a:endParaRPr lang="en-US" sz="2000" b="1" i="1" dirty="0">
            <a:solidFill>
              <a:schemeClr val="bg1"/>
            </a:solidFill>
            <a:latin typeface="Neue Haas Grotesk Text Pro"/>
          </a:endParaRPr>
        </a:p>
      </dgm:t>
    </dgm:pt>
    <dgm:pt modelId="{EC3BD2D4-0009-4E5A-8F0E-1255A08DF497}" type="parTrans" cxnId="{16FBE64B-4666-491D-A426-5C9944705137}">
      <dgm:prSet/>
      <dgm:spPr/>
      <dgm:t>
        <a:bodyPr/>
        <a:lstStyle/>
        <a:p>
          <a:endParaRPr lang="en-US"/>
        </a:p>
      </dgm:t>
    </dgm:pt>
    <dgm:pt modelId="{9A332408-BB11-42EC-8E3D-604A0D086CE1}" type="sibTrans" cxnId="{16FBE64B-4666-491D-A426-5C9944705137}">
      <dgm:prSet/>
      <dgm:spPr/>
      <dgm:t>
        <a:bodyPr/>
        <a:lstStyle/>
        <a:p>
          <a:endParaRPr lang="en-US"/>
        </a:p>
      </dgm:t>
    </dgm:pt>
    <dgm:pt modelId="{FBC9AB09-DD1C-49CC-9913-F0EC7D5EF9AE}">
      <dgm:prSet phldrT="[Text]" phldr="0" custT="1"/>
      <dgm:spPr/>
      <dgm:t>
        <a:bodyPr/>
        <a:lstStyle/>
        <a:p>
          <a:pPr algn="l" rtl="0"/>
          <a:r>
            <a:rPr lang="en-US" sz="1600" b="1" i="1" dirty="0">
              <a:solidFill>
                <a:schemeClr val="bg1"/>
              </a:solidFill>
              <a:latin typeface="Neue Haas Grotesk Text Pro"/>
            </a:rPr>
            <a:t>Close Period</a:t>
          </a:r>
        </a:p>
        <a:p>
          <a:pPr algn="l" rtl="0"/>
          <a:r>
            <a:rPr lang="en-US" sz="1400" dirty="0">
              <a:solidFill>
                <a:schemeClr val="bg1"/>
              </a:solidFill>
              <a:latin typeface="Neue Haas Grotesk Text Pro"/>
            </a:rPr>
            <a:t>The time period after the triggering event in which all costs related to the trigger will be counted.</a:t>
          </a:r>
          <a:endParaRPr lang="en-US" sz="1400" dirty="0">
            <a:solidFill>
              <a:schemeClr val="bg1"/>
            </a:solidFill>
          </a:endParaRPr>
        </a:p>
      </dgm:t>
    </dgm:pt>
    <dgm:pt modelId="{5CF5549B-27BC-4589-A8E9-DE6EABD76961}" type="parTrans" cxnId="{286DA9A4-9E0D-4F18-9186-84B2BC0DBAF3}">
      <dgm:prSet/>
      <dgm:spPr/>
      <dgm:t>
        <a:bodyPr/>
        <a:lstStyle/>
        <a:p>
          <a:endParaRPr lang="en-US"/>
        </a:p>
      </dgm:t>
    </dgm:pt>
    <dgm:pt modelId="{9D2D810A-015B-48F9-8144-0F9ED55C2863}" type="sibTrans" cxnId="{286DA9A4-9E0D-4F18-9186-84B2BC0DBAF3}">
      <dgm:prSet/>
      <dgm:spPr/>
      <dgm:t>
        <a:bodyPr/>
        <a:lstStyle/>
        <a:p>
          <a:endParaRPr lang="en-US"/>
        </a:p>
      </dgm:t>
    </dgm:pt>
    <dgm:pt modelId="{08A3F1D8-FB12-4B6B-AEB0-1C334444C308}">
      <dgm:prSet phldr="0" custT="1"/>
      <dgm:spPr/>
      <dgm:t>
        <a:bodyPr/>
        <a:lstStyle/>
        <a:p>
          <a:pPr rtl="0"/>
          <a:r>
            <a:rPr lang="en-US" sz="1100" dirty="0">
              <a:solidFill>
                <a:schemeClr val="bg1"/>
              </a:solidFill>
              <a:latin typeface="Neue Haas Grotesk Text Pro"/>
            </a:rPr>
            <a:t>Defined by a CPT or HCPCS code for procedural episodes.</a:t>
          </a:r>
        </a:p>
      </dgm:t>
    </dgm:pt>
    <dgm:pt modelId="{FB1C26E4-6DBD-4701-8DD2-1099B4D3B2A0}" type="parTrans" cxnId="{A5FBFDE1-A7A7-477D-9C26-144CCFAC589C}">
      <dgm:prSet/>
      <dgm:spPr/>
      <dgm:t>
        <a:bodyPr/>
        <a:lstStyle/>
        <a:p>
          <a:endParaRPr lang="en-US"/>
        </a:p>
      </dgm:t>
    </dgm:pt>
    <dgm:pt modelId="{5117BBBE-2BAC-46D7-9C73-8EB4C7345CB0}" type="sibTrans" cxnId="{A5FBFDE1-A7A7-477D-9C26-144CCFAC589C}">
      <dgm:prSet/>
      <dgm:spPr/>
      <dgm:t>
        <a:bodyPr/>
        <a:lstStyle/>
        <a:p>
          <a:endParaRPr lang="en-US"/>
        </a:p>
      </dgm:t>
    </dgm:pt>
    <dgm:pt modelId="{F2120E50-993F-4CB5-9059-EBA798ECED65}">
      <dgm:prSet phldr="0" custT="1"/>
      <dgm:spPr/>
      <dgm:t>
        <a:bodyPr/>
        <a:lstStyle/>
        <a:p>
          <a:pPr rtl="0"/>
          <a:r>
            <a:rPr lang="en-US" sz="1100" dirty="0">
              <a:solidFill>
                <a:schemeClr val="bg1"/>
              </a:solidFill>
              <a:latin typeface="Neue Haas Grotesk Text Pro"/>
            </a:rPr>
            <a:t>Defined by an ICD-10-CM diagnosis code for acute episodes.</a:t>
          </a:r>
          <a:endParaRPr lang="en-US" sz="1100" dirty="0">
            <a:solidFill>
              <a:schemeClr val="bg1"/>
            </a:solidFill>
          </a:endParaRPr>
        </a:p>
      </dgm:t>
    </dgm:pt>
    <dgm:pt modelId="{D500F84E-4B25-4022-8E0F-E093AD61509D}" type="parTrans" cxnId="{F3D1A5F3-1CAF-4DBB-B578-A63A7AF0BEC9}">
      <dgm:prSet/>
      <dgm:spPr/>
      <dgm:t>
        <a:bodyPr/>
        <a:lstStyle/>
        <a:p>
          <a:endParaRPr lang="en-US"/>
        </a:p>
      </dgm:t>
    </dgm:pt>
    <dgm:pt modelId="{4481C5C1-64B2-405D-AF0A-92E9A0C8F618}" type="sibTrans" cxnId="{F3D1A5F3-1CAF-4DBB-B578-A63A7AF0BEC9}">
      <dgm:prSet/>
      <dgm:spPr/>
      <dgm:t>
        <a:bodyPr/>
        <a:lstStyle/>
        <a:p>
          <a:endParaRPr lang="en-US"/>
        </a:p>
      </dgm:t>
    </dgm:pt>
    <dgm:pt modelId="{789E57DE-6156-4C3D-91DC-C9F457A841FF}" type="pres">
      <dgm:prSet presAssocID="{CA074599-CD8E-4E40-9EA0-A61F939A77D7}" presName="linearFlow" presStyleCnt="0">
        <dgm:presLayoutVars>
          <dgm:dir/>
          <dgm:resizeHandles val="exact"/>
        </dgm:presLayoutVars>
      </dgm:prSet>
      <dgm:spPr/>
    </dgm:pt>
    <dgm:pt modelId="{D9C8E2E6-B8CE-49A4-B5CB-297AD27F9EDA}" type="pres">
      <dgm:prSet presAssocID="{7257883C-264F-49E4-9795-81EFD7881AAA}" presName="composite" presStyleCnt="0"/>
      <dgm:spPr/>
    </dgm:pt>
    <dgm:pt modelId="{3F3C651A-B774-48CF-AD91-F3A382B14666}" type="pres">
      <dgm:prSet presAssocID="{7257883C-264F-49E4-9795-81EFD7881AAA}"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lay with solid fill"/>
        </a:ext>
      </dgm:extLst>
    </dgm:pt>
    <dgm:pt modelId="{46609C36-8570-426B-9E5F-754D0B77FEB1}" type="pres">
      <dgm:prSet presAssocID="{7257883C-264F-49E4-9795-81EFD7881AAA}" presName="txShp" presStyleLbl="node1" presStyleIdx="0" presStyleCnt="3">
        <dgm:presLayoutVars>
          <dgm:bulletEnabled val="1"/>
        </dgm:presLayoutVars>
      </dgm:prSet>
      <dgm:spPr/>
    </dgm:pt>
    <dgm:pt modelId="{6544C5B0-72CF-4C7A-8684-1339A13FB30E}" type="pres">
      <dgm:prSet presAssocID="{8B87A2FA-94E6-41A9-88D0-5BE0A22BD93C}" presName="spacing" presStyleCnt="0"/>
      <dgm:spPr/>
    </dgm:pt>
    <dgm:pt modelId="{B082654B-8310-444C-85D8-9B780CFBA4B8}" type="pres">
      <dgm:prSet presAssocID="{70C7DC54-F1E5-4D52-AED9-480A6EE94A54}" presName="composite" presStyleCnt="0"/>
      <dgm:spPr/>
    </dgm:pt>
    <dgm:pt modelId="{188E79AD-6066-4554-BF60-087350A70246}" type="pres">
      <dgm:prSet presAssocID="{70C7DC54-F1E5-4D52-AED9-480A6EE94A54}"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story with solid fill"/>
        </a:ext>
      </dgm:extLst>
    </dgm:pt>
    <dgm:pt modelId="{86D0A88E-48C8-4BBA-A3C5-15EA4031039A}" type="pres">
      <dgm:prSet presAssocID="{70C7DC54-F1E5-4D52-AED9-480A6EE94A54}" presName="txShp" presStyleLbl="node1" presStyleIdx="1" presStyleCnt="3">
        <dgm:presLayoutVars>
          <dgm:bulletEnabled val="1"/>
        </dgm:presLayoutVars>
      </dgm:prSet>
      <dgm:spPr/>
    </dgm:pt>
    <dgm:pt modelId="{FE2F18AD-468A-42D5-AF0F-2C165E619760}" type="pres">
      <dgm:prSet presAssocID="{9A332408-BB11-42EC-8E3D-604A0D086CE1}" presName="spacing" presStyleCnt="0"/>
      <dgm:spPr/>
    </dgm:pt>
    <dgm:pt modelId="{9AA1E53B-BFF4-4FF2-9E32-B787D20EFA1C}" type="pres">
      <dgm:prSet presAssocID="{FBC9AB09-DD1C-49CC-9913-F0EC7D5EF9AE}" presName="composite" presStyleCnt="0"/>
      <dgm:spPr/>
    </dgm:pt>
    <dgm:pt modelId="{D56515B4-F01A-44CA-A33E-2D77C072DC91}" type="pres">
      <dgm:prSet presAssocID="{FBC9AB09-DD1C-49CC-9913-F0EC7D5EF9AE}" presName="imgShp" presStyleLbl="fgImgPlace1" presStyleIdx="2" presStyleCnt="3" custFlipHor="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istory with solid fill"/>
        </a:ext>
      </dgm:extLst>
    </dgm:pt>
    <dgm:pt modelId="{242016B2-0E12-4FE8-9443-B2DFB8B2CAE8}" type="pres">
      <dgm:prSet presAssocID="{FBC9AB09-DD1C-49CC-9913-F0EC7D5EF9AE}" presName="txShp" presStyleLbl="node1" presStyleIdx="2" presStyleCnt="3">
        <dgm:presLayoutVars>
          <dgm:bulletEnabled val="1"/>
        </dgm:presLayoutVars>
      </dgm:prSet>
      <dgm:spPr/>
    </dgm:pt>
  </dgm:ptLst>
  <dgm:cxnLst>
    <dgm:cxn modelId="{3742FF1E-5229-418C-968D-FD283551A933}" type="presOf" srcId="{F2120E50-993F-4CB5-9059-EBA798ECED65}" destId="{46609C36-8570-426B-9E5F-754D0B77FEB1}" srcOrd="0" destOrd="2" presId="urn:microsoft.com/office/officeart/2005/8/layout/vList3"/>
    <dgm:cxn modelId="{3DB75F31-088F-4940-8A2C-353A53772B9C}" type="presOf" srcId="{70C7DC54-F1E5-4D52-AED9-480A6EE94A54}" destId="{86D0A88E-48C8-4BBA-A3C5-15EA4031039A}" srcOrd="0" destOrd="0" presId="urn:microsoft.com/office/officeart/2005/8/layout/vList3"/>
    <dgm:cxn modelId="{16FBE64B-4666-491D-A426-5C9944705137}" srcId="{CA074599-CD8E-4E40-9EA0-A61F939A77D7}" destId="{70C7DC54-F1E5-4D52-AED9-480A6EE94A54}" srcOrd="1" destOrd="0" parTransId="{EC3BD2D4-0009-4E5A-8F0E-1255A08DF497}" sibTransId="{9A332408-BB11-42EC-8E3D-604A0D086CE1}"/>
    <dgm:cxn modelId="{57926B54-4925-437B-81FF-97346C34EE17}" type="presOf" srcId="{FBC9AB09-DD1C-49CC-9913-F0EC7D5EF9AE}" destId="{242016B2-0E12-4FE8-9443-B2DFB8B2CAE8}" srcOrd="0" destOrd="0" presId="urn:microsoft.com/office/officeart/2005/8/layout/vList3"/>
    <dgm:cxn modelId="{6446C059-B70E-4353-AC13-1671B636276B}" type="presOf" srcId="{08A3F1D8-FB12-4B6B-AEB0-1C334444C308}" destId="{46609C36-8570-426B-9E5F-754D0B77FEB1}" srcOrd="0" destOrd="1" presId="urn:microsoft.com/office/officeart/2005/8/layout/vList3"/>
    <dgm:cxn modelId="{286DA9A4-9E0D-4F18-9186-84B2BC0DBAF3}" srcId="{CA074599-CD8E-4E40-9EA0-A61F939A77D7}" destId="{FBC9AB09-DD1C-49CC-9913-F0EC7D5EF9AE}" srcOrd="2" destOrd="0" parTransId="{5CF5549B-27BC-4589-A8E9-DE6EABD76961}" sibTransId="{9D2D810A-015B-48F9-8144-0F9ED55C2863}"/>
    <dgm:cxn modelId="{040FD5DB-4860-43D2-83FD-EAD4089CB6D3}" type="presOf" srcId="{7257883C-264F-49E4-9795-81EFD7881AAA}" destId="{46609C36-8570-426B-9E5F-754D0B77FEB1}" srcOrd="0" destOrd="0" presId="urn:microsoft.com/office/officeart/2005/8/layout/vList3"/>
    <dgm:cxn modelId="{94FF88E1-C3E2-429B-9792-A4AB4619BC4B}" type="presOf" srcId="{CA074599-CD8E-4E40-9EA0-A61F939A77D7}" destId="{789E57DE-6156-4C3D-91DC-C9F457A841FF}" srcOrd="0" destOrd="0" presId="urn:microsoft.com/office/officeart/2005/8/layout/vList3"/>
    <dgm:cxn modelId="{A5FBFDE1-A7A7-477D-9C26-144CCFAC589C}" srcId="{7257883C-264F-49E4-9795-81EFD7881AAA}" destId="{08A3F1D8-FB12-4B6B-AEB0-1C334444C308}" srcOrd="0" destOrd="0" parTransId="{FB1C26E4-6DBD-4701-8DD2-1099B4D3B2A0}" sibTransId="{5117BBBE-2BAC-46D7-9C73-8EB4C7345CB0}"/>
    <dgm:cxn modelId="{2F2227EE-44B1-47C0-9F49-9DEC703AC371}" srcId="{CA074599-CD8E-4E40-9EA0-A61F939A77D7}" destId="{7257883C-264F-49E4-9795-81EFD7881AAA}" srcOrd="0" destOrd="0" parTransId="{AFD5071C-A0AE-478C-B3D8-941F46324028}" sibTransId="{8B87A2FA-94E6-41A9-88D0-5BE0A22BD93C}"/>
    <dgm:cxn modelId="{F3D1A5F3-1CAF-4DBB-B578-A63A7AF0BEC9}" srcId="{7257883C-264F-49E4-9795-81EFD7881AAA}" destId="{F2120E50-993F-4CB5-9059-EBA798ECED65}" srcOrd="1" destOrd="0" parTransId="{D500F84E-4B25-4022-8E0F-E093AD61509D}" sibTransId="{4481C5C1-64B2-405D-AF0A-92E9A0C8F618}"/>
    <dgm:cxn modelId="{A4D2CD2A-5106-4E93-880B-096C7D0398C3}" type="presParOf" srcId="{789E57DE-6156-4C3D-91DC-C9F457A841FF}" destId="{D9C8E2E6-B8CE-49A4-B5CB-297AD27F9EDA}" srcOrd="0" destOrd="0" presId="urn:microsoft.com/office/officeart/2005/8/layout/vList3"/>
    <dgm:cxn modelId="{3839E740-30F8-4929-9BDD-F91D504CD5B6}" type="presParOf" srcId="{D9C8E2E6-B8CE-49A4-B5CB-297AD27F9EDA}" destId="{3F3C651A-B774-48CF-AD91-F3A382B14666}" srcOrd="0" destOrd="0" presId="urn:microsoft.com/office/officeart/2005/8/layout/vList3"/>
    <dgm:cxn modelId="{999478D8-91C7-407E-B98F-7A8BBE5EC20D}" type="presParOf" srcId="{D9C8E2E6-B8CE-49A4-B5CB-297AD27F9EDA}" destId="{46609C36-8570-426B-9E5F-754D0B77FEB1}" srcOrd="1" destOrd="0" presId="urn:microsoft.com/office/officeart/2005/8/layout/vList3"/>
    <dgm:cxn modelId="{C8F1D1CF-015B-413D-90AA-6476E68E064B}" type="presParOf" srcId="{789E57DE-6156-4C3D-91DC-C9F457A841FF}" destId="{6544C5B0-72CF-4C7A-8684-1339A13FB30E}" srcOrd="1" destOrd="0" presId="urn:microsoft.com/office/officeart/2005/8/layout/vList3"/>
    <dgm:cxn modelId="{A46254E9-7853-4CA8-AA33-C5AE5DBE883C}" type="presParOf" srcId="{789E57DE-6156-4C3D-91DC-C9F457A841FF}" destId="{B082654B-8310-444C-85D8-9B780CFBA4B8}" srcOrd="2" destOrd="0" presId="urn:microsoft.com/office/officeart/2005/8/layout/vList3"/>
    <dgm:cxn modelId="{FDAB9B06-0EBA-4069-BE95-D58EF2458184}" type="presParOf" srcId="{B082654B-8310-444C-85D8-9B780CFBA4B8}" destId="{188E79AD-6066-4554-BF60-087350A70246}" srcOrd="0" destOrd="0" presId="urn:microsoft.com/office/officeart/2005/8/layout/vList3"/>
    <dgm:cxn modelId="{42EA2ECA-8C10-4464-8CED-1DAE0E191A82}" type="presParOf" srcId="{B082654B-8310-444C-85D8-9B780CFBA4B8}" destId="{86D0A88E-48C8-4BBA-A3C5-15EA4031039A}" srcOrd="1" destOrd="0" presId="urn:microsoft.com/office/officeart/2005/8/layout/vList3"/>
    <dgm:cxn modelId="{0BE702C3-5CE0-4BD9-A3D4-020BE4C95014}" type="presParOf" srcId="{789E57DE-6156-4C3D-91DC-C9F457A841FF}" destId="{FE2F18AD-468A-42D5-AF0F-2C165E619760}" srcOrd="3" destOrd="0" presId="urn:microsoft.com/office/officeart/2005/8/layout/vList3"/>
    <dgm:cxn modelId="{F8D49609-7092-4C96-8CBF-0F485BC93621}" type="presParOf" srcId="{789E57DE-6156-4C3D-91DC-C9F457A841FF}" destId="{9AA1E53B-BFF4-4FF2-9E32-B787D20EFA1C}" srcOrd="4" destOrd="0" presId="urn:microsoft.com/office/officeart/2005/8/layout/vList3"/>
    <dgm:cxn modelId="{DB5E3F43-5E1F-494C-8E88-F28918335F4C}" type="presParOf" srcId="{9AA1E53B-BFF4-4FF2-9E32-B787D20EFA1C}" destId="{D56515B4-F01A-44CA-A33E-2D77C072DC91}" srcOrd="0" destOrd="0" presId="urn:microsoft.com/office/officeart/2005/8/layout/vList3"/>
    <dgm:cxn modelId="{5C7C1820-FAA8-428D-A4D4-38768CB9A197}" type="presParOf" srcId="{9AA1E53B-BFF4-4FF2-9E32-B787D20EFA1C}" destId="{242016B2-0E12-4FE8-9443-B2DFB8B2CAE8}"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09C36-8570-426B-9E5F-754D0B77FEB1}">
      <dsp:nvSpPr>
        <dsp:cNvPr id="0" name=""/>
        <dsp:cNvSpPr/>
      </dsp:nvSpPr>
      <dsp:spPr>
        <a:xfrm rot="10800000">
          <a:off x="2016115" y="962"/>
          <a:ext cx="6801977" cy="12113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68" tIns="60960" rIns="113792" bIns="60960" numCol="1" spcCol="1270" anchor="t" anchorCtr="0">
          <a:noAutofit/>
        </a:bodyPr>
        <a:lstStyle/>
        <a:p>
          <a:pPr marL="0" lvl="0" indent="0" algn="l" defTabSz="711200" rtl="0">
            <a:lnSpc>
              <a:spcPct val="90000"/>
            </a:lnSpc>
            <a:spcBef>
              <a:spcPct val="0"/>
            </a:spcBef>
            <a:spcAft>
              <a:spcPct val="35000"/>
            </a:spcAft>
            <a:buNone/>
          </a:pPr>
          <a:r>
            <a:rPr lang="en-US" sz="1600" b="1" i="1" kern="1200" dirty="0">
              <a:solidFill>
                <a:schemeClr val="bg1"/>
              </a:solidFill>
              <a:latin typeface="Neue Haas Grotesk Text Pro"/>
            </a:rPr>
            <a:t>Trigger</a:t>
          </a:r>
        </a:p>
        <a:p>
          <a:pPr marL="0" lvl="0" indent="0" algn="l" defTabSz="711200" rtl="0">
            <a:lnSpc>
              <a:spcPct val="90000"/>
            </a:lnSpc>
            <a:spcBef>
              <a:spcPct val="0"/>
            </a:spcBef>
            <a:spcAft>
              <a:spcPct val="35000"/>
            </a:spcAft>
            <a:buNone/>
          </a:pPr>
          <a:r>
            <a:rPr lang="en-US" sz="1400" kern="1200" dirty="0">
              <a:solidFill>
                <a:schemeClr val="bg1"/>
              </a:solidFill>
              <a:latin typeface="Neue Haas Grotesk Text Pro"/>
            </a:rPr>
            <a:t>An index hospital stay or procedure during which the initial care was performed.</a:t>
          </a:r>
          <a:endParaRPr lang="en-US" sz="2400" b="1" i="1" kern="1200" dirty="0">
            <a:solidFill>
              <a:schemeClr val="bg1"/>
            </a:solidFill>
            <a:latin typeface="Neue Haas Grotesk Text Pro"/>
          </a:endParaRPr>
        </a:p>
        <a:p>
          <a:pPr marL="57150" lvl="1" indent="-57150" algn="l" defTabSz="488950" rtl="0">
            <a:lnSpc>
              <a:spcPct val="90000"/>
            </a:lnSpc>
            <a:spcBef>
              <a:spcPct val="0"/>
            </a:spcBef>
            <a:spcAft>
              <a:spcPct val="15000"/>
            </a:spcAft>
            <a:buChar char="•"/>
          </a:pPr>
          <a:r>
            <a:rPr lang="en-US" sz="1100" kern="1200" dirty="0">
              <a:solidFill>
                <a:schemeClr val="bg1"/>
              </a:solidFill>
              <a:latin typeface="Neue Haas Grotesk Text Pro"/>
            </a:rPr>
            <a:t>Defined by a CPT or HCPCS code for procedural episodes.</a:t>
          </a:r>
        </a:p>
        <a:p>
          <a:pPr marL="57150" lvl="1" indent="-57150" algn="l" defTabSz="488950" rtl="0">
            <a:lnSpc>
              <a:spcPct val="90000"/>
            </a:lnSpc>
            <a:spcBef>
              <a:spcPct val="0"/>
            </a:spcBef>
            <a:spcAft>
              <a:spcPct val="15000"/>
            </a:spcAft>
            <a:buChar char="•"/>
          </a:pPr>
          <a:r>
            <a:rPr lang="en-US" sz="1100" kern="1200" dirty="0">
              <a:solidFill>
                <a:schemeClr val="bg1"/>
              </a:solidFill>
              <a:latin typeface="Neue Haas Grotesk Text Pro"/>
            </a:rPr>
            <a:t>Defined by an ICD-10-CM diagnosis code for acute episodes.</a:t>
          </a:r>
          <a:endParaRPr lang="en-US" sz="1100" kern="1200" dirty="0">
            <a:solidFill>
              <a:schemeClr val="bg1"/>
            </a:solidFill>
          </a:endParaRPr>
        </a:p>
      </dsp:txBody>
      <dsp:txXfrm rot="10800000">
        <a:off x="2318950" y="962"/>
        <a:ext cx="6499142" cy="1211342"/>
      </dsp:txXfrm>
    </dsp:sp>
    <dsp:sp modelId="{3F3C651A-B774-48CF-AD91-F3A382B14666}">
      <dsp:nvSpPr>
        <dsp:cNvPr id="0" name=""/>
        <dsp:cNvSpPr/>
      </dsp:nvSpPr>
      <dsp:spPr>
        <a:xfrm>
          <a:off x="1410444" y="962"/>
          <a:ext cx="1211342" cy="121134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D0A88E-48C8-4BBA-A3C5-15EA4031039A}">
      <dsp:nvSpPr>
        <dsp:cNvPr id="0" name=""/>
        <dsp:cNvSpPr/>
      </dsp:nvSpPr>
      <dsp:spPr>
        <a:xfrm rot="10800000">
          <a:off x="2016115" y="1573899"/>
          <a:ext cx="6801977" cy="12113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68" tIns="60960" rIns="113792" bIns="60960" numCol="1" spcCol="1270" anchor="ctr" anchorCtr="0">
          <a:noAutofit/>
        </a:bodyPr>
        <a:lstStyle/>
        <a:p>
          <a:pPr marL="0" lvl="0" indent="0" algn="l" defTabSz="711200" rtl="0">
            <a:lnSpc>
              <a:spcPct val="90000"/>
            </a:lnSpc>
            <a:spcBef>
              <a:spcPct val="0"/>
            </a:spcBef>
            <a:spcAft>
              <a:spcPct val="35000"/>
            </a:spcAft>
            <a:buNone/>
          </a:pPr>
          <a:r>
            <a:rPr lang="en-US" sz="1600" b="1" i="1" kern="1200" dirty="0">
              <a:solidFill>
                <a:schemeClr val="bg1"/>
              </a:solidFill>
              <a:latin typeface="Neue Haas Grotesk Text Pro"/>
            </a:rPr>
            <a:t>Look-Back Period</a:t>
          </a:r>
        </a:p>
        <a:p>
          <a:pPr marL="0" lvl="0" indent="0" algn="l" defTabSz="711200" rtl="0">
            <a:lnSpc>
              <a:spcPct val="90000"/>
            </a:lnSpc>
            <a:spcBef>
              <a:spcPct val="0"/>
            </a:spcBef>
            <a:spcAft>
              <a:spcPct val="35000"/>
            </a:spcAft>
            <a:buNone/>
          </a:pPr>
          <a:r>
            <a:rPr lang="en-US" sz="1400" kern="1200" dirty="0">
              <a:solidFill>
                <a:schemeClr val="bg1"/>
              </a:solidFill>
              <a:latin typeface="Neue Haas Grotesk Text Pro"/>
            </a:rPr>
            <a:t>The time period prior to the triggering event in which all costs related to the trigger will be counted.</a:t>
          </a:r>
          <a:endParaRPr lang="en-US" sz="2000" b="1" i="1" kern="1200" dirty="0">
            <a:solidFill>
              <a:schemeClr val="bg1"/>
            </a:solidFill>
            <a:latin typeface="Neue Haas Grotesk Text Pro"/>
          </a:endParaRPr>
        </a:p>
      </dsp:txBody>
      <dsp:txXfrm rot="10800000">
        <a:off x="2318950" y="1573899"/>
        <a:ext cx="6499142" cy="1211342"/>
      </dsp:txXfrm>
    </dsp:sp>
    <dsp:sp modelId="{188E79AD-6066-4554-BF60-087350A70246}">
      <dsp:nvSpPr>
        <dsp:cNvPr id="0" name=""/>
        <dsp:cNvSpPr/>
      </dsp:nvSpPr>
      <dsp:spPr>
        <a:xfrm>
          <a:off x="1410444" y="1573899"/>
          <a:ext cx="1211342" cy="121134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016B2-0E12-4FE8-9443-B2DFB8B2CAE8}">
      <dsp:nvSpPr>
        <dsp:cNvPr id="0" name=""/>
        <dsp:cNvSpPr/>
      </dsp:nvSpPr>
      <dsp:spPr>
        <a:xfrm rot="10800000">
          <a:off x="2016115" y="3146836"/>
          <a:ext cx="6801977" cy="121134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68" tIns="60960" rIns="113792" bIns="60960" numCol="1" spcCol="1270" anchor="ctr" anchorCtr="0">
          <a:noAutofit/>
        </a:bodyPr>
        <a:lstStyle/>
        <a:p>
          <a:pPr marL="0" lvl="0" indent="0" algn="l" defTabSz="711200" rtl="0">
            <a:lnSpc>
              <a:spcPct val="90000"/>
            </a:lnSpc>
            <a:spcBef>
              <a:spcPct val="0"/>
            </a:spcBef>
            <a:spcAft>
              <a:spcPct val="35000"/>
            </a:spcAft>
            <a:buNone/>
          </a:pPr>
          <a:r>
            <a:rPr lang="en-US" sz="1600" b="1" i="1" kern="1200" dirty="0">
              <a:solidFill>
                <a:schemeClr val="bg1"/>
              </a:solidFill>
              <a:latin typeface="Neue Haas Grotesk Text Pro"/>
            </a:rPr>
            <a:t>Close Period</a:t>
          </a:r>
        </a:p>
        <a:p>
          <a:pPr marL="0" lvl="0" indent="0" algn="l" defTabSz="711200" rtl="0">
            <a:lnSpc>
              <a:spcPct val="90000"/>
            </a:lnSpc>
            <a:spcBef>
              <a:spcPct val="0"/>
            </a:spcBef>
            <a:spcAft>
              <a:spcPct val="35000"/>
            </a:spcAft>
            <a:buNone/>
          </a:pPr>
          <a:r>
            <a:rPr lang="en-US" sz="1400" kern="1200" dirty="0">
              <a:solidFill>
                <a:schemeClr val="bg1"/>
              </a:solidFill>
              <a:latin typeface="Neue Haas Grotesk Text Pro"/>
            </a:rPr>
            <a:t>The time period after the triggering event in which all costs related to the trigger will be counted.</a:t>
          </a:r>
          <a:endParaRPr lang="en-US" sz="1400" kern="1200" dirty="0">
            <a:solidFill>
              <a:schemeClr val="bg1"/>
            </a:solidFill>
          </a:endParaRPr>
        </a:p>
      </dsp:txBody>
      <dsp:txXfrm rot="10800000">
        <a:off x="2318950" y="3146836"/>
        <a:ext cx="6499142" cy="1211342"/>
      </dsp:txXfrm>
    </dsp:sp>
    <dsp:sp modelId="{D56515B4-F01A-44CA-A33E-2D77C072DC91}">
      <dsp:nvSpPr>
        <dsp:cNvPr id="0" name=""/>
        <dsp:cNvSpPr/>
      </dsp:nvSpPr>
      <dsp:spPr>
        <a:xfrm flipH="1">
          <a:off x="1410444" y="3146836"/>
          <a:ext cx="1211342" cy="121134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3CBF7-1346-B711-DA13-EA3B0348A8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E40BDC-0BFE-0661-E732-D72A932B97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622DD-FFCC-4063-AC82-574ADFED35B0}" type="datetimeFigureOut">
              <a:rPr lang="en-US" smtClean="0"/>
              <a:t>7/16/2025</a:t>
            </a:fld>
            <a:endParaRPr lang="en-US"/>
          </a:p>
        </p:txBody>
      </p:sp>
      <p:sp>
        <p:nvSpPr>
          <p:cNvPr id="4" name="Footer Placeholder 3">
            <a:extLst>
              <a:ext uri="{FF2B5EF4-FFF2-40B4-BE49-F238E27FC236}">
                <a16:creationId xmlns:a16="http://schemas.microsoft.com/office/drawing/2014/main" id="{B08D5658-EF97-A848-6752-DD218D67A4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762E3-09E1-F50E-95EE-DFFA52EE4B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062C-83AD-4977-A240-A45628C238E8}" type="slidenum">
              <a:rPr lang="en-US" smtClean="0"/>
              <a:t>‹#›</a:t>
            </a:fld>
            <a:endParaRPr lang="en-US"/>
          </a:p>
        </p:txBody>
      </p:sp>
    </p:spTree>
    <p:extLst>
      <p:ext uri="{BB962C8B-B14F-4D97-AF65-F5344CB8AC3E}">
        <p14:creationId xmlns:p14="http://schemas.microsoft.com/office/powerpoint/2010/main" val="925746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3DF6A-93A7-4217-9AFC-2F7D2DCCE793}"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2AF4B-86CF-4DA2-8674-ABA13EF5759D}" type="slidenum">
              <a:rPr lang="en-US" smtClean="0"/>
              <a:t>‹#›</a:t>
            </a:fld>
            <a:endParaRPr lang="en-US"/>
          </a:p>
        </p:txBody>
      </p:sp>
    </p:spTree>
    <p:extLst>
      <p:ext uri="{BB962C8B-B14F-4D97-AF65-F5344CB8AC3E}">
        <p14:creationId xmlns:p14="http://schemas.microsoft.com/office/powerpoint/2010/main" val="36224576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ptos" panose="020B0004020202020204" pitchFamily="34" charset="0"/>
              </a:rPr>
              <a:t>Welcome to the EQIP Curriculum! In this video, I will provide an overview of EQIP Episodes.</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1</a:t>
            </a:fld>
            <a:endParaRPr lang="en-US"/>
          </a:p>
        </p:txBody>
      </p:sp>
    </p:spTree>
    <p:extLst>
      <p:ext uri="{BB962C8B-B14F-4D97-AF65-F5344CB8AC3E}">
        <p14:creationId xmlns:p14="http://schemas.microsoft.com/office/powerpoint/2010/main" val="147557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FE7E-6D64-99FB-9F34-6A00D6760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8F746-DCBC-407A-4861-F0330ADB5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74A54E-B56B-A6CC-3BEE-807FAD1FB1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14699"/>
                </a:solidFill>
                <a:latin typeface="Neue Haas Grotesk Text Pro"/>
                <a:cs typeface="Times New Roman"/>
              </a:rPr>
              <a:t>An EQIP Episode is a defined period of care for a specific medical condition, procedure, or treatment under EQIP. </a:t>
            </a:r>
            <a:r>
              <a:rPr lang="en-US" sz="1200" b="0" i="0" kern="1200" dirty="0">
                <a:solidFill>
                  <a:schemeClr val="tx1"/>
                </a:solidFill>
                <a:effectLst/>
                <a:latin typeface="+mn-lt"/>
                <a:ea typeface="+mn-ea"/>
                <a:cs typeface="+mn-cs"/>
              </a:rPr>
              <a:t>The majority of EQIP episodes are constructed based on the Patient-Centered Episode System (PACES) methodology, but there are additional episodes created by the HSCRC in partnership with clinical subject matter experts. </a:t>
            </a:r>
            <a:endParaRPr lang="en-US" dirty="0"/>
          </a:p>
        </p:txBody>
      </p:sp>
      <p:sp>
        <p:nvSpPr>
          <p:cNvPr id="4" name="Header Placeholder 3">
            <a:extLst>
              <a:ext uri="{FF2B5EF4-FFF2-40B4-BE49-F238E27FC236}">
                <a16:creationId xmlns:a16="http://schemas.microsoft.com/office/drawing/2014/main" id="{3DF21B0A-8A39-5859-9B6A-AD9DBBB879B9}"/>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C67E7BD0-CE96-01AB-06BA-33D97231502E}"/>
              </a:ext>
            </a:extLst>
          </p:cNvPr>
          <p:cNvSpPr>
            <a:spLocks noGrp="1"/>
          </p:cNvSpPr>
          <p:nvPr>
            <p:ph type="sldNum" sz="quarter" idx="5"/>
          </p:nvPr>
        </p:nvSpPr>
        <p:spPr/>
        <p:txBody>
          <a:bodyPr/>
          <a:lstStyle/>
          <a:p>
            <a:fld id="{E7D2AF4B-86CF-4DA2-8674-ABA13EF5759D}" type="slidenum">
              <a:rPr lang="en-US" smtClean="0"/>
              <a:t>2</a:t>
            </a:fld>
            <a:endParaRPr lang="en-US"/>
          </a:p>
        </p:txBody>
      </p:sp>
    </p:spTree>
    <p:extLst>
      <p:ext uri="{BB962C8B-B14F-4D97-AF65-F5344CB8AC3E}">
        <p14:creationId xmlns:p14="http://schemas.microsoft.com/office/powerpoint/2010/main" val="427414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71DC-87AE-E0F4-F29E-6EC902F25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36E84-ACB9-0795-67E8-BD10D2F83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46712-3DE7-1E86-E0A0-2ADDE74EF4F0}"/>
              </a:ext>
            </a:extLst>
          </p:cNvPr>
          <p:cNvSpPr>
            <a:spLocks noGrp="1"/>
          </p:cNvSpPr>
          <p:nvPr>
            <p:ph type="body" idx="1"/>
          </p:nvPr>
        </p:nvSpPr>
        <p:spPr/>
        <p:txBody>
          <a:bodyPr/>
          <a:lstStyle/>
          <a:p>
            <a:pPr lvl="0" rtl="0"/>
            <a:r>
              <a:rPr lang="en-US" dirty="0"/>
              <a:t>Each EQIP episode will consist of three periods. The first is the trigger, or an</a:t>
            </a:r>
            <a:r>
              <a:rPr lang="en-US" sz="1400" dirty="0">
                <a:solidFill>
                  <a:schemeClr val="bg1"/>
                </a:solidFill>
                <a:latin typeface="Neue Haas Grotesk Text Pro"/>
              </a:rPr>
              <a:t> index hospital stay or procedure during which the initial care was performed. Triggers for procedural episodes are d</a:t>
            </a:r>
            <a:r>
              <a:rPr lang="en-US" sz="1100" dirty="0">
                <a:solidFill>
                  <a:schemeClr val="bg1"/>
                </a:solidFill>
                <a:latin typeface="Neue Haas Grotesk Text Pro"/>
              </a:rPr>
              <a:t>efined by a CPT or HCPCS code. Triggers for acute episodes are defined by an ICD-10-CM diagnosis code. The second is the </a:t>
            </a:r>
            <a:r>
              <a:rPr lang="en-US" sz="1600" b="1" i="1" dirty="0">
                <a:solidFill>
                  <a:schemeClr val="bg1"/>
                </a:solidFill>
                <a:latin typeface="Neue Haas Grotesk Text Pro"/>
              </a:rPr>
              <a:t>Look-Back Period, the </a:t>
            </a:r>
            <a:r>
              <a:rPr lang="en-US" sz="1400" dirty="0">
                <a:solidFill>
                  <a:schemeClr val="bg1"/>
                </a:solidFill>
                <a:latin typeface="Neue Haas Grotesk Text Pro"/>
              </a:rPr>
              <a:t>time period prior to the triggering event in which all costs related to the trigger will be counted. The final period is the </a:t>
            </a:r>
            <a:r>
              <a:rPr lang="en-US" sz="1600" b="1" i="1" dirty="0">
                <a:solidFill>
                  <a:schemeClr val="bg1"/>
                </a:solidFill>
                <a:latin typeface="Neue Haas Grotesk Text Pro"/>
              </a:rPr>
              <a:t>Close Period, or </a:t>
            </a:r>
            <a:r>
              <a:rPr lang="en-US" sz="1400" dirty="0" err="1">
                <a:solidFill>
                  <a:schemeClr val="bg1"/>
                </a:solidFill>
                <a:latin typeface="Neue Haas Grotesk Text Pro"/>
              </a:rPr>
              <a:t>or</a:t>
            </a:r>
            <a:r>
              <a:rPr lang="en-US" sz="1400" dirty="0">
                <a:solidFill>
                  <a:schemeClr val="bg1"/>
                </a:solidFill>
                <a:latin typeface="Neue Haas Grotesk Text Pro"/>
              </a:rPr>
              <a:t> the time period after the triggering event in which all costs related to the trigger will be counted. Episode Definitions available in the EQIP Episode Playbook will include the </a:t>
            </a:r>
            <a:r>
              <a:rPr lang="en-US" sz="1400" dirty="0" err="1">
                <a:solidFill>
                  <a:schemeClr val="bg1"/>
                </a:solidFill>
                <a:latin typeface="Neue Haas Grotesk Text Pro"/>
              </a:rPr>
              <a:t>the</a:t>
            </a:r>
            <a:r>
              <a:rPr lang="en-US" sz="1400" dirty="0">
                <a:solidFill>
                  <a:schemeClr val="bg1"/>
                </a:solidFill>
                <a:latin typeface="Neue Haas Grotesk Text Pro"/>
              </a:rPr>
              <a:t> trigger codes, look back period, and close period for all EQIP Episodes.</a:t>
            </a:r>
          </a:p>
          <a:p>
            <a:pPr lvl="0" rtl="0"/>
            <a:endParaRPr lang="en-US" sz="1400" dirty="0">
              <a:solidFill>
                <a:schemeClr val="bg1"/>
              </a:solidFill>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0BACEDE-3800-6F0F-765F-AB741DE28F20}"/>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A431EFC7-B6D9-3219-99F7-AAB205B7C83E}"/>
              </a:ext>
            </a:extLst>
          </p:cNvPr>
          <p:cNvSpPr>
            <a:spLocks noGrp="1"/>
          </p:cNvSpPr>
          <p:nvPr>
            <p:ph type="sldNum" sz="quarter" idx="5"/>
          </p:nvPr>
        </p:nvSpPr>
        <p:spPr/>
        <p:txBody>
          <a:bodyPr/>
          <a:lstStyle/>
          <a:p>
            <a:fld id="{E7D2AF4B-86CF-4DA2-8674-ABA13EF5759D}" type="slidenum">
              <a:rPr lang="en-US" smtClean="0"/>
              <a:t>3</a:t>
            </a:fld>
            <a:endParaRPr lang="en-US"/>
          </a:p>
        </p:txBody>
      </p:sp>
    </p:spTree>
    <p:extLst>
      <p:ext uri="{BB962C8B-B14F-4D97-AF65-F5344CB8AC3E}">
        <p14:creationId xmlns:p14="http://schemas.microsoft.com/office/powerpoint/2010/main" val="3253681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50D04-3126-4AE3-2D20-B99FDF8A6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4A516-6768-0DF1-A50B-47252EEEE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5206D-84D1-F3DD-933F-667B49FDCE56}"/>
              </a:ext>
            </a:extLst>
          </p:cNvPr>
          <p:cNvSpPr>
            <a:spLocks noGrp="1"/>
          </p:cNvSpPr>
          <p:nvPr>
            <p:ph type="body" idx="1"/>
          </p:nvPr>
        </p:nvSpPr>
        <p:spPr/>
        <p:txBody>
          <a:bodyPr/>
          <a:lstStyle/>
          <a:p>
            <a:pPr marL="0" indent="0">
              <a:lnSpc>
                <a:spcPct val="100000"/>
              </a:lnSpc>
              <a:buNone/>
            </a:pPr>
            <a:r>
              <a:rPr lang="en-US" sz="1200" dirty="0">
                <a:solidFill>
                  <a:srgbClr val="014699"/>
                </a:solidFill>
                <a:latin typeface="Neue Haas Grotesk Text Pro"/>
                <a:cs typeface="Times New Roman"/>
              </a:rPr>
              <a:t>EQIP episodes are constructed from the Claim and Claim Line Feed (CCLF) data provided by CMS to the State of Maryland. </a:t>
            </a:r>
          </a:p>
          <a:p>
            <a:pPr>
              <a:lnSpc>
                <a:spcPct val="100000"/>
              </a:lnSpc>
            </a:pPr>
            <a:r>
              <a:rPr lang="en-US" sz="1200" dirty="0">
                <a:solidFill>
                  <a:srgbClr val="014699"/>
                </a:solidFill>
                <a:latin typeface="Neue Haas Grotesk Text Pro"/>
                <a:cs typeface="Times New Roman"/>
              </a:rPr>
              <a:t>This data file contains Medicare final action claims for all Part A and Part B services received by beneficiaries who reside in Maryland, regardless of where services were rendered. </a:t>
            </a:r>
          </a:p>
          <a:p>
            <a:pPr>
              <a:lnSpc>
                <a:spcPct val="100000"/>
              </a:lnSpc>
            </a:pPr>
            <a:r>
              <a:rPr lang="en-US" sz="1200" dirty="0">
                <a:solidFill>
                  <a:srgbClr val="014699"/>
                </a:solidFill>
                <a:latin typeface="Neue Haas Grotesk Text Pro"/>
                <a:cs typeface="Times New Roman"/>
              </a:rPr>
              <a:t>The file also contains claims information on all Medicare-covered services furnished within Maryland to non-residents;</a:t>
            </a:r>
          </a:p>
          <a:p>
            <a:pPr>
              <a:lnSpc>
                <a:spcPct val="100000"/>
              </a:lnSpc>
            </a:pPr>
            <a:endParaRPr lang="en-US" sz="1200" dirty="0">
              <a:solidFill>
                <a:srgbClr val="014699"/>
              </a:solidFill>
              <a:latin typeface="Neue Haas Grotesk Text Pro"/>
              <a:cs typeface="Times New Roman"/>
            </a:endParaRPr>
          </a:p>
          <a:p>
            <a:pPr marL="0" indent="0">
              <a:lnSpc>
                <a:spcPct val="100000"/>
              </a:lnSpc>
              <a:buNone/>
            </a:pPr>
            <a:r>
              <a:rPr lang="en-US" sz="1050" i="1" dirty="0">
                <a:solidFill>
                  <a:srgbClr val="014699"/>
                </a:solidFill>
                <a:latin typeface="Neue Haas Grotesk Text Pro"/>
                <a:cs typeface="Times New Roman"/>
              </a:rPr>
              <a:t>Please note non-residents are excluded from EQIP episode construction. The data do not include certain substance abuse claims excluded from the dataset under rules promulgated by the Substance Abuse and Mental Health Services Administration.</a:t>
            </a:r>
            <a:endParaRPr lang="en-US" dirty="0"/>
          </a:p>
        </p:txBody>
      </p:sp>
      <p:sp>
        <p:nvSpPr>
          <p:cNvPr id="4" name="Header Placeholder 3">
            <a:extLst>
              <a:ext uri="{FF2B5EF4-FFF2-40B4-BE49-F238E27FC236}">
                <a16:creationId xmlns:a16="http://schemas.microsoft.com/office/drawing/2014/main" id="{D7B1AB7B-703B-39E5-ECD3-1ACF3D450D3A}"/>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066CD274-F991-F5F4-AF43-578D7F462B02}"/>
              </a:ext>
            </a:extLst>
          </p:cNvPr>
          <p:cNvSpPr>
            <a:spLocks noGrp="1"/>
          </p:cNvSpPr>
          <p:nvPr>
            <p:ph type="sldNum" sz="quarter" idx="5"/>
          </p:nvPr>
        </p:nvSpPr>
        <p:spPr/>
        <p:txBody>
          <a:bodyPr/>
          <a:lstStyle/>
          <a:p>
            <a:fld id="{E7D2AF4B-86CF-4DA2-8674-ABA13EF5759D}" type="slidenum">
              <a:rPr lang="en-US" smtClean="0"/>
              <a:t>4</a:t>
            </a:fld>
            <a:endParaRPr lang="en-US"/>
          </a:p>
        </p:txBody>
      </p:sp>
    </p:spTree>
    <p:extLst>
      <p:ext uri="{BB962C8B-B14F-4D97-AF65-F5344CB8AC3E}">
        <p14:creationId xmlns:p14="http://schemas.microsoft.com/office/powerpoint/2010/main" val="78972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04678-5AAB-1A4A-DC04-EE0321A35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A899B-21AF-6E1C-12DD-D543A9C8E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56D356-ABF8-6198-A9B5-7ABEC38ED821}"/>
              </a:ext>
            </a:extLst>
          </p:cNvPr>
          <p:cNvSpPr>
            <a:spLocks noGrp="1"/>
          </p:cNvSpPr>
          <p:nvPr>
            <p:ph type="body" idx="1"/>
          </p:nvPr>
        </p:nvSpPr>
        <p:spPr/>
        <p:txBody>
          <a:bodyPr/>
          <a:lstStyle/>
          <a:p>
            <a:pPr marL="0" indent="0">
              <a:lnSpc>
                <a:spcPct val="100000"/>
              </a:lnSpc>
              <a:buNone/>
            </a:pPr>
            <a:r>
              <a:rPr lang="en-US" sz="1200" dirty="0">
                <a:solidFill>
                  <a:srgbClr val="014699"/>
                </a:solidFill>
                <a:latin typeface="Neue Haas Grotesk Text Pro"/>
                <a:cs typeface="Times New Roman"/>
              </a:rPr>
              <a:t>EQIP Entities can choose to participate in one or more clinical episodes within one specialty area, or multiple clinical episodes across more than one specialty area.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4699"/>
                </a:solidFill>
                <a:latin typeface="Neue Haas Grotesk Text Pro"/>
                <a:cs typeface="Times New Roman"/>
              </a:rPr>
              <a:t>However, EQIP Entities must meet a minimum clinical episode volume threshold to be eligible to participate in each type of EQIP episode. Currently, EQIP offers episodes in the following clinical categories.</a:t>
            </a:r>
          </a:p>
          <a:p>
            <a:pPr marL="0" indent="0">
              <a:lnSpc>
                <a:spcPct val="100000"/>
              </a:lnSpc>
              <a:buNone/>
            </a:pPr>
            <a:endParaRPr lang="en-US" sz="1200" dirty="0">
              <a:solidFill>
                <a:srgbClr val="014699"/>
              </a:solidFill>
              <a:latin typeface="Neue Haas Grotesk Text Pro"/>
              <a:cs typeface="Times New Roman"/>
            </a:endParaRPr>
          </a:p>
          <a:p>
            <a:pPr lvl="0">
              <a:buFont typeface="Arial" panose="020B0604020202020204" pitchFamily="34" charset="0"/>
              <a:buNone/>
            </a:pPr>
            <a:endParaRPr lang="en-US" dirty="0"/>
          </a:p>
        </p:txBody>
      </p:sp>
      <p:sp>
        <p:nvSpPr>
          <p:cNvPr id="4" name="Header Placeholder 3">
            <a:extLst>
              <a:ext uri="{FF2B5EF4-FFF2-40B4-BE49-F238E27FC236}">
                <a16:creationId xmlns:a16="http://schemas.microsoft.com/office/drawing/2014/main" id="{31703AFB-4ED9-3A6E-EACF-B1B412CD6735}"/>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FCBB99C7-C51B-B15A-A32C-75D84B4A2B40}"/>
              </a:ext>
            </a:extLst>
          </p:cNvPr>
          <p:cNvSpPr>
            <a:spLocks noGrp="1"/>
          </p:cNvSpPr>
          <p:nvPr>
            <p:ph type="sldNum" sz="quarter" idx="5"/>
          </p:nvPr>
        </p:nvSpPr>
        <p:spPr/>
        <p:txBody>
          <a:bodyPr/>
          <a:lstStyle/>
          <a:p>
            <a:fld id="{E7D2AF4B-86CF-4DA2-8674-ABA13EF5759D}" type="slidenum">
              <a:rPr lang="en-US" smtClean="0"/>
              <a:t>5</a:t>
            </a:fld>
            <a:endParaRPr lang="en-US"/>
          </a:p>
        </p:txBody>
      </p:sp>
    </p:spTree>
    <p:extLst>
      <p:ext uri="{BB962C8B-B14F-4D97-AF65-F5344CB8AC3E}">
        <p14:creationId xmlns:p14="http://schemas.microsoft.com/office/powerpoint/2010/main" val="77739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Times New Roman" panose="02020603050405020304" pitchFamily="18" charset="0"/>
              </a:rPr>
              <a:t>Do you want to learn more about EQIP and how you can get involved in Value-based care in Maryland? Visit the full EQIP Curriculum to explore comprehensive learning modules and deepen your understanding of Maryland’s Episode Quality Improvement Program (EQIP). </a:t>
            </a:r>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E7D2AF4B-86CF-4DA2-8674-ABA13EF5759D}" type="slidenum">
              <a:rPr lang="en-US" smtClean="0"/>
              <a:t>6</a:t>
            </a:fld>
            <a:endParaRPr lang="en-US"/>
          </a:p>
        </p:txBody>
      </p:sp>
    </p:spTree>
    <p:extLst>
      <p:ext uri="{BB962C8B-B14F-4D97-AF65-F5344CB8AC3E}">
        <p14:creationId xmlns:p14="http://schemas.microsoft.com/office/powerpoint/2010/main" val="65859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L-Shape 11">
            <a:extLst>
              <a:ext uri="{FF2B5EF4-FFF2-40B4-BE49-F238E27FC236}">
                <a16:creationId xmlns:a16="http://schemas.microsoft.com/office/drawing/2014/main" id="{4F12E6FD-FAD0-6877-F2F1-5B41A5EB08DF}"/>
              </a:ext>
            </a:extLst>
          </p:cNvPr>
          <p:cNvSpPr/>
          <p:nvPr userDrawn="1"/>
        </p:nvSpPr>
        <p:spPr>
          <a:xfrm>
            <a:off x="153826"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ECA3591-E1A4-65DB-3D3F-D3B82BC907DC}"/>
              </a:ext>
            </a:extLst>
          </p:cNvPr>
          <p:cNvSpPr/>
          <p:nvPr userDrawn="1"/>
        </p:nvSpPr>
        <p:spPr>
          <a:xfrm rot="10800000">
            <a:off x="11468564" y="233680"/>
            <a:ext cx="559838" cy="6410960"/>
          </a:xfrm>
          <a:prstGeom prst="corner">
            <a:avLst/>
          </a:prstGeom>
          <a:solidFill>
            <a:srgbClr val="53A9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A blue text on a black background&#10;&#10;AI-generated content may be incorrect.">
            <a:extLst>
              <a:ext uri="{FF2B5EF4-FFF2-40B4-BE49-F238E27FC236}">
                <a16:creationId xmlns:a16="http://schemas.microsoft.com/office/drawing/2014/main" id="{621FB0B1-A01A-3467-A99B-96C5DDBDAD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676405" y="1228981"/>
            <a:ext cx="4613454" cy="45952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BF6FBB33-1825-37A9-73D4-EBA3C8D7B1FB}"/>
              </a:ext>
            </a:extLst>
          </p:cNvPr>
          <p:cNvCxnSpPr>
            <a:cxnSpLocks/>
          </p:cNvCxnSpPr>
          <p:nvPr userDrawn="1"/>
        </p:nvCxnSpPr>
        <p:spPr>
          <a:xfrm>
            <a:off x="891424" y="5457826"/>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581AEF-AFEE-8144-D594-B112F2D93C15}"/>
              </a:ext>
            </a:extLst>
          </p:cNvPr>
          <p:cNvCxnSpPr>
            <a:cxnSpLocks/>
          </p:cNvCxnSpPr>
          <p:nvPr userDrawn="1"/>
        </p:nvCxnSpPr>
        <p:spPr>
          <a:xfrm>
            <a:off x="891423" y="1364862"/>
            <a:ext cx="10081185"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B88AEF7-281A-44ED-51C2-BC9D0823F4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110B595B-DC94-4A7F-A0CB-F3CAE7CD5F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A0D441-F801-7550-3D7A-4ADC1B82D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98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D50C181F-5387-E151-AA51-9C2FD2F30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6F6005CA-63AA-B4EF-D523-5AA22C33A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7FFCA-FDD0-8C8A-5180-AD0D8F37D1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6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CEDECA1-92D5-542C-11FF-C73F57AA5081}"/>
              </a:ext>
            </a:extLst>
          </p:cNvPr>
          <p:cNvCxnSpPr>
            <a:cxnSpLocks/>
          </p:cNvCxnSpPr>
          <p:nvPr userDrawn="1"/>
        </p:nvCxnSpPr>
        <p:spPr>
          <a:xfrm>
            <a:off x="0" y="544455"/>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03B89-10DD-E6B9-7D8E-1E74555232A5}"/>
              </a:ext>
            </a:extLst>
          </p:cNvPr>
          <p:cNvCxnSpPr>
            <a:cxnSpLocks/>
          </p:cNvCxnSpPr>
          <p:nvPr userDrawn="1"/>
        </p:nvCxnSpPr>
        <p:spPr>
          <a:xfrm>
            <a:off x="0" y="6313544"/>
            <a:ext cx="12192000" cy="0"/>
          </a:xfrm>
          <a:prstGeom prst="line">
            <a:avLst/>
          </a:prstGeom>
          <a:ln w="50800" cmpd="sng">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Picture 2" descr="A blue text on a black background&#10;&#10;AI-generated content may be incorrect.">
            <a:extLst>
              <a:ext uri="{FF2B5EF4-FFF2-40B4-BE49-F238E27FC236}">
                <a16:creationId xmlns:a16="http://schemas.microsoft.com/office/drawing/2014/main" id="{5D3A50A6-1821-69A8-59E0-88F43421C6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758" r="-2" b="5159"/>
          <a:stretch/>
        </p:blipFill>
        <p:spPr bwMode="auto">
          <a:xfrm>
            <a:off x="397914" y="1100268"/>
            <a:ext cx="5003659" cy="465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02885C7-97F1-5284-155D-2CCE7886DC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F8A7EAC5-19D3-EF9C-60EB-2C2EB62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8D95F-342D-AAA0-DC15-936B7841B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15AA6-AAB1-FFF3-3CA1-872834859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blue text on a black background&#10;&#10;Description automatically generated">
            <a:extLst>
              <a:ext uri="{FF2B5EF4-FFF2-40B4-BE49-F238E27FC236}">
                <a16:creationId xmlns:a16="http://schemas.microsoft.com/office/drawing/2014/main" id="{A3C00EEE-1768-728A-528E-A106ED1AF5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0B9933AE-6784-3B98-372C-2DB0DFD53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E2061-1456-7CC6-2FBE-AC5061180D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F0A30A-AEEA-B908-DD30-4EA15F9422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786026-FB0F-9B4C-B3D5-0FFA43D54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DD57D-6858-CACF-45D0-FC6BA7505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72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418FF189-EED9-6F38-188B-BC35CE914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4B9AF7B1-7F6D-066A-A2EC-3766A0EFBE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76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F5BD6F8A-0D72-0C86-DC66-5A1D4FA1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258276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D11409F-11EA-5FC7-72F7-AA144D5D1D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
        <p:nvSpPr>
          <p:cNvPr id="2" name="Title 1">
            <a:extLst>
              <a:ext uri="{FF2B5EF4-FFF2-40B4-BE49-F238E27FC236}">
                <a16:creationId xmlns:a16="http://schemas.microsoft.com/office/drawing/2014/main" id="{CEF7A13A-50BB-3F6C-8114-C5D6B30E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FB52-E5FD-8F5C-1B30-8BC58E541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DE80D-68C3-FF98-93ED-66D950BB5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464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98AB-E941-8435-C38F-5F2BE4A98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B582A-D3EB-823C-8239-AFA40E0EA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5347C-7CB7-D5B7-FD3B-5D88FAEE8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blue text on a black background&#10;&#10;Description automatically generated">
            <a:extLst>
              <a:ext uri="{FF2B5EF4-FFF2-40B4-BE49-F238E27FC236}">
                <a16:creationId xmlns:a16="http://schemas.microsoft.com/office/drawing/2014/main" id="{D817D1F6-A704-6D1D-F435-67488AE68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950" y="-342900"/>
            <a:ext cx="1781175" cy="1781175"/>
          </a:xfrm>
          <a:prstGeom prst="rect">
            <a:avLst/>
          </a:prstGeom>
        </p:spPr>
      </p:pic>
    </p:spTree>
    <p:extLst>
      <p:ext uri="{BB962C8B-B14F-4D97-AF65-F5344CB8AC3E}">
        <p14:creationId xmlns:p14="http://schemas.microsoft.com/office/powerpoint/2010/main" val="130165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5E7CD-1D25-F9DA-23A9-908EED0BB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43134D-1044-2D21-A5BE-DA088F635B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C1FAB-5E36-A840-5F99-7608F20BE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A8137B47-8B77-F5B6-7605-069E1A056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Module 1: EQIP</a:t>
            </a:r>
          </a:p>
        </p:txBody>
      </p:sp>
      <p:sp>
        <p:nvSpPr>
          <p:cNvPr id="6" name="Slide Number Placeholder 5">
            <a:extLst>
              <a:ext uri="{FF2B5EF4-FFF2-40B4-BE49-F238E27FC236}">
                <a16:creationId xmlns:a16="http://schemas.microsoft.com/office/drawing/2014/main" id="{87E03EC6-18BD-CBBB-3C93-481197558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1BD50A-67F0-49E5-9C32-C652F021E6B6}" type="slidenum">
              <a:rPr lang="en-US" smtClean="0"/>
              <a:t>‹#›</a:t>
            </a:fld>
            <a:endParaRPr lang="en-US"/>
          </a:p>
        </p:txBody>
      </p:sp>
    </p:spTree>
    <p:extLst>
      <p:ext uri="{BB962C8B-B14F-4D97-AF65-F5344CB8AC3E}">
        <p14:creationId xmlns:p14="http://schemas.microsoft.com/office/powerpoint/2010/main" val="3204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www.crisphealth.org/learning-system/eqip/eqip-curriculum-2025/"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F563-6591-0351-A478-D3BC31CDB41D}"/>
              </a:ext>
            </a:extLst>
          </p:cNvPr>
          <p:cNvSpPr>
            <a:spLocks noGrp="1"/>
          </p:cNvSpPr>
          <p:nvPr>
            <p:ph type="ctrTitle" idx="4294967295"/>
          </p:nvPr>
        </p:nvSpPr>
        <p:spPr>
          <a:xfrm>
            <a:off x="5643123" y="2654458"/>
            <a:ext cx="5572870" cy="1549083"/>
          </a:xfrm>
        </p:spPr>
        <p:txBody>
          <a:bodyPr>
            <a:normAutofit/>
          </a:bodyPr>
          <a:lstStyle/>
          <a:p>
            <a:r>
              <a:rPr lang="en-US" b="1" dirty="0">
                <a:solidFill>
                  <a:srgbClr val="014699"/>
                </a:solidFill>
              </a:rPr>
              <a:t>EQIP Episodes Overview</a:t>
            </a:r>
          </a:p>
        </p:txBody>
      </p:sp>
      <p:sp>
        <p:nvSpPr>
          <p:cNvPr id="5" name="TextBox 4">
            <a:extLst>
              <a:ext uri="{FF2B5EF4-FFF2-40B4-BE49-F238E27FC236}">
                <a16:creationId xmlns:a16="http://schemas.microsoft.com/office/drawing/2014/main" id="{24AB5AC0-93FA-5A46-B5C9-8B1654E2D322}"/>
              </a:ext>
            </a:extLst>
          </p:cNvPr>
          <p:cNvSpPr txBox="1"/>
          <p:nvPr/>
        </p:nvSpPr>
        <p:spPr>
          <a:xfrm>
            <a:off x="836578" y="5593404"/>
            <a:ext cx="3735422" cy="307777"/>
          </a:xfrm>
          <a:prstGeom prst="rect">
            <a:avLst/>
          </a:prstGeom>
          <a:noFill/>
        </p:spPr>
        <p:txBody>
          <a:bodyPr wrap="square" rtlCol="0">
            <a:spAutoFit/>
          </a:bodyPr>
          <a:lstStyle/>
          <a:p>
            <a:r>
              <a:rPr lang="en-US" sz="1400" dirty="0">
                <a:solidFill>
                  <a:schemeClr val="accent1"/>
                </a:solidFill>
                <a:latin typeface="+mj-lt"/>
              </a:rPr>
              <a:t>Module 3: EQIP Episodes</a:t>
            </a:r>
          </a:p>
        </p:txBody>
      </p:sp>
      <p:pic>
        <p:nvPicPr>
          <p:cNvPr id="6" name="Audio 5">
            <a:hlinkClick r:id="" action="ppaction://media"/>
            <a:extLst>
              <a:ext uri="{FF2B5EF4-FFF2-40B4-BE49-F238E27FC236}">
                <a16:creationId xmlns:a16="http://schemas.microsoft.com/office/drawing/2014/main" id="{497C290E-6C19-7694-FE12-330EF609C7E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44044136"/>
      </p:ext>
    </p:extLst>
  </p:cSld>
  <p:clrMapOvr>
    <a:masterClrMapping/>
  </p:clrMapOvr>
  <mc:AlternateContent xmlns:mc="http://schemas.openxmlformats.org/markup-compatibility/2006" xmlns:p14="http://schemas.microsoft.com/office/powerpoint/2010/main">
    <mc:Choice Requires="p14">
      <p:transition spd="slow" p14:dur="2000" advTm="7682"/>
    </mc:Choice>
    <mc:Fallback xmlns="">
      <p:transition spd="slow" advTm="7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E9551-FF58-ADCD-12F4-7A3D985A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C13F-461F-2016-17A8-712654224E25}"/>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What is an EQIP Episode?</a:t>
            </a:r>
          </a:p>
        </p:txBody>
      </p:sp>
      <p:sp>
        <p:nvSpPr>
          <p:cNvPr id="3" name="Content Placeholder 2">
            <a:extLst>
              <a:ext uri="{FF2B5EF4-FFF2-40B4-BE49-F238E27FC236}">
                <a16:creationId xmlns:a16="http://schemas.microsoft.com/office/drawing/2014/main" id="{4BF5201D-E209-CA06-F5ED-163BCBBB5E85}"/>
              </a:ext>
            </a:extLst>
          </p:cNvPr>
          <p:cNvSpPr>
            <a:spLocks noGrp="1"/>
          </p:cNvSpPr>
          <p:nvPr>
            <p:ph idx="1"/>
          </p:nvPr>
        </p:nvSpPr>
        <p:spPr>
          <a:xfrm>
            <a:off x="834154" y="1935820"/>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An EQIP Episode is a defined period of care for a specific medical condition, procedure, or treatment under EQIP.</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r>
              <a:rPr lang="en-US" sz="2000" dirty="0">
                <a:solidFill>
                  <a:srgbClr val="014699"/>
                </a:solidFill>
                <a:latin typeface="Neue Haas Grotesk Text Pro"/>
                <a:cs typeface="Times New Roman"/>
              </a:rPr>
              <a:t>EQIP currently uses the Patient-Centered Episode System (PACES) as its episode grouper.</a:t>
            </a: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pic>
        <p:nvPicPr>
          <p:cNvPr id="1026" name="Picture 2">
            <a:extLst>
              <a:ext uri="{FF2B5EF4-FFF2-40B4-BE49-F238E27FC236}">
                <a16:creationId xmlns:a16="http://schemas.microsoft.com/office/drawing/2014/main" id="{7D621B71-0E88-697B-5A5A-C90ECA7CA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253" y="4675303"/>
            <a:ext cx="5505062" cy="149725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Heart with pulse with solid fill">
            <a:extLst>
              <a:ext uri="{FF2B5EF4-FFF2-40B4-BE49-F238E27FC236}">
                <a16:creationId xmlns:a16="http://schemas.microsoft.com/office/drawing/2014/main" id="{FA56DF74-9294-5908-2727-5983512D0D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5347" y="2684179"/>
            <a:ext cx="914400" cy="914400"/>
          </a:xfrm>
          <a:prstGeom prst="rect">
            <a:avLst/>
          </a:prstGeom>
        </p:spPr>
      </p:pic>
      <p:pic>
        <p:nvPicPr>
          <p:cNvPr id="8" name="Graphic 7" descr="Needle with solid fill">
            <a:extLst>
              <a:ext uri="{FF2B5EF4-FFF2-40B4-BE49-F238E27FC236}">
                <a16:creationId xmlns:a16="http://schemas.microsoft.com/office/drawing/2014/main" id="{6210883E-E13E-576A-E7CF-A61856BC48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77135" y="2684179"/>
            <a:ext cx="914400" cy="914400"/>
          </a:xfrm>
          <a:prstGeom prst="rect">
            <a:avLst/>
          </a:prstGeom>
        </p:spPr>
      </p:pic>
      <p:pic>
        <p:nvPicPr>
          <p:cNvPr id="20" name="Audio 19">
            <a:hlinkClick r:id="" action="ppaction://media"/>
            <a:extLst>
              <a:ext uri="{FF2B5EF4-FFF2-40B4-BE49-F238E27FC236}">
                <a16:creationId xmlns:a16="http://schemas.microsoft.com/office/drawing/2014/main" id="{255C572E-EE16-638F-F54D-4AFD23F9B9DC}"/>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
        <p:nvSpPr>
          <p:cNvPr id="22" name="TextBox 21">
            <a:extLst>
              <a:ext uri="{FF2B5EF4-FFF2-40B4-BE49-F238E27FC236}">
                <a16:creationId xmlns:a16="http://schemas.microsoft.com/office/drawing/2014/main" id="{95706DA9-581B-B9E0-4459-6423E2386AF9}"/>
              </a:ext>
            </a:extLst>
          </p:cNvPr>
          <p:cNvSpPr txBox="1"/>
          <p:nvPr/>
        </p:nvSpPr>
        <p:spPr>
          <a:xfrm>
            <a:off x="905178" y="4851030"/>
            <a:ext cx="4538051" cy="1323439"/>
          </a:xfrm>
          <a:prstGeom prst="rect">
            <a:avLst/>
          </a:prstGeom>
          <a:noFill/>
        </p:spPr>
        <p:txBody>
          <a:bodyPr wrap="square">
            <a:spAutoFit/>
          </a:bodyPr>
          <a:lstStyle/>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ea typeface="+mn-lt"/>
                <a:cs typeface="Times New Roman"/>
              </a:rPr>
              <a:t>The majority of EQIP Episodes are constructed based on PACES methodology.</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ea typeface="+mn-lt"/>
                <a:cs typeface="Times New Roman"/>
              </a:rPr>
              <a:t>Non-PACES Episodes are created by the HSCRC in partnership with Clinical Subject Matter Experts.</a:t>
            </a:r>
          </a:p>
        </p:txBody>
      </p:sp>
    </p:spTree>
    <p:extLst>
      <p:ext uri="{BB962C8B-B14F-4D97-AF65-F5344CB8AC3E}">
        <p14:creationId xmlns:p14="http://schemas.microsoft.com/office/powerpoint/2010/main" val="3512927617"/>
      </p:ext>
    </p:extLst>
  </p:cSld>
  <p:clrMapOvr>
    <a:masterClrMapping/>
  </p:clrMapOvr>
  <mc:AlternateContent xmlns:mc="http://schemas.openxmlformats.org/markup-compatibility/2006" xmlns:p14="http://schemas.microsoft.com/office/powerpoint/2010/main">
    <mc:Choice Requires="p14">
      <p:transition spd="slow" p14:dur="2000" advTm="31050"/>
    </mc:Choice>
    <mc:Fallback xmlns="">
      <p:transition spd="slow" advTm="310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BF9D-D418-35FB-8AAD-4D7B4D314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A1782-2968-C61C-03BC-75D92EC8E193}"/>
              </a:ext>
            </a:extLst>
          </p:cNvPr>
          <p:cNvSpPr>
            <a:spLocks noGrp="1"/>
          </p:cNvSpPr>
          <p:nvPr>
            <p:ph type="title"/>
          </p:nvPr>
        </p:nvSpPr>
        <p:spPr>
          <a:xfrm>
            <a:off x="838200" y="152652"/>
            <a:ext cx="10515600" cy="1325563"/>
          </a:xfrm>
        </p:spPr>
        <p:txBody>
          <a:bodyPr/>
          <a:lstStyle/>
          <a:p>
            <a:r>
              <a:rPr lang="en-US" b="1" dirty="0">
                <a:solidFill>
                  <a:srgbClr val="014699"/>
                </a:solidFill>
                <a:cs typeface="Times New Roman"/>
              </a:rPr>
              <a:t>EQIP Episode Construction</a:t>
            </a:r>
          </a:p>
        </p:txBody>
      </p:sp>
      <p:sp>
        <p:nvSpPr>
          <p:cNvPr id="3" name="Content Placeholder 2">
            <a:extLst>
              <a:ext uri="{FF2B5EF4-FFF2-40B4-BE49-F238E27FC236}">
                <a16:creationId xmlns:a16="http://schemas.microsoft.com/office/drawing/2014/main" id="{E657577B-0899-F39E-E84D-B9BE18556D39}"/>
              </a:ext>
            </a:extLst>
          </p:cNvPr>
          <p:cNvSpPr>
            <a:spLocks noGrp="1"/>
          </p:cNvSpPr>
          <p:nvPr>
            <p:ph idx="1"/>
          </p:nvPr>
        </p:nvSpPr>
        <p:spPr>
          <a:xfrm>
            <a:off x="756333" y="1683425"/>
            <a:ext cx="10515600" cy="4359141"/>
          </a:xfrm>
        </p:spPr>
        <p:txBody>
          <a:bodyPr vert="horz" lIns="91440" tIns="45720" rIns="91440" bIns="45720" rtlCol="0" anchor="t">
            <a:normAutofit/>
          </a:bodyPr>
          <a:lstStyle/>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a:p>
            <a:pPr marL="0" indent="0">
              <a:lnSpc>
                <a:spcPct val="100000"/>
              </a:lnSpc>
              <a:buNone/>
            </a:pPr>
            <a:endParaRPr lang="en-US" sz="2000" dirty="0">
              <a:solidFill>
                <a:srgbClr val="014699"/>
              </a:solidFill>
              <a:latin typeface="Neue Haas Grotesk Text Pro"/>
              <a:cs typeface="Times New Roman"/>
            </a:endParaRPr>
          </a:p>
        </p:txBody>
      </p:sp>
      <p:graphicFrame>
        <p:nvGraphicFramePr>
          <p:cNvPr id="4" name="Diagram 3">
            <a:extLst>
              <a:ext uri="{FF2B5EF4-FFF2-40B4-BE49-F238E27FC236}">
                <a16:creationId xmlns:a16="http://schemas.microsoft.com/office/drawing/2014/main" id="{CE640881-CBCC-444A-92A7-69D135D3B002}"/>
              </a:ext>
            </a:extLst>
          </p:cNvPr>
          <p:cNvGraphicFramePr/>
          <p:nvPr>
            <p:extLst>
              <p:ext uri="{D42A27DB-BD31-4B8C-83A1-F6EECF244321}">
                <p14:modId xmlns:p14="http://schemas.microsoft.com/office/powerpoint/2010/main" val="4104775652"/>
              </p:ext>
            </p:extLst>
          </p:nvPr>
        </p:nvGraphicFramePr>
        <p:xfrm>
          <a:off x="403795" y="2225751"/>
          <a:ext cx="10228537" cy="43591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ontent Placeholder 2">
            <a:extLst>
              <a:ext uri="{FF2B5EF4-FFF2-40B4-BE49-F238E27FC236}">
                <a16:creationId xmlns:a16="http://schemas.microsoft.com/office/drawing/2014/main" id="{C0987C1A-04B6-669E-45D3-98F97245A275}"/>
              </a:ext>
            </a:extLst>
          </p:cNvPr>
          <p:cNvSpPr txBox="1">
            <a:spLocks/>
          </p:cNvSpPr>
          <p:nvPr/>
        </p:nvSpPr>
        <p:spPr>
          <a:xfrm>
            <a:off x="920067" y="1478215"/>
            <a:ext cx="10515600" cy="43591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014699"/>
                </a:solidFill>
                <a:latin typeface="Neue Haas Grotesk Text Pro"/>
                <a:cs typeface="Times New Roman"/>
              </a:rPr>
              <a:t>Each episode will consist of the following periods:</a:t>
            </a:r>
          </a:p>
          <a:p>
            <a:pPr marL="0" indent="0">
              <a:lnSpc>
                <a:spcPct val="100000"/>
              </a:lnSpc>
              <a:buFont typeface="Arial" panose="020B0604020202020204" pitchFamily="34" charset="0"/>
              <a:buNone/>
            </a:pPr>
            <a:endParaRPr lang="en-US" sz="2000" dirty="0">
              <a:solidFill>
                <a:srgbClr val="014699"/>
              </a:solidFill>
              <a:latin typeface="Neue Haas Grotesk Text Pro"/>
              <a:ea typeface="+mn-lt"/>
              <a:cs typeface="Times New Roman"/>
            </a:endParaRPr>
          </a:p>
          <a:p>
            <a:pPr marL="0" indent="0">
              <a:lnSpc>
                <a:spcPct val="100000"/>
              </a:lnSpc>
              <a:buFont typeface="Arial" panose="020B0604020202020204" pitchFamily="34" charset="0"/>
              <a:buNone/>
            </a:pPr>
            <a:endParaRPr lang="en-US" sz="2000" dirty="0">
              <a:solidFill>
                <a:srgbClr val="014699"/>
              </a:solidFill>
              <a:latin typeface="Neue Haas Grotesk Text Pro"/>
              <a:cs typeface="Times New Roman"/>
            </a:endParaRPr>
          </a:p>
        </p:txBody>
      </p:sp>
      <p:pic>
        <p:nvPicPr>
          <p:cNvPr id="7" name="Audio 6">
            <a:hlinkClick r:id="" action="ppaction://media"/>
            <a:extLst>
              <a:ext uri="{FF2B5EF4-FFF2-40B4-BE49-F238E27FC236}">
                <a16:creationId xmlns:a16="http://schemas.microsoft.com/office/drawing/2014/main" id="{AB235C0E-9DAE-BBAD-7DC2-34F3EA7BF06A}"/>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963161176"/>
      </p:ext>
    </p:extLst>
  </p:cSld>
  <p:clrMapOvr>
    <a:masterClrMapping/>
  </p:clrMapOvr>
  <mc:AlternateContent xmlns:mc="http://schemas.openxmlformats.org/markup-compatibility/2006" xmlns:p14="http://schemas.microsoft.com/office/powerpoint/2010/main">
    <mc:Choice Requires="p14">
      <p:transition spd="slow" p14:dur="2000" advTm="51318"/>
    </mc:Choice>
    <mc:Fallback xmlns="">
      <p:transition spd="slow" advTm="513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FE22-0C9E-4761-5D30-5588A1F967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DF43A-AD98-6023-40D7-52F0338F8D87}"/>
              </a:ext>
            </a:extLst>
          </p:cNvPr>
          <p:cNvSpPr>
            <a:spLocks noGrp="1"/>
          </p:cNvSpPr>
          <p:nvPr>
            <p:ph type="title"/>
          </p:nvPr>
        </p:nvSpPr>
        <p:spPr>
          <a:xfrm>
            <a:off x="838200" y="357862"/>
            <a:ext cx="10515600" cy="1325563"/>
          </a:xfrm>
        </p:spPr>
        <p:txBody>
          <a:bodyPr/>
          <a:lstStyle/>
          <a:p>
            <a:r>
              <a:rPr lang="en-US" b="1" dirty="0">
                <a:solidFill>
                  <a:srgbClr val="014699"/>
                </a:solidFill>
                <a:cs typeface="Times New Roman"/>
              </a:rPr>
              <a:t>EQIP Episode Data and Sources</a:t>
            </a:r>
          </a:p>
        </p:txBody>
      </p:sp>
      <p:sp>
        <p:nvSpPr>
          <p:cNvPr id="3" name="Content Placeholder 2">
            <a:extLst>
              <a:ext uri="{FF2B5EF4-FFF2-40B4-BE49-F238E27FC236}">
                <a16:creationId xmlns:a16="http://schemas.microsoft.com/office/drawing/2014/main" id="{38BFA3DE-9CF8-082E-33FF-CDA36D45B902}"/>
              </a:ext>
            </a:extLst>
          </p:cNvPr>
          <p:cNvSpPr>
            <a:spLocks noGrp="1"/>
          </p:cNvSpPr>
          <p:nvPr>
            <p:ph idx="1"/>
          </p:nvPr>
        </p:nvSpPr>
        <p:spPr>
          <a:xfrm>
            <a:off x="838200" y="1876706"/>
            <a:ext cx="10515600" cy="4359141"/>
          </a:xfrm>
        </p:spPr>
        <p:txBody>
          <a:bodyPr vert="horz" lIns="91440" tIns="45720" rIns="91440" bIns="45720" rtlCol="0" anchor="t">
            <a:normAutofit/>
          </a:bodyPr>
          <a:lstStyle/>
          <a:p>
            <a:pPr marL="0" indent="0">
              <a:lnSpc>
                <a:spcPct val="100000"/>
              </a:lnSpc>
              <a:buNone/>
            </a:pPr>
            <a:r>
              <a:rPr lang="en-US" sz="2000" dirty="0">
                <a:solidFill>
                  <a:srgbClr val="014699"/>
                </a:solidFill>
                <a:latin typeface="Neue Haas Grotesk Text Pro"/>
                <a:cs typeface="Times New Roman"/>
              </a:rPr>
              <a:t>EQIP episodes are constructed from the Claim and Claim Line Feed (CCLF) data provided by CMS to the State of Maryland. </a:t>
            </a:r>
          </a:p>
          <a:p>
            <a:pPr>
              <a:lnSpc>
                <a:spcPct val="100000"/>
              </a:lnSpc>
            </a:pPr>
            <a:r>
              <a:rPr lang="en-US" sz="2000" dirty="0">
                <a:solidFill>
                  <a:srgbClr val="014699"/>
                </a:solidFill>
                <a:latin typeface="Neue Haas Grotesk Text Pro"/>
                <a:cs typeface="Times New Roman"/>
              </a:rPr>
              <a:t>This data file contains Medicare final action claims for all Part A and Part B services received by beneficiaries who reside in Maryland, regardless of where services were rendered. </a:t>
            </a:r>
          </a:p>
          <a:p>
            <a:pPr>
              <a:lnSpc>
                <a:spcPct val="100000"/>
              </a:lnSpc>
            </a:pPr>
            <a:r>
              <a:rPr lang="en-US" sz="2000" dirty="0">
                <a:solidFill>
                  <a:srgbClr val="014699"/>
                </a:solidFill>
                <a:latin typeface="Neue Haas Grotesk Text Pro"/>
                <a:cs typeface="Times New Roman"/>
              </a:rPr>
              <a:t>The file also contains claims information on all Medicare-covered services furnished within Maryland to non-residents.</a:t>
            </a:r>
          </a:p>
          <a:p>
            <a:pPr>
              <a:lnSpc>
                <a:spcPct val="100000"/>
              </a:lnSpc>
            </a:pPr>
            <a:endParaRPr lang="en-US" sz="2000" dirty="0">
              <a:solidFill>
                <a:srgbClr val="014699"/>
              </a:solidFill>
              <a:latin typeface="Neue Haas Grotesk Text Pro"/>
              <a:cs typeface="Times New Roman"/>
            </a:endParaRPr>
          </a:p>
          <a:p>
            <a:pPr marL="0" indent="0">
              <a:lnSpc>
                <a:spcPct val="100000"/>
              </a:lnSpc>
              <a:buNone/>
            </a:pPr>
            <a:r>
              <a:rPr lang="en-US" sz="1600" i="1" dirty="0">
                <a:solidFill>
                  <a:srgbClr val="014699"/>
                </a:solidFill>
                <a:latin typeface="Neue Haas Grotesk Text Pro"/>
                <a:cs typeface="Times New Roman"/>
              </a:rPr>
              <a:t>Please note non-residents are excluded from EQIP episode construction. The data do not include certain substance abuse claims excluded from the dataset under rules promulgated by the Substance Abuse and Mental Health Services Administration (i.e., SAMHSA claims).</a:t>
            </a:r>
          </a:p>
        </p:txBody>
      </p:sp>
      <p:pic>
        <p:nvPicPr>
          <p:cNvPr id="8" name="Audio 7">
            <a:hlinkClick r:id="" action="ppaction://media"/>
            <a:extLst>
              <a:ext uri="{FF2B5EF4-FFF2-40B4-BE49-F238E27FC236}">
                <a16:creationId xmlns:a16="http://schemas.microsoft.com/office/drawing/2014/main" id="{A3C17BA8-039F-09C0-9E62-CDD7F74AF5E0}"/>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65793378"/>
      </p:ext>
    </p:extLst>
  </p:cSld>
  <p:clrMapOvr>
    <a:masterClrMapping/>
  </p:clrMapOvr>
  <mc:AlternateContent xmlns:mc="http://schemas.openxmlformats.org/markup-compatibility/2006" xmlns:p14="http://schemas.microsoft.com/office/powerpoint/2010/main">
    <mc:Choice Requires="p14">
      <p:transition spd="slow" p14:dur="2000" advTm="28724"/>
    </mc:Choice>
    <mc:Fallback xmlns="">
      <p:transition spd="slow" advTm="28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16915-EBB2-14BF-DC84-08BFC54B9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55506-B8CB-2668-EF09-15E854D9FD66}"/>
              </a:ext>
            </a:extLst>
          </p:cNvPr>
          <p:cNvSpPr>
            <a:spLocks noGrp="1"/>
          </p:cNvSpPr>
          <p:nvPr>
            <p:ph type="title"/>
          </p:nvPr>
        </p:nvSpPr>
        <p:spPr>
          <a:xfrm>
            <a:off x="838200" y="210161"/>
            <a:ext cx="10515600" cy="1325563"/>
          </a:xfrm>
        </p:spPr>
        <p:txBody>
          <a:bodyPr/>
          <a:lstStyle/>
          <a:p>
            <a:r>
              <a:rPr lang="en-US" b="1" dirty="0">
                <a:solidFill>
                  <a:srgbClr val="014699"/>
                </a:solidFill>
                <a:cs typeface="Times New Roman"/>
              </a:rPr>
              <a:t>Episode Selection</a:t>
            </a:r>
          </a:p>
        </p:txBody>
      </p:sp>
      <p:sp>
        <p:nvSpPr>
          <p:cNvPr id="3" name="Content Placeholder 2">
            <a:extLst>
              <a:ext uri="{FF2B5EF4-FFF2-40B4-BE49-F238E27FC236}">
                <a16:creationId xmlns:a16="http://schemas.microsoft.com/office/drawing/2014/main" id="{8EC83B84-E5EF-7DD3-52AA-80D537256AE8}"/>
              </a:ext>
            </a:extLst>
          </p:cNvPr>
          <p:cNvSpPr>
            <a:spLocks noGrp="1"/>
          </p:cNvSpPr>
          <p:nvPr>
            <p:ph idx="1"/>
          </p:nvPr>
        </p:nvSpPr>
        <p:spPr>
          <a:xfrm>
            <a:off x="838200" y="1535724"/>
            <a:ext cx="10515600" cy="5169876"/>
          </a:xfrm>
        </p:spPr>
        <p:txBody>
          <a:bodyPr vert="horz" lIns="91440" tIns="45720" rIns="91440" bIns="45720" rtlCol="0" anchor="t">
            <a:normAutofit fontScale="92500" lnSpcReduction="10000"/>
          </a:bodyPr>
          <a:lstStyle/>
          <a:p>
            <a:pPr marL="0" indent="0">
              <a:lnSpc>
                <a:spcPct val="100000"/>
              </a:lnSpc>
              <a:buNone/>
            </a:pPr>
            <a:r>
              <a:rPr lang="en-US" sz="1900" dirty="0">
                <a:solidFill>
                  <a:srgbClr val="014699"/>
                </a:solidFill>
                <a:latin typeface="Neue Haas Grotesk Text Pro"/>
                <a:cs typeface="Times New Roman"/>
              </a:rPr>
              <a:t>EQIP Entities can choose to participate in one or more clinical episodes within one specialty area, or multiple clinical episodes across more than one specialty area.</a:t>
            </a:r>
          </a:p>
          <a:p>
            <a:pPr marL="0" indent="0">
              <a:lnSpc>
                <a:spcPct val="100000"/>
              </a:lnSpc>
              <a:buNone/>
            </a:pPr>
            <a:r>
              <a:rPr lang="en-US" sz="1900" dirty="0">
                <a:solidFill>
                  <a:srgbClr val="014699"/>
                </a:solidFill>
                <a:latin typeface="Neue Haas Grotesk Text Pro"/>
                <a:cs typeface="Times New Roman"/>
              </a:rPr>
              <a:t>Please note EQIP Entities must meet a minimum clinical episode volume threshold to be eligible to participate in each type of EQIP episode.</a:t>
            </a:r>
          </a:p>
          <a:p>
            <a:pPr marL="0" indent="0">
              <a:lnSpc>
                <a:spcPct val="100000"/>
              </a:lnSpc>
              <a:buNone/>
            </a:pPr>
            <a:endParaRPr lang="en-US" sz="1900" i="1" dirty="0">
              <a:solidFill>
                <a:srgbClr val="014699"/>
              </a:solidFill>
              <a:latin typeface="Neue Haas Grotesk Text Pro"/>
              <a:cs typeface="Times New Roman"/>
            </a:endParaRPr>
          </a:p>
          <a:p>
            <a:pPr marL="0" indent="0">
              <a:lnSpc>
                <a:spcPct val="100000"/>
              </a:lnSpc>
              <a:buNone/>
            </a:pPr>
            <a:r>
              <a:rPr lang="en-US" sz="1900" dirty="0">
                <a:solidFill>
                  <a:srgbClr val="014699"/>
                </a:solidFill>
                <a:latin typeface="Neue Haas Grotesk Text Pro"/>
                <a:cs typeface="Times New Roman"/>
              </a:rPr>
              <a:t>EQIP offers Episodes in the following Clinical Categories:</a:t>
            </a:r>
          </a:p>
          <a:p>
            <a:pPr>
              <a:lnSpc>
                <a:spcPct val="110000"/>
              </a:lnSpc>
            </a:pPr>
            <a:r>
              <a:rPr lang="en-US" sz="1600" dirty="0">
                <a:solidFill>
                  <a:srgbClr val="014699"/>
                </a:solidFill>
                <a:latin typeface="Neue Haas Grotesk Text Pro"/>
                <a:cs typeface="Times New Roman"/>
              </a:rPr>
              <a:t>Allergy/ENT</a:t>
            </a:r>
          </a:p>
          <a:p>
            <a:pPr>
              <a:lnSpc>
                <a:spcPct val="110000"/>
              </a:lnSpc>
            </a:pPr>
            <a:r>
              <a:rPr lang="en-US" sz="1600" dirty="0">
                <a:solidFill>
                  <a:srgbClr val="014699"/>
                </a:solidFill>
                <a:latin typeface="Neue Haas Grotesk Text Pro"/>
                <a:cs typeface="Times New Roman"/>
              </a:rPr>
              <a:t>Behavioral Health</a:t>
            </a:r>
          </a:p>
          <a:p>
            <a:pPr>
              <a:lnSpc>
                <a:spcPct val="110000"/>
              </a:lnSpc>
            </a:pPr>
            <a:r>
              <a:rPr lang="en-US" sz="1600" dirty="0">
                <a:solidFill>
                  <a:srgbClr val="014699"/>
                </a:solidFill>
                <a:latin typeface="Neue Haas Grotesk Text Pro"/>
                <a:cs typeface="Times New Roman"/>
              </a:rPr>
              <a:t>Cardiology/Vascular</a:t>
            </a:r>
          </a:p>
          <a:p>
            <a:pPr>
              <a:lnSpc>
                <a:spcPct val="110000"/>
              </a:lnSpc>
            </a:pPr>
            <a:r>
              <a:rPr lang="en-US" sz="1600" dirty="0">
                <a:solidFill>
                  <a:srgbClr val="014699"/>
                </a:solidFill>
                <a:latin typeface="Neue Haas Grotesk Text Pro"/>
                <a:cs typeface="Times New Roman"/>
              </a:rPr>
              <a:t>Dermatology</a:t>
            </a:r>
          </a:p>
          <a:p>
            <a:pPr>
              <a:lnSpc>
                <a:spcPct val="110000"/>
              </a:lnSpc>
            </a:pPr>
            <a:r>
              <a:rPr lang="en-US" sz="1600" dirty="0">
                <a:solidFill>
                  <a:srgbClr val="014699"/>
                </a:solidFill>
                <a:latin typeface="Neue Haas Grotesk Text Pro"/>
                <a:cs typeface="Times New Roman"/>
              </a:rPr>
              <a:t>Emergency Department</a:t>
            </a:r>
          </a:p>
          <a:p>
            <a:pPr>
              <a:lnSpc>
                <a:spcPct val="110000"/>
              </a:lnSpc>
            </a:pPr>
            <a:r>
              <a:rPr lang="en-US" sz="1600" dirty="0">
                <a:solidFill>
                  <a:srgbClr val="014699"/>
                </a:solidFill>
                <a:latin typeface="Neue Haas Grotesk Text Pro"/>
                <a:cs typeface="Times New Roman"/>
              </a:rPr>
              <a:t>Endocrinology</a:t>
            </a:r>
          </a:p>
          <a:p>
            <a:pPr>
              <a:lnSpc>
                <a:spcPct val="110000"/>
              </a:lnSpc>
            </a:pPr>
            <a:r>
              <a:rPr lang="en-US" sz="1600" dirty="0">
                <a:solidFill>
                  <a:srgbClr val="014699"/>
                </a:solidFill>
                <a:latin typeface="Neue Haas Grotesk Text Pro"/>
                <a:cs typeface="Times New Roman"/>
              </a:rPr>
              <a:t>Gastroenterology</a:t>
            </a:r>
          </a:p>
          <a:p>
            <a:pPr>
              <a:lnSpc>
                <a:spcPct val="110000"/>
              </a:lnSpc>
            </a:pPr>
            <a:r>
              <a:rPr lang="en-US" sz="1600" dirty="0">
                <a:solidFill>
                  <a:srgbClr val="014699"/>
                </a:solidFill>
                <a:latin typeface="Neue Haas Grotesk Text Pro"/>
                <a:cs typeface="Times New Roman"/>
              </a:rPr>
              <a:t>General Surgery/Wound Care</a:t>
            </a:r>
          </a:p>
          <a:p>
            <a:pPr>
              <a:lnSpc>
                <a:spcPct val="110000"/>
              </a:lnSpc>
            </a:pPr>
            <a:r>
              <a:rPr lang="en-US" sz="1600" dirty="0">
                <a:solidFill>
                  <a:srgbClr val="014699"/>
                </a:solidFill>
                <a:latin typeface="Neue Haas Grotesk Text Pro"/>
                <a:cs typeface="Times New Roman"/>
              </a:rPr>
              <a:t>Hematology/Oncology</a:t>
            </a:r>
          </a:p>
          <a:p>
            <a:pPr marL="0" indent="0">
              <a:lnSpc>
                <a:spcPct val="100000"/>
              </a:lnSpc>
              <a:buNone/>
            </a:pPr>
            <a:endParaRPr lang="en-US" sz="1600" i="1" dirty="0">
              <a:solidFill>
                <a:srgbClr val="014699"/>
              </a:solidFill>
              <a:latin typeface="Neue Haas Grotesk Text Pro"/>
              <a:cs typeface="Times New Roman"/>
            </a:endParaRPr>
          </a:p>
        </p:txBody>
      </p:sp>
      <p:sp>
        <p:nvSpPr>
          <p:cNvPr id="5" name="TextBox 4">
            <a:extLst>
              <a:ext uri="{FF2B5EF4-FFF2-40B4-BE49-F238E27FC236}">
                <a16:creationId xmlns:a16="http://schemas.microsoft.com/office/drawing/2014/main" id="{E157B955-B43B-6619-B363-022CC59BEFD2}"/>
              </a:ext>
            </a:extLst>
          </p:cNvPr>
          <p:cNvSpPr txBox="1"/>
          <p:nvPr/>
        </p:nvSpPr>
        <p:spPr>
          <a:xfrm>
            <a:off x="4143162" y="3569677"/>
            <a:ext cx="2939845" cy="2477601"/>
          </a:xfrm>
          <a:prstGeom prst="rect">
            <a:avLst/>
          </a:prstGeom>
          <a:noFill/>
        </p:spPr>
        <p:txBody>
          <a:bodyPr wrap="square">
            <a:spAutoFit/>
          </a:bodyPr>
          <a:lstStyle/>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Infectious Disease</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Nephrology</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Neurology</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Ophthalmology</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Orthopedics / MSK</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Pulmonary/Critical Care</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Rheumatology</a:t>
            </a:r>
          </a:p>
          <a:p>
            <a:pPr marL="285750" indent="-285750">
              <a:lnSpc>
                <a:spcPct val="100000"/>
              </a:lnSpc>
              <a:spcBef>
                <a:spcPts val="600"/>
              </a:spcBef>
              <a:buFont typeface="Arial" panose="020B0604020202020204" pitchFamily="34" charset="0"/>
              <a:buChar char="•"/>
            </a:pPr>
            <a:r>
              <a:rPr lang="en-US" sz="1500" dirty="0">
                <a:solidFill>
                  <a:srgbClr val="014699"/>
                </a:solidFill>
                <a:latin typeface="Neue Haas Grotesk Text Pro"/>
                <a:cs typeface="Times New Roman"/>
              </a:rPr>
              <a:t>Urology</a:t>
            </a:r>
            <a:endParaRPr lang="en-US" sz="1500" dirty="0">
              <a:solidFill>
                <a:srgbClr val="014699"/>
              </a:solidFill>
              <a:latin typeface="Neue Haas Grotesk Text Pro"/>
              <a:ea typeface="+mn-lt"/>
              <a:cs typeface="Times New Roman"/>
            </a:endParaRPr>
          </a:p>
        </p:txBody>
      </p:sp>
      <p:pic>
        <p:nvPicPr>
          <p:cNvPr id="6" name="Audio 5">
            <a:hlinkClick r:id="" action="ppaction://media"/>
            <a:extLst>
              <a:ext uri="{FF2B5EF4-FFF2-40B4-BE49-F238E27FC236}">
                <a16:creationId xmlns:a16="http://schemas.microsoft.com/office/drawing/2014/main" id="{1BAF168B-4613-F1D9-2270-1528E1DB55F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143594761"/>
      </p:ext>
    </p:extLst>
  </p:cSld>
  <p:clrMapOvr>
    <a:masterClrMapping/>
  </p:clrMapOvr>
  <mc:AlternateContent xmlns:mc="http://schemas.openxmlformats.org/markup-compatibility/2006" xmlns:p14="http://schemas.microsoft.com/office/powerpoint/2010/main">
    <mc:Choice Requires="p14">
      <p:transition spd="slow" p14:dur="2000" advTm="25282"/>
    </mc:Choice>
    <mc:Fallback xmlns="">
      <p:transition spd="slow" advTm="25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A175-1E07-8EF8-5D53-D1C1C96DB141}"/>
              </a:ext>
            </a:extLst>
          </p:cNvPr>
          <p:cNvSpPr>
            <a:spLocks noGrp="1"/>
          </p:cNvSpPr>
          <p:nvPr>
            <p:ph type="title"/>
          </p:nvPr>
        </p:nvSpPr>
        <p:spPr>
          <a:xfrm>
            <a:off x="674077" y="385828"/>
            <a:ext cx="10515600" cy="1325563"/>
          </a:xfrm>
        </p:spPr>
        <p:txBody>
          <a:bodyPr>
            <a:noAutofit/>
          </a:bodyPr>
          <a:lstStyle/>
          <a:p>
            <a:r>
              <a:rPr lang="en-US" b="1">
                <a:solidFill>
                  <a:schemeClr val="accent1"/>
                </a:solidFill>
              </a:rPr>
              <a:t>Want to Learn More?</a:t>
            </a:r>
          </a:p>
        </p:txBody>
      </p:sp>
      <p:sp>
        <p:nvSpPr>
          <p:cNvPr id="3" name="Content Placeholder 2">
            <a:extLst>
              <a:ext uri="{FF2B5EF4-FFF2-40B4-BE49-F238E27FC236}">
                <a16:creationId xmlns:a16="http://schemas.microsoft.com/office/drawing/2014/main" id="{3B7C6457-4B81-A749-164A-77555C6A8AE3}"/>
              </a:ext>
            </a:extLst>
          </p:cNvPr>
          <p:cNvSpPr>
            <a:spLocks noGrp="1"/>
          </p:cNvSpPr>
          <p:nvPr>
            <p:ph idx="1"/>
          </p:nvPr>
        </p:nvSpPr>
        <p:spPr>
          <a:xfrm>
            <a:off x="674077" y="1574453"/>
            <a:ext cx="10515600" cy="1338505"/>
          </a:xfrm>
        </p:spPr>
        <p:txBody>
          <a:bodyPr vert="horz" lIns="91440" tIns="45720" rIns="91440" bIns="45720" rtlCol="0" anchor="t">
            <a:normAutofit/>
          </a:bodyPr>
          <a:lstStyle/>
          <a:p>
            <a:pPr marL="0" indent="0">
              <a:lnSpc>
                <a:spcPct val="150000"/>
              </a:lnSpc>
              <a:buNone/>
            </a:pPr>
            <a:r>
              <a:rPr lang="en-US" sz="2000" dirty="0">
                <a:solidFill>
                  <a:schemeClr val="accent1"/>
                </a:solidFill>
                <a:latin typeface="+mj-lt"/>
              </a:rPr>
              <a:t>Visit the full </a:t>
            </a:r>
            <a:r>
              <a:rPr lang="en-US" sz="2000" b="1" u="sng" dirty="0">
                <a:solidFill>
                  <a:schemeClr val="accent2"/>
                </a:solidFill>
                <a:latin typeface="+mj-lt"/>
                <a:hlinkClick r:id="rId5">
                  <a:extLst>
                    <a:ext uri="{A12FA001-AC4F-418D-AE19-62706E023703}">
                      <ahyp:hlinkClr xmlns:ahyp="http://schemas.microsoft.com/office/drawing/2018/hyperlinkcolor" val="tx"/>
                    </a:ext>
                  </a:extLst>
                </a:hlinkClick>
              </a:rPr>
              <a:t>EQIP Curriculum</a:t>
            </a:r>
            <a:r>
              <a:rPr lang="en-US" sz="2000" dirty="0">
                <a:solidFill>
                  <a:schemeClr val="accent2"/>
                </a:solidFill>
                <a:latin typeface="+mj-lt"/>
              </a:rPr>
              <a:t> </a:t>
            </a:r>
            <a:r>
              <a:rPr lang="en-US" sz="2000" dirty="0">
                <a:solidFill>
                  <a:schemeClr val="accent1"/>
                </a:solidFill>
                <a:latin typeface="+mj-lt"/>
              </a:rPr>
              <a:t>to explore comprehensive learning modules and deepen your understanding of Maryland’s Episode Quality Improvement Program (EQIP). </a:t>
            </a:r>
          </a:p>
          <a:p>
            <a:pPr>
              <a:lnSpc>
                <a:spcPct val="150000"/>
              </a:lnSpc>
            </a:pPr>
            <a:endParaRPr lang="en-US" sz="1400" dirty="0">
              <a:solidFill>
                <a:schemeClr val="accent1"/>
              </a:solidFill>
              <a:latin typeface="+mj-lt"/>
            </a:endParaRPr>
          </a:p>
          <a:p>
            <a:pPr>
              <a:lnSpc>
                <a:spcPct val="150000"/>
              </a:lnSpc>
            </a:pPr>
            <a:endParaRPr lang="en-US" sz="1400" dirty="0">
              <a:solidFill>
                <a:schemeClr val="accent1"/>
              </a:solidFill>
              <a:latin typeface="+mj-lt"/>
            </a:endParaRPr>
          </a:p>
        </p:txBody>
      </p:sp>
      <p:pic>
        <p:nvPicPr>
          <p:cNvPr id="7" name="Audio 6">
            <a:hlinkClick r:id="" action="ppaction://media"/>
            <a:extLst>
              <a:ext uri="{FF2B5EF4-FFF2-40B4-BE49-F238E27FC236}">
                <a16:creationId xmlns:a16="http://schemas.microsoft.com/office/drawing/2014/main" id="{B81E2EAA-4E35-4D17-F26E-B66AA2A4AC7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168151774"/>
      </p:ext>
    </p:extLst>
  </p:cSld>
  <p:clrMapOvr>
    <a:masterClrMapping/>
  </p:clrMapOvr>
  <mc:AlternateContent xmlns:mc="http://schemas.openxmlformats.org/markup-compatibility/2006" xmlns:p14="http://schemas.microsoft.com/office/powerpoint/2010/main">
    <mc:Choice Requires="p14">
      <p:transition spd="slow" p14:dur="2000" advTm="11861"/>
    </mc:Choice>
    <mc:Fallback xmlns="">
      <p:transition spd="slow" advTm="118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C3932"/>
      </a:dk2>
      <a:lt2>
        <a:srgbClr val="FDF6EA"/>
      </a:lt2>
      <a:accent1>
        <a:srgbClr val="1A4A98"/>
      </a:accent1>
      <a:accent2>
        <a:srgbClr val="00B0F0"/>
      </a:accent2>
      <a:accent3>
        <a:srgbClr val="0070C0"/>
      </a:accent3>
      <a:accent4>
        <a:srgbClr val="002060"/>
      </a:accent4>
      <a:accent5>
        <a:srgbClr val="C4F6F6"/>
      </a:accent5>
      <a:accent6>
        <a:srgbClr val="141CBA"/>
      </a:accent6>
      <a:hlink>
        <a:srgbClr val="002060"/>
      </a:hlink>
      <a:folHlink>
        <a:srgbClr val="2B7CF3"/>
      </a:folHlink>
    </a:clrScheme>
    <a:fontScheme name="Custom 1">
      <a:majorFont>
        <a:latin typeface="Neue Haas Grotesk Text Pro"/>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867E34AE758746932470DCF8B17B6D" ma:contentTypeVersion="22" ma:contentTypeDescription="Create a new document." ma:contentTypeScope="" ma:versionID="c08f5cc1ac8baac1c928df777cba2f38">
  <xsd:schema xmlns:xsd="http://www.w3.org/2001/XMLSchema" xmlns:xs="http://www.w3.org/2001/XMLSchema" xmlns:p="http://schemas.microsoft.com/office/2006/metadata/properties" xmlns:ns1="http://schemas.microsoft.com/sharepoint/v3" xmlns:ns2="17f89e47-7d88-44b8-b02f-f9ffd650f5ad" xmlns:ns3="590118b5-ea22-46dd-8d6a-d7e95b39fd7c" targetNamespace="http://schemas.microsoft.com/office/2006/metadata/properties" ma:root="true" ma:fieldsID="4dd10f864a07675f84b4805961ff9453" ns1:_="" ns2:_="" ns3:_="">
    <xsd:import namespace="http://schemas.microsoft.com/sharepoint/v3"/>
    <xsd:import namespace="17f89e47-7d88-44b8-b02f-f9ffd650f5ad"/>
    <xsd:import namespace="590118b5-ea22-46dd-8d6a-d7e95b39fd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f89e47-7d88-44b8-b02f-f9ffd650f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960c3d4-f6e1-477f-9746-0af006e395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118b5-ea22-46dd-8d6a-d7e95b39fd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f39ed51-539f-4555-a178-3890462af2e1}" ma:internalName="TaxCatchAll" ma:showField="CatchAllData" ma:web="590118b5-ea22-46dd-8d6a-d7e95b39fd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90118b5-ea22-46dd-8d6a-d7e95b39fd7c" xsi:nil="true"/>
    <lcf76f155ced4ddcb4097134ff3c332f xmlns="17f89e47-7d88-44b8-b02f-f9ffd650f5a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1FCEF0-F179-48EB-A038-4166F4566671}"/>
</file>

<file path=customXml/itemProps2.xml><?xml version="1.0" encoding="utf-8"?>
<ds:datastoreItem xmlns:ds="http://schemas.openxmlformats.org/officeDocument/2006/customXml" ds:itemID="{922D1F66-0DF9-4229-B6BC-C6BF587FA902}">
  <ds:schemaRefs>
    <ds:schemaRef ds:uri="17f89e47-7d88-44b8-b02f-f9ffd650f5ad"/>
    <ds:schemaRef ds:uri="590118b5-ea22-46dd-8d6a-d7e95b39fd7c"/>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3E6F62A-B538-4565-BB2B-5B0A1097D8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3477</TotalTime>
  <Words>847</Words>
  <Application>Microsoft Office PowerPoint</Application>
  <PresentationFormat>Widescreen</PresentationFormat>
  <Paragraphs>70</Paragraphs>
  <Slides>6</Slides>
  <Notes>6</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Neue Haas Grotesk Text Pro</vt:lpstr>
      <vt:lpstr>Times New Roman</vt:lpstr>
      <vt:lpstr>Office Theme</vt:lpstr>
      <vt:lpstr>EQIP Episodes Overview</vt:lpstr>
      <vt:lpstr>What is an EQIP Episode?</vt:lpstr>
      <vt:lpstr>EQIP Episode Construction</vt:lpstr>
      <vt:lpstr>EQIP Episode Data and Sources</vt:lpstr>
      <vt:lpstr>Episode Selection</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Christal Forte</dc:creator>
  <cp:lastModifiedBy>Olivia Simon</cp:lastModifiedBy>
  <cp:revision>56</cp:revision>
  <dcterms:created xsi:type="dcterms:W3CDTF">2025-02-11T17:20:35Z</dcterms:created>
  <dcterms:modified xsi:type="dcterms:W3CDTF">2025-07-16T15:38:44Z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0x0101003A867E34AE758746932470DCF8B17B6D</vt:lpwstr>
  </property>
  <property fmtid="{D5CDD505-2E9C-101B-9397-08002B2CF9AE}" pid="3" name="MediaServiceImageTags">
    <vt:lpwstr/>
  </property>
</Properties>
</file>