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56" r:id="rId5"/>
    <p:sldId id="262" r:id="rId6"/>
    <p:sldId id="263"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457C3-D2D6-B136-6983-1728D5BC238A}" v="258" dt="2025-03-10T12:54:00.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43" autoAdjust="0"/>
  </p:normalViewPr>
  <p:slideViewPr>
    <p:cSldViewPr snapToGrid="0">
      <p:cViewPr varScale="1">
        <p:scale>
          <a:sx n="72" d="100"/>
          <a:sy n="72" d="100"/>
        </p:scale>
        <p:origin x="107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3CBF7-1346-B711-DA13-EA3B0348A8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E40BDC-0BFE-0661-E732-D72A932B97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E622DD-FFCC-4063-AC82-574ADFED35B0}" type="datetimeFigureOut">
              <a:rPr lang="en-US" smtClean="0"/>
              <a:t>7/16/2025</a:t>
            </a:fld>
            <a:endParaRPr lang="en-US"/>
          </a:p>
        </p:txBody>
      </p:sp>
      <p:sp>
        <p:nvSpPr>
          <p:cNvPr id="4" name="Footer Placeholder 3">
            <a:extLst>
              <a:ext uri="{FF2B5EF4-FFF2-40B4-BE49-F238E27FC236}">
                <a16:creationId xmlns:a16="http://schemas.microsoft.com/office/drawing/2014/main" id="{B08D5658-EF97-A848-6752-DD218D67A4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1762E3-09E1-F50E-95EE-DFFA52EE4B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5062C-83AD-4977-A240-A45628C238E8}" type="slidenum">
              <a:rPr lang="en-US" smtClean="0"/>
              <a:t>‹#›</a:t>
            </a:fld>
            <a:endParaRPr lang="en-US"/>
          </a:p>
        </p:txBody>
      </p:sp>
    </p:spTree>
    <p:extLst>
      <p:ext uri="{BB962C8B-B14F-4D97-AF65-F5344CB8AC3E}">
        <p14:creationId xmlns:p14="http://schemas.microsoft.com/office/powerpoint/2010/main" val="9257462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3DF6A-93A7-4217-9AFC-2F7D2DCCE793}"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2AF4B-86CF-4DA2-8674-ABA13EF5759D}" type="slidenum">
              <a:rPr lang="en-US" smtClean="0"/>
              <a:t>‹#›</a:t>
            </a:fld>
            <a:endParaRPr lang="en-US"/>
          </a:p>
        </p:txBody>
      </p:sp>
    </p:spTree>
    <p:extLst>
      <p:ext uri="{BB962C8B-B14F-4D97-AF65-F5344CB8AC3E}">
        <p14:creationId xmlns:p14="http://schemas.microsoft.com/office/powerpoint/2010/main" val="362245767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EQIP Curriculum! In this video, I will introduce the EQIP Episode Playbook.</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1</a:t>
            </a:fld>
            <a:endParaRPr lang="en-US"/>
          </a:p>
        </p:txBody>
      </p:sp>
    </p:spTree>
    <p:extLst>
      <p:ext uri="{BB962C8B-B14F-4D97-AF65-F5344CB8AC3E}">
        <p14:creationId xmlns:p14="http://schemas.microsoft.com/office/powerpoint/2010/main" val="147557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9FE7E-6D64-99FB-9F34-6A00D6760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8F746-DCBC-407A-4861-F0330ADB5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4A54E-B56B-A6CC-3BEE-807FAD1FB1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What is the EQIP Episode Playbook?</a:t>
            </a:r>
            <a:r>
              <a:rPr lang="en-US" sz="1200" kern="1200" dirty="0">
                <a:solidFill>
                  <a:schemeClr val="accent1"/>
                </a:solidFill>
                <a:latin typeface="+mn-lt"/>
                <a:ea typeface="+mn-ea"/>
                <a:cs typeface="+mn-cs"/>
              </a:rPr>
              <a:t> The </a:t>
            </a:r>
            <a:r>
              <a:rPr lang="en-US" sz="1200" b="1" u="sng" kern="1200" dirty="0">
                <a:solidFill>
                  <a:schemeClr val="accent2"/>
                </a:solidFill>
                <a:latin typeface="+mn-lt"/>
                <a:ea typeface="+mn-ea"/>
                <a:cs typeface="+mn-cs"/>
              </a:rPr>
              <a:t>EQIP Episode Playbook</a:t>
            </a:r>
            <a:r>
              <a:rPr lang="en-US" sz="1200" b="1" kern="1200" dirty="0">
                <a:solidFill>
                  <a:schemeClr val="accent2"/>
                </a:solidFill>
                <a:latin typeface="+mn-lt"/>
                <a:ea typeface="+mn-ea"/>
                <a:cs typeface="+mn-cs"/>
              </a:rPr>
              <a:t> </a:t>
            </a:r>
            <a:r>
              <a:rPr lang="en-US" sz="1200" kern="1200" dirty="0">
                <a:solidFill>
                  <a:schemeClr val="accent1"/>
                </a:solidFill>
                <a:latin typeface="+mn-lt"/>
                <a:ea typeface="+mn-ea"/>
                <a:cs typeface="+mn-cs"/>
              </a:rPr>
              <a:t>provides an overview of each EQIP Episode and construction codes. A playbook for each Performance Year will be created to provide participants with Episode definitions and construction codes.</a:t>
            </a:r>
          </a:p>
          <a:p>
            <a:pPr lvl="0">
              <a:buFont typeface="Arial" panose="020B0604020202020204" pitchFamily="34" charset="0"/>
              <a:buNone/>
            </a:pPr>
            <a:endParaRPr lang="en-US" dirty="0"/>
          </a:p>
        </p:txBody>
      </p:sp>
      <p:sp>
        <p:nvSpPr>
          <p:cNvPr id="4" name="Header Placeholder 3">
            <a:extLst>
              <a:ext uri="{FF2B5EF4-FFF2-40B4-BE49-F238E27FC236}">
                <a16:creationId xmlns:a16="http://schemas.microsoft.com/office/drawing/2014/main" id="{3DF21B0A-8A39-5859-9B6A-AD9DBBB879B9}"/>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C67E7BD0-CE96-01AB-06BA-33D97231502E}"/>
              </a:ext>
            </a:extLst>
          </p:cNvPr>
          <p:cNvSpPr>
            <a:spLocks noGrp="1"/>
          </p:cNvSpPr>
          <p:nvPr>
            <p:ph type="sldNum" sz="quarter" idx="5"/>
          </p:nvPr>
        </p:nvSpPr>
        <p:spPr/>
        <p:txBody>
          <a:bodyPr/>
          <a:lstStyle/>
          <a:p>
            <a:fld id="{E7D2AF4B-86CF-4DA2-8674-ABA13EF5759D}" type="slidenum">
              <a:rPr lang="en-US" smtClean="0"/>
              <a:t>2</a:t>
            </a:fld>
            <a:endParaRPr lang="en-US"/>
          </a:p>
        </p:txBody>
      </p:sp>
    </p:spTree>
    <p:extLst>
      <p:ext uri="{BB962C8B-B14F-4D97-AF65-F5344CB8AC3E}">
        <p14:creationId xmlns:p14="http://schemas.microsoft.com/office/powerpoint/2010/main" val="427414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5A059-D931-E67D-B861-E63CD72DD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B0457-2882-BD50-20A8-D54A4C883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10345-78A2-ADFB-EA1F-A4E7F4306A08}"/>
              </a:ext>
            </a:extLst>
          </p:cNvPr>
          <p:cNvSpPr>
            <a:spLocks noGrp="1"/>
          </p:cNvSpPr>
          <p:nvPr>
            <p:ph type="body" idx="1"/>
          </p:nvPr>
        </p:nvSpPr>
        <p:spPr/>
        <p:txBody>
          <a:bodyPr/>
          <a:lstStyle/>
          <a:p>
            <a:pPr lvl="1"/>
            <a:r>
              <a:rPr lang="en-US" dirty="0"/>
              <a:t>The Episode Playbook contains a lot of important information. I am going to highlight two key components available in the playbook. The first are episode trigger codes. Trigger codes are the</a:t>
            </a:r>
            <a:r>
              <a:rPr lang="en-US" sz="1400" kern="1200" dirty="0">
                <a:solidFill>
                  <a:schemeClr val="accent1"/>
                </a:solidFill>
                <a:latin typeface="+mn-lt"/>
                <a:ea typeface="+mn-ea"/>
                <a:cs typeface="+mn-cs"/>
              </a:rPr>
              <a:t> CPT, HCPCS, or ICD-10 codes that initiate the start of an EQIP Episode. For example, the trigger codes for low back pain are listed on the screen. These codes will trigger a low back pain episode under EQIP. The second component is the episode length. The episode length is defined by two periods. The first is the look back period. The </a:t>
            </a:r>
            <a:r>
              <a:rPr lang="en-US" sz="1200" kern="1200" dirty="0">
                <a:solidFill>
                  <a:schemeClr val="accent1"/>
                </a:solidFill>
                <a:latin typeface="+mn-lt"/>
                <a:ea typeface="+mn-ea"/>
                <a:cs typeface="+mn-cs"/>
              </a:rPr>
              <a:t>lookback period is the time prior to the trigger in which all costs related to the trigger will be considered. The second period is the close period. The close period is the time following the triggering event, during which all costs related to the trigger will be considered. For example, the lookback period for low back pain is 30 days prior to the trigger and the close period is until the end of the performance year. </a:t>
            </a:r>
            <a:r>
              <a:rPr lang="en-US" dirty="0"/>
              <a:t>For additional information, please visit the full Excel workbooks for the PACES episodes that are linked throughout the playbook.</a:t>
            </a:r>
          </a:p>
        </p:txBody>
      </p:sp>
      <p:sp>
        <p:nvSpPr>
          <p:cNvPr id="4" name="Header Placeholder 3">
            <a:extLst>
              <a:ext uri="{FF2B5EF4-FFF2-40B4-BE49-F238E27FC236}">
                <a16:creationId xmlns:a16="http://schemas.microsoft.com/office/drawing/2014/main" id="{B1100918-9262-A785-F5B4-34789A07C385}"/>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4D2D828A-CEAE-D8CB-C240-B14526F91487}"/>
              </a:ext>
            </a:extLst>
          </p:cNvPr>
          <p:cNvSpPr>
            <a:spLocks noGrp="1"/>
          </p:cNvSpPr>
          <p:nvPr>
            <p:ph type="sldNum" sz="quarter" idx="5"/>
          </p:nvPr>
        </p:nvSpPr>
        <p:spPr/>
        <p:txBody>
          <a:bodyPr/>
          <a:lstStyle/>
          <a:p>
            <a:fld id="{E7D2AF4B-86CF-4DA2-8674-ABA13EF5759D}" type="slidenum">
              <a:rPr lang="en-US" smtClean="0"/>
              <a:t>3</a:t>
            </a:fld>
            <a:endParaRPr lang="en-US"/>
          </a:p>
        </p:txBody>
      </p:sp>
    </p:spTree>
    <p:extLst>
      <p:ext uri="{BB962C8B-B14F-4D97-AF65-F5344CB8AC3E}">
        <p14:creationId xmlns:p14="http://schemas.microsoft.com/office/powerpoint/2010/main" val="365017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Do you want to learn more about EQIP? Visit the full EQIP Curriculum to explore comprehensive learning modules and deepen your understanding of Maryland’s Episode Quality Improvement Program (EQIP). </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4</a:t>
            </a:fld>
            <a:endParaRPr lang="en-US"/>
          </a:p>
        </p:txBody>
      </p:sp>
    </p:spTree>
    <p:extLst>
      <p:ext uri="{BB962C8B-B14F-4D97-AF65-F5344CB8AC3E}">
        <p14:creationId xmlns:p14="http://schemas.microsoft.com/office/powerpoint/2010/main" val="65859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L-Shape 11">
            <a:extLst>
              <a:ext uri="{FF2B5EF4-FFF2-40B4-BE49-F238E27FC236}">
                <a16:creationId xmlns:a16="http://schemas.microsoft.com/office/drawing/2014/main" id="{4F12E6FD-FAD0-6877-F2F1-5B41A5EB08DF}"/>
              </a:ext>
            </a:extLst>
          </p:cNvPr>
          <p:cNvSpPr/>
          <p:nvPr userDrawn="1"/>
        </p:nvSpPr>
        <p:spPr>
          <a:xfrm>
            <a:off x="153826"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Shape 12">
            <a:extLst>
              <a:ext uri="{FF2B5EF4-FFF2-40B4-BE49-F238E27FC236}">
                <a16:creationId xmlns:a16="http://schemas.microsoft.com/office/drawing/2014/main" id="{4ECA3591-E1A4-65DB-3D3F-D3B82BC907DC}"/>
              </a:ext>
            </a:extLst>
          </p:cNvPr>
          <p:cNvSpPr/>
          <p:nvPr userDrawn="1"/>
        </p:nvSpPr>
        <p:spPr>
          <a:xfrm rot="10800000">
            <a:off x="11468564"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 blue text on a black background&#10;&#10;AI-generated content may be incorrect.">
            <a:extLst>
              <a:ext uri="{FF2B5EF4-FFF2-40B4-BE49-F238E27FC236}">
                <a16:creationId xmlns:a16="http://schemas.microsoft.com/office/drawing/2014/main" id="{621FB0B1-A01A-3467-A99B-96C5DDBDAD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676405" y="1228981"/>
            <a:ext cx="4613454" cy="45952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BF6FBB33-1825-37A9-73D4-EBA3C8D7B1FB}"/>
              </a:ext>
            </a:extLst>
          </p:cNvPr>
          <p:cNvCxnSpPr>
            <a:cxnSpLocks/>
          </p:cNvCxnSpPr>
          <p:nvPr userDrawn="1"/>
        </p:nvCxnSpPr>
        <p:spPr>
          <a:xfrm>
            <a:off x="891424" y="5457826"/>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581AEF-AFEE-8144-D594-B112F2D93C15}"/>
              </a:ext>
            </a:extLst>
          </p:cNvPr>
          <p:cNvCxnSpPr>
            <a:cxnSpLocks/>
          </p:cNvCxnSpPr>
          <p:nvPr userDrawn="1"/>
        </p:nvCxnSpPr>
        <p:spPr>
          <a:xfrm>
            <a:off x="891423" y="1364862"/>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72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B88AEF7-281A-44ED-51C2-BC9D0823F4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110B595B-DC94-4A7F-A0CB-F3CAE7CD5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0D441-F801-7550-3D7A-4ADC1B82D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98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50C181F-5387-E151-AA51-9C2FD2F30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6F6005CA-63AA-B4EF-D523-5AA22C33A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7FFCA-FDD0-8C8A-5180-AD0D8F37D1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6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CEDECA1-92D5-542C-11FF-C73F57AA5081}"/>
              </a:ext>
            </a:extLst>
          </p:cNvPr>
          <p:cNvCxnSpPr>
            <a:cxnSpLocks/>
          </p:cNvCxnSpPr>
          <p:nvPr userDrawn="1"/>
        </p:nvCxnSpPr>
        <p:spPr>
          <a:xfrm>
            <a:off x="0" y="544455"/>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03B89-10DD-E6B9-7D8E-1E74555232A5}"/>
              </a:ext>
            </a:extLst>
          </p:cNvPr>
          <p:cNvCxnSpPr>
            <a:cxnSpLocks/>
          </p:cNvCxnSpPr>
          <p:nvPr userDrawn="1"/>
        </p:nvCxnSpPr>
        <p:spPr>
          <a:xfrm>
            <a:off x="0" y="6313544"/>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Picture 2" descr="A blue text on a black background&#10;&#10;AI-generated content may be incorrect.">
            <a:extLst>
              <a:ext uri="{FF2B5EF4-FFF2-40B4-BE49-F238E27FC236}">
                <a16:creationId xmlns:a16="http://schemas.microsoft.com/office/drawing/2014/main" id="{5D3A50A6-1821-69A8-59E0-88F43421C6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397914" y="1100268"/>
            <a:ext cx="5003659" cy="465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7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02885C7-97F1-5284-155D-2CCE7886D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F8A7EAC5-19D3-EF9C-60EB-2C2EB62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8D95F-342D-AAA0-DC15-936B7841B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C15AA6-AAB1-FFF3-3CA1-872834859C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8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blue text on a black background&#10;&#10;Description automatically generated">
            <a:extLst>
              <a:ext uri="{FF2B5EF4-FFF2-40B4-BE49-F238E27FC236}">
                <a16:creationId xmlns:a16="http://schemas.microsoft.com/office/drawing/2014/main" id="{A3C00EEE-1768-728A-528E-A106ED1AF5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0B9933AE-6784-3B98-372C-2DB0DFD53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E2061-1456-7CC6-2FBE-AC5061180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F0A30A-AEEA-B908-DD30-4EA15F942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786026-FB0F-9B4C-B3D5-0FFA43D54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ADD57D-6858-CACF-45D0-FC6BA7505C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72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blue text on a black background&#10;&#10;Description automatically generated">
            <a:extLst>
              <a:ext uri="{FF2B5EF4-FFF2-40B4-BE49-F238E27FC236}">
                <a16:creationId xmlns:a16="http://schemas.microsoft.com/office/drawing/2014/main" id="{418FF189-EED9-6F38-188B-BC35CE9149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4B9AF7B1-7F6D-066A-A2EC-3766A0EFBE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276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5BD6F8A-0D72-0C86-DC66-5A1D4FA1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258276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D11409F-11EA-5FC7-72F7-AA144D5D1D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CEF7A13A-50BB-3F6C-8114-C5D6B30EB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DFB52-E5FD-8F5C-1B30-8BC58E541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5DE80D-68C3-FF98-93ED-66D950BB5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464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98AB-E941-8435-C38F-5F2BE4A98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B582A-D3EB-823C-8239-AFA40E0EA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5347C-7CB7-D5B7-FD3B-5D88FAEE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ue text on a black background&#10;&#10;Description automatically generated">
            <a:extLst>
              <a:ext uri="{FF2B5EF4-FFF2-40B4-BE49-F238E27FC236}">
                <a16:creationId xmlns:a16="http://schemas.microsoft.com/office/drawing/2014/main" id="{D817D1F6-A704-6D1D-F435-67488AE68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130165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5E7CD-1D25-F9DA-23A9-908EED0BB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43134D-1044-2D21-A5BE-DA088F635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C1FAB-5E36-A840-5F99-7608F20BE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A8137B47-8B77-F5B6-7605-069E1A056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Module 1: EQIP</a:t>
            </a:r>
          </a:p>
        </p:txBody>
      </p:sp>
      <p:sp>
        <p:nvSpPr>
          <p:cNvPr id="6" name="Slide Number Placeholder 5">
            <a:extLst>
              <a:ext uri="{FF2B5EF4-FFF2-40B4-BE49-F238E27FC236}">
                <a16:creationId xmlns:a16="http://schemas.microsoft.com/office/drawing/2014/main" id="{87E03EC6-18BD-CBBB-3C93-481197558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1BD50A-67F0-49E5-9C32-C652F021E6B6}" type="slidenum">
              <a:rPr lang="en-US" smtClean="0"/>
              <a:t>‹#›</a:t>
            </a:fld>
            <a:endParaRPr lang="en-US"/>
          </a:p>
        </p:txBody>
      </p:sp>
    </p:spTree>
    <p:extLst>
      <p:ext uri="{BB962C8B-B14F-4D97-AF65-F5344CB8AC3E}">
        <p14:creationId xmlns:p14="http://schemas.microsoft.com/office/powerpoint/2010/main" val="32049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hyperlink" Target="https://www.crisphealth.org/learning-system/eqip/eqip-curriculum-2025/" TargetMode="External"/><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F563-6591-0351-A478-D3BC31CDB41D}"/>
              </a:ext>
            </a:extLst>
          </p:cNvPr>
          <p:cNvSpPr>
            <a:spLocks noGrp="1"/>
          </p:cNvSpPr>
          <p:nvPr>
            <p:ph type="ctrTitle" idx="4294967295"/>
          </p:nvPr>
        </p:nvSpPr>
        <p:spPr>
          <a:xfrm>
            <a:off x="5643123" y="2654458"/>
            <a:ext cx="5572870" cy="1549083"/>
          </a:xfrm>
        </p:spPr>
        <p:txBody>
          <a:bodyPr>
            <a:normAutofit/>
          </a:bodyPr>
          <a:lstStyle/>
          <a:p>
            <a:r>
              <a:rPr lang="en-US" b="1" dirty="0">
                <a:solidFill>
                  <a:srgbClr val="014699"/>
                </a:solidFill>
              </a:rPr>
              <a:t>Episode Playbook</a:t>
            </a:r>
          </a:p>
        </p:txBody>
      </p:sp>
      <p:sp>
        <p:nvSpPr>
          <p:cNvPr id="5" name="TextBox 4">
            <a:extLst>
              <a:ext uri="{FF2B5EF4-FFF2-40B4-BE49-F238E27FC236}">
                <a16:creationId xmlns:a16="http://schemas.microsoft.com/office/drawing/2014/main" id="{24AB5AC0-93FA-5A46-B5C9-8B1654E2D322}"/>
              </a:ext>
            </a:extLst>
          </p:cNvPr>
          <p:cNvSpPr txBox="1"/>
          <p:nvPr/>
        </p:nvSpPr>
        <p:spPr>
          <a:xfrm>
            <a:off x="836578" y="5593404"/>
            <a:ext cx="3735422" cy="307777"/>
          </a:xfrm>
          <a:prstGeom prst="rect">
            <a:avLst/>
          </a:prstGeom>
          <a:noFill/>
        </p:spPr>
        <p:txBody>
          <a:bodyPr wrap="square" rtlCol="0">
            <a:spAutoFit/>
          </a:bodyPr>
          <a:lstStyle/>
          <a:p>
            <a:r>
              <a:rPr lang="en-US" sz="1400" dirty="0">
                <a:solidFill>
                  <a:schemeClr val="accent1"/>
                </a:solidFill>
                <a:latin typeface="+mj-lt"/>
              </a:rPr>
              <a:t>Module 3: EQIP Episodes</a:t>
            </a:r>
          </a:p>
        </p:txBody>
      </p:sp>
      <p:pic>
        <p:nvPicPr>
          <p:cNvPr id="6" name="Audio 5">
            <a:hlinkClick r:id="" action="ppaction://media"/>
            <a:extLst>
              <a:ext uri="{FF2B5EF4-FFF2-40B4-BE49-F238E27FC236}">
                <a16:creationId xmlns:a16="http://schemas.microsoft.com/office/drawing/2014/main" id="{8C32915D-F650-B83C-AA42-487BBCA14E7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44044136"/>
      </p:ext>
    </p:extLst>
  </p:cSld>
  <p:clrMapOvr>
    <a:masterClrMapping/>
  </p:clrMapOvr>
  <mc:AlternateContent xmlns:mc="http://schemas.openxmlformats.org/markup-compatibility/2006" xmlns:p14="http://schemas.microsoft.com/office/powerpoint/2010/main">
    <mc:Choice Requires="p14">
      <p:transition spd="slow" p14:dur="2000" advTm="7524"/>
    </mc:Choice>
    <mc:Fallback xmlns="">
      <p:transition spd="slow" advTm="75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E9551-FF58-ADCD-12F4-7A3D985AC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1C13F-461F-2016-17A8-712654224E25}"/>
              </a:ext>
            </a:extLst>
          </p:cNvPr>
          <p:cNvSpPr>
            <a:spLocks noGrp="1"/>
          </p:cNvSpPr>
          <p:nvPr>
            <p:ph type="title"/>
          </p:nvPr>
        </p:nvSpPr>
        <p:spPr>
          <a:xfrm>
            <a:off x="838200" y="357862"/>
            <a:ext cx="10515600" cy="1325563"/>
          </a:xfrm>
        </p:spPr>
        <p:txBody>
          <a:bodyPr/>
          <a:lstStyle/>
          <a:p>
            <a:r>
              <a:rPr lang="en-US" b="1" dirty="0">
                <a:solidFill>
                  <a:srgbClr val="014699"/>
                </a:solidFill>
                <a:cs typeface="Times New Roman"/>
              </a:rPr>
              <a:t>What is the EQIP Episode </a:t>
            </a:r>
            <a:br>
              <a:rPr lang="en-US" b="1" dirty="0">
                <a:solidFill>
                  <a:srgbClr val="014699"/>
                </a:solidFill>
                <a:cs typeface="Times New Roman"/>
              </a:rPr>
            </a:br>
            <a:r>
              <a:rPr lang="en-US" b="1" dirty="0">
                <a:solidFill>
                  <a:srgbClr val="014699"/>
                </a:solidFill>
                <a:cs typeface="Times New Roman"/>
              </a:rPr>
              <a:t>Playbook?</a:t>
            </a:r>
          </a:p>
        </p:txBody>
      </p:sp>
      <p:sp>
        <p:nvSpPr>
          <p:cNvPr id="3" name="Content Placeholder 2">
            <a:extLst>
              <a:ext uri="{FF2B5EF4-FFF2-40B4-BE49-F238E27FC236}">
                <a16:creationId xmlns:a16="http://schemas.microsoft.com/office/drawing/2014/main" id="{4BF5201D-E209-CA06-F5ED-163BCBBB5E85}"/>
              </a:ext>
            </a:extLst>
          </p:cNvPr>
          <p:cNvSpPr>
            <a:spLocks noGrp="1"/>
          </p:cNvSpPr>
          <p:nvPr>
            <p:ph idx="1"/>
          </p:nvPr>
        </p:nvSpPr>
        <p:spPr>
          <a:xfrm>
            <a:off x="838200" y="1683425"/>
            <a:ext cx="10439400" cy="4359141"/>
          </a:xfrm>
        </p:spPr>
        <p:txBody>
          <a:bodyPr vert="horz" lIns="91440" tIns="45720" rIns="91440" bIns="45720" rtlCol="0" anchor="t">
            <a:normAutofit/>
          </a:bodyPr>
          <a:lstStyle/>
          <a:p>
            <a:pPr marL="0" indent="0">
              <a:buNone/>
            </a:pPr>
            <a:endParaRPr lang="en-US" sz="2000" b="1" u="sng" dirty="0">
              <a:solidFill>
                <a:schemeClr val="accent2"/>
              </a:solidFill>
              <a:latin typeface="+mj-lt"/>
            </a:endParaRPr>
          </a:p>
          <a:p>
            <a:pPr marL="0" indent="0">
              <a:buNone/>
            </a:pPr>
            <a:r>
              <a:rPr lang="en-US" sz="2000" dirty="0">
                <a:solidFill>
                  <a:schemeClr val="accent1"/>
                </a:solidFill>
                <a:latin typeface="+mj-lt"/>
              </a:rPr>
              <a:t>The </a:t>
            </a:r>
            <a:r>
              <a:rPr lang="en-US" sz="2000" b="1" u="sng" dirty="0">
                <a:solidFill>
                  <a:schemeClr val="accent2"/>
                </a:solidFill>
                <a:latin typeface="+mj-lt"/>
              </a:rPr>
              <a:t>EQIP Episode Playbook</a:t>
            </a:r>
            <a:r>
              <a:rPr lang="en-US" sz="2000" b="1" dirty="0">
                <a:solidFill>
                  <a:schemeClr val="accent2"/>
                </a:solidFill>
                <a:latin typeface="+mj-lt"/>
              </a:rPr>
              <a:t> </a:t>
            </a:r>
            <a:r>
              <a:rPr lang="en-US" sz="2000" dirty="0">
                <a:solidFill>
                  <a:schemeClr val="accent1"/>
                </a:solidFill>
                <a:latin typeface="+mj-lt"/>
              </a:rPr>
              <a:t>provides an overview of each EQIP Episode. A playbook for each Performance Year will be created to provide participants with Episode definitions and construction codes.</a:t>
            </a:r>
          </a:p>
        </p:txBody>
      </p:sp>
      <p:pic>
        <p:nvPicPr>
          <p:cNvPr id="8" name="Picture 7">
            <a:extLst>
              <a:ext uri="{FF2B5EF4-FFF2-40B4-BE49-F238E27FC236}">
                <a16:creationId xmlns:a16="http://schemas.microsoft.com/office/drawing/2014/main" id="{D849FD89-EC11-AC81-A88E-86664B939672}"/>
              </a:ext>
            </a:extLst>
          </p:cNvPr>
          <p:cNvPicPr>
            <a:picLocks noChangeAspect="1"/>
          </p:cNvPicPr>
          <p:nvPr/>
        </p:nvPicPr>
        <p:blipFill>
          <a:blip r:embed="rId5"/>
          <a:srcRect l="5514"/>
          <a:stretch>
            <a:fillRect/>
          </a:stretch>
        </p:blipFill>
        <p:spPr>
          <a:xfrm>
            <a:off x="2791139" y="2977463"/>
            <a:ext cx="6609722" cy="3679989"/>
          </a:xfrm>
          <a:prstGeom prst="rect">
            <a:avLst/>
          </a:prstGeom>
        </p:spPr>
      </p:pic>
      <p:pic>
        <p:nvPicPr>
          <p:cNvPr id="14" name="Audio 13">
            <a:hlinkClick r:id="" action="ppaction://media"/>
            <a:extLst>
              <a:ext uri="{FF2B5EF4-FFF2-40B4-BE49-F238E27FC236}">
                <a16:creationId xmlns:a16="http://schemas.microsoft.com/office/drawing/2014/main" id="{7F54EAE5-34C3-A8A1-FA1F-FF675193B206}"/>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512927617"/>
      </p:ext>
    </p:extLst>
  </p:cSld>
  <p:clrMapOvr>
    <a:masterClrMapping/>
  </p:clrMapOvr>
  <mc:AlternateContent xmlns:mc="http://schemas.openxmlformats.org/markup-compatibility/2006" xmlns:p14="http://schemas.microsoft.com/office/powerpoint/2010/main">
    <mc:Choice Requires="p14">
      <p:transition spd="slow" p14:dur="2000" advTm="17542"/>
    </mc:Choice>
    <mc:Fallback xmlns="">
      <p:transition spd="slow" advTm="175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A033E-A9D8-3817-8F13-6D94045D8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B6FED0-1000-7B2C-251A-186FB876B52E}"/>
              </a:ext>
            </a:extLst>
          </p:cNvPr>
          <p:cNvSpPr>
            <a:spLocks noGrp="1"/>
          </p:cNvSpPr>
          <p:nvPr>
            <p:ph type="title"/>
          </p:nvPr>
        </p:nvSpPr>
        <p:spPr>
          <a:xfrm>
            <a:off x="838200" y="220210"/>
            <a:ext cx="10515600" cy="1325563"/>
          </a:xfrm>
        </p:spPr>
        <p:txBody>
          <a:bodyPr/>
          <a:lstStyle/>
          <a:p>
            <a:r>
              <a:rPr lang="en-US" b="1">
                <a:solidFill>
                  <a:srgbClr val="014699"/>
                </a:solidFill>
                <a:cs typeface="Times New Roman"/>
              </a:rPr>
              <a:t>Key Components</a:t>
            </a:r>
            <a:endParaRPr lang="en-US" b="1" dirty="0">
              <a:solidFill>
                <a:srgbClr val="014699"/>
              </a:solidFill>
              <a:cs typeface="Times New Roman"/>
            </a:endParaRPr>
          </a:p>
        </p:txBody>
      </p:sp>
      <p:sp>
        <p:nvSpPr>
          <p:cNvPr id="3" name="Content Placeholder 2">
            <a:extLst>
              <a:ext uri="{FF2B5EF4-FFF2-40B4-BE49-F238E27FC236}">
                <a16:creationId xmlns:a16="http://schemas.microsoft.com/office/drawing/2014/main" id="{EB6A26E0-BFEE-492D-11EC-9E7B650A743D}"/>
              </a:ext>
            </a:extLst>
          </p:cNvPr>
          <p:cNvSpPr>
            <a:spLocks noGrp="1"/>
          </p:cNvSpPr>
          <p:nvPr>
            <p:ph idx="1"/>
          </p:nvPr>
        </p:nvSpPr>
        <p:spPr>
          <a:xfrm>
            <a:off x="838200" y="1683425"/>
            <a:ext cx="4166419" cy="5071336"/>
          </a:xfrm>
        </p:spPr>
        <p:txBody>
          <a:bodyPr vert="horz" lIns="91440" tIns="45720" rIns="91440" bIns="45720" rtlCol="0" anchor="t">
            <a:normAutofit/>
          </a:bodyPr>
          <a:lstStyle/>
          <a:p>
            <a:r>
              <a:rPr lang="en-US" sz="1600" b="1" dirty="0">
                <a:solidFill>
                  <a:schemeClr val="accent1"/>
                </a:solidFill>
                <a:latin typeface="+mj-lt"/>
              </a:rPr>
              <a:t>Episode Triggers</a:t>
            </a:r>
          </a:p>
          <a:p>
            <a:pPr lvl="1"/>
            <a:r>
              <a:rPr lang="en-US" sz="1400" dirty="0">
                <a:solidFill>
                  <a:schemeClr val="accent1"/>
                </a:solidFill>
                <a:latin typeface="+mj-lt"/>
              </a:rPr>
              <a:t>An index hospital stay or procedure during which the initial care was performed. </a:t>
            </a:r>
          </a:p>
          <a:p>
            <a:pPr lvl="1"/>
            <a:r>
              <a:rPr lang="en-US" sz="1400" dirty="0">
                <a:solidFill>
                  <a:schemeClr val="accent1"/>
                </a:solidFill>
                <a:latin typeface="+mj-lt"/>
              </a:rPr>
              <a:t>Defined by a Current Procedural Terminology (CPT) or Healthcare Common Procedure Coding System (HCPCS) code for procedural episodes or International Classification of Diseases-Tenth Revision-Clinical Modification (ICD-10-CM) diagnosis code for acute episodes.</a:t>
            </a:r>
          </a:p>
          <a:p>
            <a:endParaRPr lang="en-US" sz="1600" dirty="0">
              <a:solidFill>
                <a:schemeClr val="accent1"/>
              </a:solidFill>
              <a:latin typeface="+mj-lt"/>
            </a:endParaRPr>
          </a:p>
          <a:p>
            <a:r>
              <a:rPr lang="en-US" sz="1600" b="1" dirty="0">
                <a:solidFill>
                  <a:schemeClr val="accent1"/>
                </a:solidFill>
                <a:latin typeface="+mj-lt"/>
              </a:rPr>
              <a:t>Episode Length</a:t>
            </a:r>
          </a:p>
          <a:p>
            <a:pPr lvl="1"/>
            <a:r>
              <a:rPr lang="en-US" sz="1400" dirty="0">
                <a:solidFill>
                  <a:schemeClr val="accent1"/>
                </a:solidFill>
                <a:latin typeface="+mj-lt"/>
              </a:rPr>
              <a:t>Lookback period: The time period prior to the trigger in which all costs related to the trigger will be considered. </a:t>
            </a:r>
          </a:p>
          <a:p>
            <a:pPr lvl="1"/>
            <a:r>
              <a:rPr lang="en-US" sz="1400" dirty="0">
                <a:solidFill>
                  <a:schemeClr val="accent1"/>
                </a:solidFill>
                <a:latin typeface="+mj-lt"/>
              </a:rPr>
              <a:t>Close period: The time period following the triggering event, during which all costs related to the trigger will be considered.</a:t>
            </a:r>
          </a:p>
        </p:txBody>
      </p:sp>
      <p:pic>
        <p:nvPicPr>
          <p:cNvPr id="5" name="Picture 4">
            <a:extLst>
              <a:ext uri="{FF2B5EF4-FFF2-40B4-BE49-F238E27FC236}">
                <a16:creationId xmlns:a16="http://schemas.microsoft.com/office/drawing/2014/main" id="{958C3D2F-0542-F459-1D67-F07C07394AC1}"/>
              </a:ext>
            </a:extLst>
          </p:cNvPr>
          <p:cNvPicPr>
            <a:picLocks noChangeAspect="1"/>
          </p:cNvPicPr>
          <p:nvPr/>
        </p:nvPicPr>
        <p:blipFill>
          <a:blip r:embed="rId5"/>
          <a:srcRect l="4609"/>
          <a:stretch>
            <a:fillRect/>
          </a:stretch>
        </p:blipFill>
        <p:spPr>
          <a:xfrm>
            <a:off x="6096000" y="3727441"/>
            <a:ext cx="5142866" cy="2979173"/>
          </a:xfrm>
          <a:prstGeom prst="rect">
            <a:avLst/>
          </a:prstGeom>
        </p:spPr>
      </p:pic>
      <p:pic>
        <p:nvPicPr>
          <p:cNvPr id="7" name="Picture 6">
            <a:extLst>
              <a:ext uri="{FF2B5EF4-FFF2-40B4-BE49-F238E27FC236}">
                <a16:creationId xmlns:a16="http://schemas.microsoft.com/office/drawing/2014/main" id="{351BF232-6E77-8798-0279-036B15D461F1}"/>
              </a:ext>
            </a:extLst>
          </p:cNvPr>
          <p:cNvPicPr>
            <a:picLocks noChangeAspect="1"/>
          </p:cNvPicPr>
          <p:nvPr/>
        </p:nvPicPr>
        <p:blipFill>
          <a:blip r:embed="rId6"/>
          <a:stretch>
            <a:fillRect/>
          </a:stretch>
        </p:blipFill>
        <p:spPr>
          <a:xfrm>
            <a:off x="5587228" y="1381541"/>
            <a:ext cx="5766572" cy="2454059"/>
          </a:xfrm>
          <a:prstGeom prst="rect">
            <a:avLst/>
          </a:prstGeom>
        </p:spPr>
      </p:pic>
      <p:pic>
        <p:nvPicPr>
          <p:cNvPr id="13" name="Audio 12">
            <a:hlinkClick r:id="" action="ppaction://media"/>
            <a:extLst>
              <a:ext uri="{FF2B5EF4-FFF2-40B4-BE49-F238E27FC236}">
                <a16:creationId xmlns:a16="http://schemas.microsoft.com/office/drawing/2014/main" id="{9BA55A58-2005-EC87-274F-4C178491B829}"/>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351368248"/>
      </p:ext>
    </p:extLst>
  </p:cSld>
  <p:clrMapOvr>
    <a:masterClrMapping/>
  </p:clrMapOvr>
  <mc:AlternateContent xmlns:mc="http://schemas.openxmlformats.org/markup-compatibility/2006" xmlns:p14="http://schemas.microsoft.com/office/powerpoint/2010/main">
    <mc:Choice Requires="p14">
      <p:transition spd="slow" p14:dur="2000" advTm="72461"/>
    </mc:Choice>
    <mc:Fallback xmlns="">
      <p:transition spd="slow" advTm="724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A175-1E07-8EF8-5D53-D1C1C96DB141}"/>
              </a:ext>
            </a:extLst>
          </p:cNvPr>
          <p:cNvSpPr>
            <a:spLocks noGrp="1"/>
          </p:cNvSpPr>
          <p:nvPr>
            <p:ph type="title"/>
          </p:nvPr>
        </p:nvSpPr>
        <p:spPr>
          <a:xfrm>
            <a:off x="674077" y="385828"/>
            <a:ext cx="10515600" cy="1325563"/>
          </a:xfrm>
        </p:spPr>
        <p:txBody>
          <a:bodyPr>
            <a:noAutofit/>
          </a:bodyPr>
          <a:lstStyle/>
          <a:p>
            <a:r>
              <a:rPr lang="en-US" b="1">
                <a:solidFill>
                  <a:schemeClr val="accent1"/>
                </a:solidFill>
              </a:rPr>
              <a:t>Want to Learn More?</a:t>
            </a:r>
          </a:p>
        </p:txBody>
      </p:sp>
      <p:sp>
        <p:nvSpPr>
          <p:cNvPr id="3" name="Content Placeholder 2">
            <a:extLst>
              <a:ext uri="{FF2B5EF4-FFF2-40B4-BE49-F238E27FC236}">
                <a16:creationId xmlns:a16="http://schemas.microsoft.com/office/drawing/2014/main" id="{3B7C6457-4B81-A749-164A-77555C6A8AE3}"/>
              </a:ext>
            </a:extLst>
          </p:cNvPr>
          <p:cNvSpPr>
            <a:spLocks noGrp="1"/>
          </p:cNvSpPr>
          <p:nvPr>
            <p:ph idx="1"/>
          </p:nvPr>
        </p:nvSpPr>
        <p:spPr>
          <a:xfrm>
            <a:off x="674077" y="1574453"/>
            <a:ext cx="10515600" cy="1338505"/>
          </a:xfrm>
        </p:spPr>
        <p:txBody>
          <a:bodyPr vert="horz" lIns="91440" tIns="45720" rIns="91440" bIns="45720" rtlCol="0" anchor="t">
            <a:normAutofit/>
          </a:bodyPr>
          <a:lstStyle/>
          <a:p>
            <a:pPr marL="0" indent="0">
              <a:lnSpc>
                <a:spcPct val="150000"/>
              </a:lnSpc>
              <a:buNone/>
            </a:pPr>
            <a:r>
              <a:rPr lang="en-US" sz="2000" dirty="0">
                <a:solidFill>
                  <a:schemeClr val="accent1"/>
                </a:solidFill>
                <a:latin typeface="+mj-lt"/>
              </a:rPr>
              <a:t>Visit the full </a:t>
            </a:r>
            <a:r>
              <a:rPr lang="en-US" sz="2000" b="1" u="sng" dirty="0">
                <a:solidFill>
                  <a:schemeClr val="accent2"/>
                </a:solidFill>
                <a:latin typeface="+mj-lt"/>
                <a:hlinkClick r:id="rId5">
                  <a:extLst>
                    <a:ext uri="{A12FA001-AC4F-418D-AE19-62706E023703}">
                      <ahyp:hlinkClr xmlns:ahyp="http://schemas.microsoft.com/office/drawing/2018/hyperlinkcolor" val="tx"/>
                    </a:ext>
                  </a:extLst>
                </a:hlinkClick>
              </a:rPr>
              <a:t>EQIP Curriculum</a:t>
            </a:r>
            <a:r>
              <a:rPr lang="en-US" sz="2000" dirty="0">
                <a:solidFill>
                  <a:schemeClr val="accent2"/>
                </a:solidFill>
                <a:latin typeface="+mj-lt"/>
              </a:rPr>
              <a:t> </a:t>
            </a:r>
            <a:r>
              <a:rPr lang="en-US" sz="2000" dirty="0">
                <a:solidFill>
                  <a:schemeClr val="accent1"/>
                </a:solidFill>
                <a:latin typeface="+mj-lt"/>
              </a:rPr>
              <a:t>to explore comprehensive learning modules and deepen your understanding of Maryland’s Episode Quality Improvement Program (EQIP). </a:t>
            </a:r>
          </a:p>
          <a:p>
            <a:pPr>
              <a:lnSpc>
                <a:spcPct val="150000"/>
              </a:lnSpc>
            </a:pPr>
            <a:endParaRPr lang="en-US" sz="1400" dirty="0">
              <a:solidFill>
                <a:schemeClr val="accent1"/>
              </a:solidFill>
              <a:latin typeface="+mj-lt"/>
            </a:endParaRPr>
          </a:p>
          <a:p>
            <a:pPr>
              <a:lnSpc>
                <a:spcPct val="150000"/>
              </a:lnSpc>
            </a:pPr>
            <a:endParaRPr lang="en-US" sz="1400" dirty="0">
              <a:solidFill>
                <a:schemeClr val="accent1"/>
              </a:solidFill>
              <a:latin typeface="+mj-lt"/>
            </a:endParaRPr>
          </a:p>
        </p:txBody>
      </p:sp>
      <p:pic>
        <p:nvPicPr>
          <p:cNvPr id="7" name="Audio 6">
            <a:hlinkClick r:id="" action="ppaction://media"/>
            <a:extLst>
              <a:ext uri="{FF2B5EF4-FFF2-40B4-BE49-F238E27FC236}">
                <a16:creationId xmlns:a16="http://schemas.microsoft.com/office/drawing/2014/main" id="{6D7A30C0-59DB-BF3A-8F70-08EA65AD7A47}"/>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68151774"/>
      </p:ext>
    </p:extLst>
  </p:cSld>
  <p:clrMapOvr>
    <a:masterClrMapping/>
  </p:clrMapOvr>
  <mc:AlternateContent xmlns:mc="http://schemas.openxmlformats.org/markup-compatibility/2006" xmlns:p14="http://schemas.microsoft.com/office/powerpoint/2010/main">
    <mc:Choice Requires="p14">
      <p:transition spd="slow" p14:dur="2000" advTm="12807"/>
    </mc:Choice>
    <mc:Fallback xmlns="">
      <p:transition spd="slow" advTm="128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C3932"/>
      </a:dk2>
      <a:lt2>
        <a:srgbClr val="FDF6EA"/>
      </a:lt2>
      <a:accent1>
        <a:srgbClr val="1A4A98"/>
      </a:accent1>
      <a:accent2>
        <a:srgbClr val="00B0F0"/>
      </a:accent2>
      <a:accent3>
        <a:srgbClr val="0070C0"/>
      </a:accent3>
      <a:accent4>
        <a:srgbClr val="002060"/>
      </a:accent4>
      <a:accent5>
        <a:srgbClr val="C4F6F6"/>
      </a:accent5>
      <a:accent6>
        <a:srgbClr val="141CBA"/>
      </a:accent6>
      <a:hlink>
        <a:srgbClr val="002060"/>
      </a:hlink>
      <a:folHlink>
        <a:srgbClr val="2B7CF3"/>
      </a:folHlink>
    </a:clrScheme>
    <a:fontScheme name="Custom 1">
      <a:majorFont>
        <a:latin typeface="Neue Haas Grotesk Text Pro"/>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867E34AE758746932470DCF8B17B6D" ma:contentTypeVersion="22" ma:contentTypeDescription="Create a new document." ma:contentTypeScope="" ma:versionID="c08f5cc1ac8baac1c928df777cba2f38">
  <xsd:schema xmlns:xsd="http://www.w3.org/2001/XMLSchema" xmlns:xs="http://www.w3.org/2001/XMLSchema" xmlns:p="http://schemas.microsoft.com/office/2006/metadata/properties" xmlns:ns1="http://schemas.microsoft.com/sharepoint/v3" xmlns:ns2="17f89e47-7d88-44b8-b02f-f9ffd650f5ad" xmlns:ns3="590118b5-ea22-46dd-8d6a-d7e95b39fd7c" targetNamespace="http://schemas.microsoft.com/office/2006/metadata/properties" ma:root="true" ma:fieldsID="4dd10f864a07675f84b4805961ff9453" ns1:_="" ns2:_="" ns3:_="">
    <xsd:import namespace="http://schemas.microsoft.com/sharepoint/v3"/>
    <xsd:import namespace="17f89e47-7d88-44b8-b02f-f9ffd650f5ad"/>
    <xsd:import namespace="590118b5-ea22-46dd-8d6a-d7e95b39fd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f89e47-7d88-44b8-b02f-f9ffd650f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960c3d4-f6e1-477f-9746-0af006e395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0118b5-ea22-46dd-8d6a-d7e95b39fd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f39ed51-539f-4555-a178-3890462af2e1}" ma:internalName="TaxCatchAll" ma:showField="CatchAllData" ma:web="590118b5-ea22-46dd-8d6a-d7e95b39fd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90118b5-ea22-46dd-8d6a-d7e95b39fd7c" xsi:nil="true"/>
    <lcf76f155ced4ddcb4097134ff3c332f xmlns="17f89e47-7d88-44b8-b02f-f9ffd650f5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C3F297B-C85D-4A51-8EE8-DBC680E7DB1C}"/>
</file>

<file path=customXml/itemProps2.xml><?xml version="1.0" encoding="utf-8"?>
<ds:datastoreItem xmlns:ds="http://schemas.openxmlformats.org/officeDocument/2006/customXml" ds:itemID="{A3E6F62A-B538-4565-BB2B-5B0A1097D898}">
  <ds:schemaRefs>
    <ds:schemaRef ds:uri="http://schemas.microsoft.com/sharepoint/v3/contenttype/forms"/>
  </ds:schemaRefs>
</ds:datastoreItem>
</file>

<file path=customXml/itemProps3.xml><?xml version="1.0" encoding="utf-8"?>
<ds:datastoreItem xmlns:ds="http://schemas.openxmlformats.org/officeDocument/2006/customXml" ds:itemID="{922D1F66-0DF9-4229-B6BC-C6BF587FA902}">
  <ds:schemaRefs>
    <ds:schemaRef ds:uri="17f89e47-7d88-44b8-b02f-f9ffd650f5ad"/>
    <ds:schemaRef ds:uri="590118b5-ea22-46dd-8d6a-d7e95b39fd7c"/>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282</TotalTime>
  <Words>479</Words>
  <Application>Microsoft Office PowerPoint</Application>
  <PresentationFormat>Widescreen</PresentationFormat>
  <Paragraphs>23</Paragraphs>
  <Slides>4</Slides>
  <Notes>4</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Arial</vt:lpstr>
      <vt:lpstr>Neue Haas Grotesk Text Pro</vt:lpstr>
      <vt:lpstr>Times New Roman</vt:lpstr>
      <vt:lpstr>Office Theme</vt:lpstr>
      <vt:lpstr>Episode Playbook</vt:lpstr>
      <vt:lpstr>What is the EQIP Episode  Playbook?</vt:lpstr>
      <vt:lpstr>Key Components</vt:lpstr>
      <vt:lpstr>Want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Christal Forte</dc:creator>
  <cp:lastModifiedBy>Olivia Simon</cp:lastModifiedBy>
  <cp:revision>10</cp:revision>
  <dcterms:created xsi:type="dcterms:W3CDTF">2025-02-11T17:20:35Z</dcterms:created>
  <dcterms:modified xsi:type="dcterms:W3CDTF">2025-07-16T15:49:58Z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0x0101003A867E34AE758746932470DCF8B17B6D</vt:lpwstr>
  </property>
  <property fmtid="{D5CDD505-2E9C-101B-9397-08002B2CF9AE}" pid="3" name="MediaServiceImageTags">
    <vt:lpwstr/>
  </property>
</Properties>
</file>