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56" r:id="rId5"/>
    <p:sldId id="262" r:id="rId6"/>
    <p:sldId id="267" r:id="rId7"/>
    <p:sldId id="268" r:id="rId8"/>
    <p:sldId id="270"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B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97" autoAdjust="0"/>
  </p:normalViewPr>
  <p:slideViewPr>
    <p:cSldViewPr snapToGrid="0">
      <p:cViewPr varScale="1">
        <p:scale>
          <a:sx n="68" d="100"/>
          <a:sy n="68" d="100"/>
        </p:scale>
        <p:origin x="123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3CBF7-1346-B711-DA13-EA3B0348A8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E40BDC-0BFE-0661-E732-D72A932B97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E622DD-FFCC-4063-AC82-574ADFED35B0}" type="datetimeFigureOut">
              <a:rPr lang="en-US" smtClean="0"/>
              <a:t>7/16/2025</a:t>
            </a:fld>
            <a:endParaRPr lang="en-US"/>
          </a:p>
        </p:txBody>
      </p:sp>
      <p:sp>
        <p:nvSpPr>
          <p:cNvPr id="4" name="Footer Placeholder 3">
            <a:extLst>
              <a:ext uri="{FF2B5EF4-FFF2-40B4-BE49-F238E27FC236}">
                <a16:creationId xmlns:a16="http://schemas.microsoft.com/office/drawing/2014/main" id="{B08D5658-EF97-A848-6752-DD218D67A4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1762E3-09E1-F50E-95EE-DFFA52EE4B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85062C-83AD-4977-A240-A45628C238E8}" type="slidenum">
              <a:rPr lang="en-US" smtClean="0"/>
              <a:t>‹#›</a:t>
            </a:fld>
            <a:endParaRPr lang="en-US"/>
          </a:p>
        </p:txBody>
      </p:sp>
    </p:spTree>
    <p:extLst>
      <p:ext uri="{BB962C8B-B14F-4D97-AF65-F5344CB8AC3E}">
        <p14:creationId xmlns:p14="http://schemas.microsoft.com/office/powerpoint/2010/main" val="92574628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3DF6A-93A7-4217-9AFC-2F7D2DCCE793}"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2AF4B-86CF-4DA2-8674-ABA13EF5759D}" type="slidenum">
              <a:rPr lang="en-US" smtClean="0"/>
              <a:t>‹#›</a:t>
            </a:fld>
            <a:endParaRPr lang="en-US"/>
          </a:p>
        </p:txBody>
      </p:sp>
    </p:spTree>
    <p:extLst>
      <p:ext uri="{BB962C8B-B14F-4D97-AF65-F5344CB8AC3E}">
        <p14:creationId xmlns:p14="http://schemas.microsoft.com/office/powerpoint/2010/main" val="362245767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EQIP Curriculum! In this video, I will explain what an EQIP Entity is and how an EQIP Entity is formed.</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1</a:t>
            </a:fld>
            <a:endParaRPr lang="en-US"/>
          </a:p>
        </p:txBody>
      </p:sp>
    </p:spTree>
    <p:extLst>
      <p:ext uri="{BB962C8B-B14F-4D97-AF65-F5344CB8AC3E}">
        <p14:creationId xmlns:p14="http://schemas.microsoft.com/office/powerpoint/2010/main" val="147557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9FE7E-6D64-99FB-9F34-6A00D6760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8F746-DCBC-407A-4861-F0330ADB5D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4A54E-B56B-A6CC-3BEE-807FAD1FB1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An </a:t>
            </a:r>
            <a:r>
              <a:rPr lang="en-US" sz="1200" dirty="0">
                <a:solidFill>
                  <a:srgbClr val="014699"/>
                </a:solidFill>
                <a:latin typeface="Neue Haas Grotesk Text Pro"/>
                <a:cs typeface="Times New Roman"/>
              </a:rPr>
              <a:t>EQIP Entity is an individual Care Partner or a group of Care Partners that enroll and participate in EQIP together. </a:t>
            </a:r>
          </a:p>
          <a:p>
            <a:pPr lvl="0">
              <a:buFont typeface="Arial" panose="020B0604020202020204" pitchFamily="34" charset="0"/>
              <a:buNone/>
            </a:pPr>
            <a:endParaRPr lang="en-US" dirty="0"/>
          </a:p>
        </p:txBody>
      </p:sp>
      <p:sp>
        <p:nvSpPr>
          <p:cNvPr id="4" name="Header Placeholder 3">
            <a:extLst>
              <a:ext uri="{FF2B5EF4-FFF2-40B4-BE49-F238E27FC236}">
                <a16:creationId xmlns:a16="http://schemas.microsoft.com/office/drawing/2014/main" id="{3DF21B0A-8A39-5859-9B6A-AD9DBBB879B9}"/>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C67E7BD0-CE96-01AB-06BA-33D97231502E}"/>
              </a:ext>
            </a:extLst>
          </p:cNvPr>
          <p:cNvSpPr>
            <a:spLocks noGrp="1"/>
          </p:cNvSpPr>
          <p:nvPr>
            <p:ph type="sldNum" sz="quarter" idx="5"/>
          </p:nvPr>
        </p:nvSpPr>
        <p:spPr/>
        <p:txBody>
          <a:bodyPr/>
          <a:lstStyle/>
          <a:p>
            <a:fld id="{E7D2AF4B-86CF-4DA2-8674-ABA13EF5759D}" type="slidenum">
              <a:rPr lang="en-US" smtClean="0"/>
              <a:t>2</a:t>
            </a:fld>
            <a:endParaRPr lang="en-US"/>
          </a:p>
        </p:txBody>
      </p:sp>
    </p:spTree>
    <p:extLst>
      <p:ext uri="{BB962C8B-B14F-4D97-AF65-F5344CB8AC3E}">
        <p14:creationId xmlns:p14="http://schemas.microsoft.com/office/powerpoint/2010/main" val="427414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7EA8A-1860-A13D-03C8-D2106F896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5113C-EFB8-9012-B111-347A1303F8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49ADAA-0431-9887-1A85-C54304A35A50}"/>
              </a:ext>
            </a:extLst>
          </p:cNvPr>
          <p:cNvSpPr>
            <a:spLocks noGrp="1"/>
          </p:cNvSpPr>
          <p:nvPr>
            <p:ph type="body" idx="1"/>
          </p:nvPr>
        </p:nvSpPr>
        <p:spPr/>
        <p:txBody>
          <a:bodyPr/>
          <a:lstStyle/>
          <a:p>
            <a:pPr lvl="0">
              <a:buFont typeface="Arial" panose="020B0604020202020204" pitchFamily="34" charset="0"/>
              <a:buNone/>
            </a:pPr>
            <a:r>
              <a:rPr lang="en-US" dirty="0"/>
              <a:t>EQIP Entities can consist of any practitioners who meet EQIP Participation and eligibility requirements. There are no specific requirements as to how EQIP Entities are set up or managed. For example, a single EQIP Entity may consist of practitioners from a single practice location. An EQIP Entity may also consist of practitioners from a hospital system or organization across multiple locations. Or EQIP Entities may be organized based on specialty within a particular organization. In some cases, EQIP Entities may consist of practitioners from different organizations. Again, it is up to participants on how they want to form and manage their Entity.</a:t>
            </a:r>
          </a:p>
        </p:txBody>
      </p:sp>
      <p:sp>
        <p:nvSpPr>
          <p:cNvPr id="4" name="Header Placeholder 3">
            <a:extLst>
              <a:ext uri="{FF2B5EF4-FFF2-40B4-BE49-F238E27FC236}">
                <a16:creationId xmlns:a16="http://schemas.microsoft.com/office/drawing/2014/main" id="{1E947062-0E65-430E-84B2-27260A7051D9}"/>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A2DC09A8-FA05-D6D3-B5D6-69EF6DCA7BB4}"/>
              </a:ext>
            </a:extLst>
          </p:cNvPr>
          <p:cNvSpPr>
            <a:spLocks noGrp="1"/>
          </p:cNvSpPr>
          <p:nvPr>
            <p:ph type="sldNum" sz="quarter" idx="5"/>
          </p:nvPr>
        </p:nvSpPr>
        <p:spPr/>
        <p:txBody>
          <a:bodyPr/>
          <a:lstStyle/>
          <a:p>
            <a:fld id="{E7D2AF4B-86CF-4DA2-8674-ABA13EF5759D}" type="slidenum">
              <a:rPr lang="en-US" smtClean="0"/>
              <a:t>3</a:t>
            </a:fld>
            <a:endParaRPr lang="en-US"/>
          </a:p>
        </p:txBody>
      </p:sp>
    </p:spTree>
    <p:extLst>
      <p:ext uri="{BB962C8B-B14F-4D97-AF65-F5344CB8AC3E}">
        <p14:creationId xmlns:p14="http://schemas.microsoft.com/office/powerpoint/2010/main" val="117969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E945E-35DC-3D41-DB31-53FA1F4AF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32509-BB4D-77E8-28A5-962E0449C0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386A71-A70C-802D-44B6-F62AAB30B0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14699"/>
                </a:solidFill>
                <a:latin typeface="Neue Haas Grotesk Text Pro"/>
                <a:cs typeface="Times New Roman"/>
              </a:rPr>
              <a:t>To create an EQIP Entity, an eligible practitioner who will be participating as the Lead Care Partner (LCP) must email the EQIP Inbox at </a:t>
            </a:r>
            <a:r>
              <a:rPr lang="en-US" sz="1200" b="1" u="sng" dirty="0" err="1">
                <a:solidFill>
                  <a:srgbClr val="00B0F0"/>
                </a:solidFill>
                <a:latin typeface="Neue Haas Grotesk Text Pro"/>
                <a:cs typeface="Times New Roman"/>
              </a:rPr>
              <a:t>eqip</a:t>
            </a:r>
            <a:r>
              <a:rPr lang="en-US" sz="1200" b="1" u="sng" dirty="0">
                <a:solidFill>
                  <a:srgbClr val="00B0F0"/>
                </a:solidFill>
                <a:latin typeface="Neue Haas Grotesk Text Pro"/>
                <a:cs typeface="Times New Roman"/>
              </a:rPr>
              <a:t>@@crisphealth.org</a:t>
            </a:r>
            <a:r>
              <a:rPr lang="en-US" sz="1200" dirty="0">
                <a:solidFill>
                  <a:srgbClr val="014699"/>
                </a:solidFill>
                <a:latin typeface="Neue Haas Grotesk Text Pro"/>
                <a:cs typeface="Times New Roman"/>
              </a:rPr>
              <a:t>.  Additional Care Partners can then be added to the Entity. While setting up your EQIP Entity, </a:t>
            </a:r>
            <a:r>
              <a:rPr lang="en-US" dirty="0"/>
              <a:t>there are a few considerations that should be kept in mind. The first is that EQIP episodes and interventions are selected at the EQIP Entity level. This means that the Care Partners that make up a single EQIP Entity must meet EQIP’s three minimum volume thresholds in order to select specific EQIP Episodes. The next is that performance in EQIP is assessed at the EQIP Entity Level. All participating Care Partners in a single EQIP Entity will be evaluated on cost and quality in their selected Episode categories. Lastly, any earned incentive payments will be due to the EQIP Entity. </a:t>
            </a:r>
            <a:r>
              <a:rPr lang="en-US" sz="1200" kern="100" dirty="0">
                <a:solidFill>
                  <a:schemeClr val="tx1">
                    <a:lumMod val="75000"/>
                    <a:lumOff val="25000"/>
                  </a:schemeClr>
                </a:solidFill>
                <a:effectLst/>
                <a:latin typeface="Times New Roman" panose="02020603050405020304" pitchFamily="18" charset="0"/>
                <a:ea typeface="Aptos" panose="020B0004020202020204" pitchFamily="34" charset="0"/>
                <a:cs typeface="Times New Roman" panose="02020603050405020304" pitchFamily="18" charset="0"/>
              </a:rPr>
              <a:t>The EQIP Entity is then responsible for distributing Incentive Payments to individual Care Partners. The HSCRC/CRISP will not oversee or dictate Incentive Payment distribution amongst multiple Care Partners who participate in the EQIP Entity.</a:t>
            </a:r>
          </a:p>
          <a:p>
            <a:pPr lvl="0">
              <a:buFont typeface="Arial" panose="020B0604020202020204" pitchFamily="34" charset="0"/>
              <a:buNone/>
            </a:pPr>
            <a:endParaRPr lang="en-US" dirty="0"/>
          </a:p>
        </p:txBody>
      </p:sp>
      <p:sp>
        <p:nvSpPr>
          <p:cNvPr id="4" name="Header Placeholder 3">
            <a:extLst>
              <a:ext uri="{FF2B5EF4-FFF2-40B4-BE49-F238E27FC236}">
                <a16:creationId xmlns:a16="http://schemas.microsoft.com/office/drawing/2014/main" id="{CB74B1E4-87AA-04D4-BB44-5681DC3C9264}"/>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464B699C-0BD6-47E0-6393-E1EDE496A96D}"/>
              </a:ext>
            </a:extLst>
          </p:cNvPr>
          <p:cNvSpPr>
            <a:spLocks noGrp="1"/>
          </p:cNvSpPr>
          <p:nvPr>
            <p:ph type="sldNum" sz="quarter" idx="5"/>
          </p:nvPr>
        </p:nvSpPr>
        <p:spPr/>
        <p:txBody>
          <a:bodyPr/>
          <a:lstStyle/>
          <a:p>
            <a:fld id="{E7D2AF4B-86CF-4DA2-8674-ABA13EF5759D}" type="slidenum">
              <a:rPr lang="en-US" smtClean="0"/>
              <a:t>4</a:t>
            </a:fld>
            <a:endParaRPr lang="en-US"/>
          </a:p>
        </p:txBody>
      </p:sp>
    </p:spTree>
    <p:extLst>
      <p:ext uri="{BB962C8B-B14F-4D97-AF65-F5344CB8AC3E}">
        <p14:creationId xmlns:p14="http://schemas.microsoft.com/office/powerpoint/2010/main" val="4136222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7C807-53EA-BA8C-5F15-F542A251A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A5BC15-DCAD-7C46-8018-33E1A4608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3BA53-87E4-9EBD-021F-DB05E2B79E5C}"/>
              </a:ext>
            </a:extLst>
          </p:cNvPr>
          <p:cNvSpPr>
            <a:spLocks noGrp="1"/>
          </p:cNvSpPr>
          <p:nvPr>
            <p:ph type="body" idx="1"/>
          </p:nvPr>
        </p:nvSpPr>
        <p:spPr/>
        <p:txBody>
          <a:bodyPr/>
          <a:lstStyle/>
          <a:p>
            <a:pPr lvl="0">
              <a:buFont typeface="Arial" panose="020B0604020202020204" pitchFamily="34" charset="0"/>
              <a:buNone/>
            </a:pPr>
            <a:r>
              <a:rPr lang="en-US" dirty="0"/>
              <a:t>If you are looking for additional guidance, please reach out to eqip@crisphealth.org. </a:t>
            </a:r>
          </a:p>
        </p:txBody>
      </p:sp>
      <p:sp>
        <p:nvSpPr>
          <p:cNvPr id="4" name="Header Placeholder 3">
            <a:extLst>
              <a:ext uri="{FF2B5EF4-FFF2-40B4-BE49-F238E27FC236}">
                <a16:creationId xmlns:a16="http://schemas.microsoft.com/office/drawing/2014/main" id="{C1206C44-487D-920B-6D71-F0BCEA005717}"/>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C7172DF9-C8A9-6193-FE5F-F09B63DBC0D8}"/>
              </a:ext>
            </a:extLst>
          </p:cNvPr>
          <p:cNvSpPr>
            <a:spLocks noGrp="1"/>
          </p:cNvSpPr>
          <p:nvPr>
            <p:ph type="sldNum" sz="quarter" idx="5"/>
          </p:nvPr>
        </p:nvSpPr>
        <p:spPr/>
        <p:txBody>
          <a:bodyPr/>
          <a:lstStyle/>
          <a:p>
            <a:fld id="{E7D2AF4B-86CF-4DA2-8674-ABA13EF5759D}" type="slidenum">
              <a:rPr lang="en-US" smtClean="0"/>
              <a:t>5</a:t>
            </a:fld>
            <a:endParaRPr lang="en-US"/>
          </a:p>
        </p:txBody>
      </p:sp>
    </p:spTree>
    <p:extLst>
      <p:ext uri="{BB962C8B-B14F-4D97-AF65-F5344CB8AC3E}">
        <p14:creationId xmlns:p14="http://schemas.microsoft.com/office/powerpoint/2010/main" val="306822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Do you want to learn more about EQIP? Visit the full EQIP Curriculum to explore comprehensive learning modules and deepen your understanding of Maryland’s Episode Quality Improvement Program (EQIP). </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6</a:t>
            </a:fld>
            <a:endParaRPr lang="en-US"/>
          </a:p>
        </p:txBody>
      </p:sp>
    </p:spTree>
    <p:extLst>
      <p:ext uri="{BB962C8B-B14F-4D97-AF65-F5344CB8AC3E}">
        <p14:creationId xmlns:p14="http://schemas.microsoft.com/office/powerpoint/2010/main" val="658598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L-Shape 11">
            <a:extLst>
              <a:ext uri="{FF2B5EF4-FFF2-40B4-BE49-F238E27FC236}">
                <a16:creationId xmlns:a16="http://schemas.microsoft.com/office/drawing/2014/main" id="{4F12E6FD-FAD0-6877-F2F1-5B41A5EB08DF}"/>
              </a:ext>
            </a:extLst>
          </p:cNvPr>
          <p:cNvSpPr/>
          <p:nvPr userDrawn="1"/>
        </p:nvSpPr>
        <p:spPr>
          <a:xfrm>
            <a:off x="153826"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Shape 12">
            <a:extLst>
              <a:ext uri="{FF2B5EF4-FFF2-40B4-BE49-F238E27FC236}">
                <a16:creationId xmlns:a16="http://schemas.microsoft.com/office/drawing/2014/main" id="{4ECA3591-E1A4-65DB-3D3F-D3B82BC907DC}"/>
              </a:ext>
            </a:extLst>
          </p:cNvPr>
          <p:cNvSpPr/>
          <p:nvPr userDrawn="1"/>
        </p:nvSpPr>
        <p:spPr>
          <a:xfrm rot="10800000">
            <a:off x="11468564"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A blue text on a black background&#10;&#10;AI-generated content may be incorrect.">
            <a:extLst>
              <a:ext uri="{FF2B5EF4-FFF2-40B4-BE49-F238E27FC236}">
                <a16:creationId xmlns:a16="http://schemas.microsoft.com/office/drawing/2014/main" id="{621FB0B1-A01A-3467-A99B-96C5DDBDAD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676405" y="1228981"/>
            <a:ext cx="4613454" cy="45952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BF6FBB33-1825-37A9-73D4-EBA3C8D7B1FB}"/>
              </a:ext>
            </a:extLst>
          </p:cNvPr>
          <p:cNvCxnSpPr>
            <a:cxnSpLocks/>
          </p:cNvCxnSpPr>
          <p:nvPr userDrawn="1"/>
        </p:nvCxnSpPr>
        <p:spPr>
          <a:xfrm>
            <a:off x="891424" y="5457826"/>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581AEF-AFEE-8144-D594-B112F2D93C15}"/>
              </a:ext>
            </a:extLst>
          </p:cNvPr>
          <p:cNvCxnSpPr>
            <a:cxnSpLocks/>
          </p:cNvCxnSpPr>
          <p:nvPr userDrawn="1"/>
        </p:nvCxnSpPr>
        <p:spPr>
          <a:xfrm>
            <a:off x="891423" y="1364862"/>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72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B88AEF7-281A-44ED-51C2-BC9D0823F4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110B595B-DC94-4A7F-A0CB-F3CAE7CD5F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A0D441-F801-7550-3D7A-4ADC1B82D7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98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50C181F-5387-E151-AA51-9C2FD2F30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6F6005CA-63AA-B4EF-D523-5AA22C33A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7FFCA-FDD0-8C8A-5180-AD0D8F37D1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6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CEDECA1-92D5-542C-11FF-C73F57AA5081}"/>
              </a:ext>
            </a:extLst>
          </p:cNvPr>
          <p:cNvCxnSpPr>
            <a:cxnSpLocks/>
          </p:cNvCxnSpPr>
          <p:nvPr userDrawn="1"/>
        </p:nvCxnSpPr>
        <p:spPr>
          <a:xfrm>
            <a:off x="0" y="544455"/>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03B89-10DD-E6B9-7D8E-1E74555232A5}"/>
              </a:ext>
            </a:extLst>
          </p:cNvPr>
          <p:cNvCxnSpPr>
            <a:cxnSpLocks/>
          </p:cNvCxnSpPr>
          <p:nvPr userDrawn="1"/>
        </p:nvCxnSpPr>
        <p:spPr>
          <a:xfrm>
            <a:off x="0" y="6313544"/>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Picture 2" descr="A blue text on a black background&#10;&#10;AI-generated content may be incorrect.">
            <a:extLst>
              <a:ext uri="{FF2B5EF4-FFF2-40B4-BE49-F238E27FC236}">
                <a16:creationId xmlns:a16="http://schemas.microsoft.com/office/drawing/2014/main" id="{5D3A50A6-1821-69A8-59E0-88F43421C6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397914" y="1100268"/>
            <a:ext cx="5003659" cy="465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7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02885C7-97F1-5284-155D-2CCE7886DC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F8A7EAC5-19D3-EF9C-60EB-2C2EB62BA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8D95F-342D-AAA0-DC15-936B7841B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C15AA6-AAB1-FFF3-3CA1-872834859C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84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blue text on a black background&#10;&#10;Description automatically generated">
            <a:extLst>
              <a:ext uri="{FF2B5EF4-FFF2-40B4-BE49-F238E27FC236}">
                <a16:creationId xmlns:a16="http://schemas.microsoft.com/office/drawing/2014/main" id="{A3C00EEE-1768-728A-528E-A106ED1AF5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0B9933AE-6784-3B98-372C-2DB0DFD533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EE2061-1456-7CC6-2FBE-AC5061180D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F0A30A-AEEA-B908-DD30-4EA15F9422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786026-FB0F-9B4C-B3D5-0FFA43D54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ADD57D-6858-CACF-45D0-FC6BA7505C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872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blue text on a black background&#10;&#10;Description automatically generated">
            <a:extLst>
              <a:ext uri="{FF2B5EF4-FFF2-40B4-BE49-F238E27FC236}">
                <a16:creationId xmlns:a16="http://schemas.microsoft.com/office/drawing/2014/main" id="{418FF189-EED9-6F38-188B-BC35CE9149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4B9AF7B1-7F6D-066A-A2EC-3766A0EFBE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276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5BD6F8A-0D72-0C86-DC66-5A1D4FA1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258276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D11409F-11EA-5FC7-72F7-AA144D5D1D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CEF7A13A-50BB-3F6C-8114-C5D6B30EB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DFB52-E5FD-8F5C-1B30-8BC58E5415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5DE80D-68C3-FF98-93ED-66D950BB5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464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98AB-E941-8435-C38F-5F2BE4A98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B582A-D3EB-823C-8239-AFA40E0EA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85347C-7CB7-D5B7-FD3B-5D88FAEE8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ue text on a black background&#10;&#10;Description automatically generated">
            <a:extLst>
              <a:ext uri="{FF2B5EF4-FFF2-40B4-BE49-F238E27FC236}">
                <a16:creationId xmlns:a16="http://schemas.microsoft.com/office/drawing/2014/main" id="{D817D1F6-A704-6D1D-F435-67488AE68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130165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5E7CD-1D25-F9DA-23A9-908EED0BB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43134D-1044-2D21-A5BE-DA088F635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C1FAB-5E36-A840-5F99-7608F20BE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A8137B47-8B77-F5B6-7605-069E1A056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Module 1: EQIP</a:t>
            </a:r>
          </a:p>
        </p:txBody>
      </p:sp>
      <p:sp>
        <p:nvSpPr>
          <p:cNvPr id="6" name="Slide Number Placeholder 5">
            <a:extLst>
              <a:ext uri="{FF2B5EF4-FFF2-40B4-BE49-F238E27FC236}">
                <a16:creationId xmlns:a16="http://schemas.microsoft.com/office/drawing/2014/main" id="{87E03EC6-18BD-CBBB-3C93-481197558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1BD50A-67F0-49E5-9C32-C652F021E6B6}" type="slidenum">
              <a:rPr lang="en-US" smtClean="0"/>
              <a:t>‹#›</a:t>
            </a:fld>
            <a:endParaRPr lang="en-US"/>
          </a:p>
        </p:txBody>
      </p:sp>
    </p:spTree>
    <p:extLst>
      <p:ext uri="{BB962C8B-B14F-4D97-AF65-F5344CB8AC3E}">
        <p14:creationId xmlns:p14="http://schemas.microsoft.com/office/powerpoint/2010/main" val="32049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hyperlink" Target="mailto:eqip@crisphealth.org"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hyperlink" Target="https://www.crisphealth.org/learning-system/eqip/eqip-curriculum-2025/" TargetMode="External"/><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F563-6591-0351-A478-D3BC31CDB41D}"/>
              </a:ext>
            </a:extLst>
          </p:cNvPr>
          <p:cNvSpPr>
            <a:spLocks noGrp="1"/>
          </p:cNvSpPr>
          <p:nvPr>
            <p:ph type="ctrTitle" idx="4294967295"/>
          </p:nvPr>
        </p:nvSpPr>
        <p:spPr>
          <a:xfrm>
            <a:off x="5643123" y="2654458"/>
            <a:ext cx="5572870" cy="1549083"/>
          </a:xfrm>
        </p:spPr>
        <p:txBody>
          <a:bodyPr>
            <a:normAutofit/>
          </a:bodyPr>
          <a:lstStyle/>
          <a:p>
            <a:r>
              <a:rPr lang="en-US" b="1">
                <a:solidFill>
                  <a:srgbClr val="014699"/>
                </a:solidFill>
              </a:rPr>
              <a:t>EQIP Entity Formation</a:t>
            </a:r>
          </a:p>
        </p:txBody>
      </p:sp>
      <p:sp>
        <p:nvSpPr>
          <p:cNvPr id="5" name="TextBox 4">
            <a:extLst>
              <a:ext uri="{FF2B5EF4-FFF2-40B4-BE49-F238E27FC236}">
                <a16:creationId xmlns:a16="http://schemas.microsoft.com/office/drawing/2014/main" id="{24AB5AC0-93FA-5A46-B5C9-8B1654E2D322}"/>
              </a:ext>
            </a:extLst>
          </p:cNvPr>
          <p:cNvSpPr txBox="1"/>
          <p:nvPr/>
        </p:nvSpPr>
        <p:spPr>
          <a:xfrm>
            <a:off x="836578" y="5593404"/>
            <a:ext cx="3735422" cy="307777"/>
          </a:xfrm>
          <a:prstGeom prst="rect">
            <a:avLst/>
          </a:prstGeom>
          <a:noFill/>
        </p:spPr>
        <p:txBody>
          <a:bodyPr wrap="square" rtlCol="0">
            <a:spAutoFit/>
          </a:bodyPr>
          <a:lstStyle/>
          <a:p>
            <a:r>
              <a:rPr lang="en-US" sz="1400">
                <a:solidFill>
                  <a:schemeClr val="accent1"/>
                </a:solidFill>
                <a:latin typeface="+mj-lt"/>
              </a:rPr>
              <a:t>Module 2: Participation and Enrollment</a:t>
            </a:r>
          </a:p>
        </p:txBody>
      </p:sp>
      <p:pic>
        <p:nvPicPr>
          <p:cNvPr id="8" name="Audio 7">
            <a:hlinkClick r:id="" action="ppaction://media"/>
            <a:extLst>
              <a:ext uri="{FF2B5EF4-FFF2-40B4-BE49-F238E27FC236}">
                <a16:creationId xmlns:a16="http://schemas.microsoft.com/office/drawing/2014/main" id="{EBD716CC-6B72-F1F6-0607-CDDD0A74AAE8}"/>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44044136"/>
      </p:ext>
    </p:extLst>
  </p:cSld>
  <p:clrMapOvr>
    <a:masterClrMapping/>
  </p:clrMapOvr>
  <mc:AlternateContent xmlns:mc="http://schemas.openxmlformats.org/markup-compatibility/2006" xmlns:p14="http://schemas.microsoft.com/office/powerpoint/2010/main">
    <mc:Choice Requires="p14">
      <p:transition spd="slow" p14:dur="2000" advTm="9087"/>
    </mc:Choice>
    <mc:Fallback xmlns="">
      <p:transition spd="slow" advTm="90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E9551-FF58-ADCD-12F4-7A3D985AC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1C13F-461F-2016-17A8-712654224E25}"/>
              </a:ext>
            </a:extLst>
          </p:cNvPr>
          <p:cNvSpPr>
            <a:spLocks noGrp="1"/>
          </p:cNvSpPr>
          <p:nvPr>
            <p:ph type="title"/>
          </p:nvPr>
        </p:nvSpPr>
        <p:spPr>
          <a:xfrm>
            <a:off x="838200" y="357862"/>
            <a:ext cx="10515600" cy="1325563"/>
          </a:xfrm>
        </p:spPr>
        <p:txBody>
          <a:bodyPr/>
          <a:lstStyle/>
          <a:p>
            <a:r>
              <a:rPr lang="en-US" b="1">
                <a:solidFill>
                  <a:srgbClr val="014699"/>
                </a:solidFill>
                <a:cs typeface="Times New Roman"/>
              </a:rPr>
              <a:t>What is an EQIP Entity?</a:t>
            </a:r>
          </a:p>
        </p:txBody>
      </p:sp>
      <p:sp>
        <p:nvSpPr>
          <p:cNvPr id="3" name="Content Placeholder 2">
            <a:extLst>
              <a:ext uri="{FF2B5EF4-FFF2-40B4-BE49-F238E27FC236}">
                <a16:creationId xmlns:a16="http://schemas.microsoft.com/office/drawing/2014/main" id="{4BF5201D-E209-CA06-F5ED-163BCBBB5E85}"/>
              </a:ext>
            </a:extLst>
          </p:cNvPr>
          <p:cNvSpPr>
            <a:spLocks noGrp="1"/>
          </p:cNvSpPr>
          <p:nvPr>
            <p:ph idx="1"/>
          </p:nvPr>
        </p:nvSpPr>
        <p:spPr>
          <a:xfrm>
            <a:off x="834154" y="1759974"/>
            <a:ext cx="10515600" cy="4359141"/>
          </a:xfrm>
        </p:spPr>
        <p:txBody>
          <a:bodyPr vert="horz" lIns="91440" tIns="45720" rIns="91440" bIns="45720" rtlCol="0" anchor="t">
            <a:normAutofit/>
          </a:bodyPr>
          <a:lstStyle/>
          <a:p>
            <a:pPr marL="0" indent="0">
              <a:lnSpc>
                <a:spcPct val="100000"/>
              </a:lnSpc>
              <a:buNone/>
            </a:pPr>
            <a:r>
              <a:rPr lang="en-US" sz="2000" dirty="0">
                <a:solidFill>
                  <a:srgbClr val="014699"/>
                </a:solidFill>
                <a:latin typeface="Neue Haas Grotesk Text Pro"/>
                <a:cs typeface="Times New Roman"/>
              </a:rPr>
              <a:t>An EQIP Entity is an individual Care Partner or a group of Care Partners that enroll and participate in EQIP together. </a:t>
            </a:r>
          </a:p>
        </p:txBody>
      </p:sp>
      <p:sp>
        <p:nvSpPr>
          <p:cNvPr id="4" name="Rectangle 3">
            <a:extLst>
              <a:ext uri="{FF2B5EF4-FFF2-40B4-BE49-F238E27FC236}">
                <a16:creationId xmlns:a16="http://schemas.microsoft.com/office/drawing/2014/main" id="{5A849853-93BB-F4CF-D7FF-B520F7887E45}"/>
              </a:ext>
            </a:extLst>
          </p:cNvPr>
          <p:cNvSpPr/>
          <p:nvPr/>
        </p:nvSpPr>
        <p:spPr>
          <a:xfrm>
            <a:off x="4565692" y="3063762"/>
            <a:ext cx="3060615" cy="914399"/>
          </a:xfrm>
          <a:prstGeom prst="rect">
            <a:avLst/>
          </a:prstGeom>
          <a:solidFill>
            <a:srgbClr val="58B3FF"/>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mj-lt"/>
              </a:rPr>
              <a:t>EQIP Entity</a:t>
            </a:r>
          </a:p>
        </p:txBody>
      </p:sp>
      <p:pic>
        <p:nvPicPr>
          <p:cNvPr id="6" name="Graphic 5" descr="Doctor male with solid fill">
            <a:extLst>
              <a:ext uri="{FF2B5EF4-FFF2-40B4-BE49-F238E27FC236}">
                <a16:creationId xmlns:a16="http://schemas.microsoft.com/office/drawing/2014/main" id="{A7D9274B-7BE2-480A-649B-5BE821E72C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17072" y="4048343"/>
            <a:ext cx="914400" cy="914400"/>
          </a:xfrm>
          <a:prstGeom prst="rect">
            <a:avLst/>
          </a:prstGeom>
        </p:spPr>
      </p:pic>
      <p:pic>
        <p:nvPicPr>
          <p:cNvPr id="8" name="Graphic 7" descr="Doctor female with solid fill">
            <a:extLst>
              <a:ext uri="{FF2B5EF4-FFF2-40B4-BE49-F238E27FC236}">
                <a16:creationId xmlns:a16="http://schemas.microsoft.com/office/drawing/2014/main" id="{312C3FB5-5816-5C1F-9382-8B35994E96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08789" y="4446329"/>
            <a:ext cx="914400" cy="914400"/>
          </a:xfrm>
          <a:prstGeom prst="rect">
            <a:avLst/>
          </a:prstGeom>
        </p:spPr>
      </p:pic>
      <p:pic>
        <p:nvPicPr>
          <p:cNvPr id="9" name="Graphic 8" descr="Doctor female with solid fill">
            <a:extLst>
              <a:ext uri="{FF2B5EF4-FFF2-40B4-BE49-F238E27FC236}">
                <a16:creationId xmlns:a16="http://schemas.microsoft.com/office/drawing/2014/main" id="{21975FC5-C353-3B5A-424B-FB0E9F8DE2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22244" y="4709431"/>
            <a:ext cx="914400" cy="914400"/>
          </a:xfrm>
          <a:prstGeom prst="rect">
            <a:avLst/>
          </a:prstGeom>
        </p:spPr>
      </p:pic>
      <p:pic>
        <p:nvPicPr>
          <p:cNvPr id="10" name="Graphic 9" descr="Doctor female with solid fill">
            <a:extLst>
              <a:ext uri="{FF2B5EF4-FFF2-40B4-BE49-F238E27FC236}">
                <a16:creationId xmlns:a16="http://schemas.microsoft.com/office/drawing/2014/main" id="{7DB89CB8-F51A-44CF-0E52-5D122EB048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01899" y="4710276"/>
            <a:ext cx="914400" cy="914400"/>
          </a:xfrm>
          <a:prstGeom prst="rect">
            <a:avLst/>
          </a:prstGeom>
        </p:spPr>
      </p:pic>
      <p:pic>
        <p:nvPicPr>
          <p:cNvPr id="11" name="Graphic 10" descr="Doctor male with solid fill">
            <a:extLst>
              <a:ext uri="{FF2B5EF4-FFF2-40B4-BE49-F238E27FC236}">
                <a16:creationId xmlns:a16="http://schemas.microsoft.com/office/drawing/2014/main" id="{D97DA2AE-5C71-040C-2E25-D390E8D253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4754" y="4709431"/>
            <a:ext cx="914400" cy="914400"/>
          </a:xfrm>
          <a:prstGeom prst="rect">
            <a:avLst/>
          </a:prstGeom>
        </p:spPr>
      </p:pic>
      <p:pic>
        <p:nvPicPr>
          <p:cNvPr id="12" name="Graphic 11" descr="Doctor male with solid fill">
            <a:extLst>
              <a:ext uri="{FF2B5EF4-FFF2-40B4-BE49-F238E27FC236}">
                <a16:creationId xmlns:a16="http://schemas.microsoft.com/office/drawing/2014/main" id="{DAFB46FE-4204-7ABC-4E4C-248881A927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67154" y="4446329"/>
            <a:ext cx="914400" cy="914400"/>
          </a:xfrm>
          <a:prstGeom prst="rect">
            <a:avLst/>
          </a:prstGeom>
        </p:spPr>
      </p:pic>
      <p:pic>
        <p:nvPicPr>
          <p:cNvPr id="13" name="Graphic 12" descr="Doctor male with solid fill">
            <a:extLst>
              <a:ext uri="{FF2B5EF4-FFF2-40B4-BE49-F238E27FC236}">
                <a16:creationId xmlns:a16="http://schemas.microsoft.com/office/drawing/2014/main" id="{68FBE737-1387-C4A5-7BBE-62FA6406B5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2409" y="4048343"/>
            <a:ext cx="914400" cy="914400"/>
          </a:xfrm>
          <a:prstGeom prst="rect">
            <a:avLst/>
          </a:prstGeom>
        </p:spPr>
      </p:pic>
      <p:cxnSp>
        <p:nvCxnSpPr>
          <p:cNvPr id="17" name="Straight Arrow Connector 16">
            <a:extLst>
              <a:ext uri="{FF2B5EF4-FFF2-40B4-BE49-F238E27FC236}">
                <a16:creationId xmlns:a16="http://schemas.microsoft.com/office/drawing/2014/main" id="{D14A1F42-E6E9-0BB3-674D-EE9566CF41A1}"/>
              </a:ext>
            </a:extLst>
          </p:cNvPr>
          <p:cNvCxnSpPr>
            <a:stCxn id="4" idx="2"/>
          </p:cNvCxnSpPr>
          <p:nvPr/>
        </p:nvCxnSpPr>
        <p:spPr>
          <a:xfrm flipH="1">
            <a:off x="3589506" y="3978161"/>
            <a:ext cx="2506494" cy="5273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0D47B8E-EFEC-CC40-2002-6EBE21EC5148}"/>
              </a:ext>
            </a:extLst>
          </p:cNvPr>
          <p:cNvCxnSpPr>
            <a:stCxn id="4" idx="2"/>
          </p:cNvCxnSpPr>
          <p:nvPr/>
        </p:nvCxnSpPr>
        <p:spPr>
          <a:xfrm flipH="1">
            <a:off x="4565692" y="3978161"/>
            <a:ext cx="1530308" cy="8467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C375C48-C6C6-D453-EED2-6ABD5FB002FD}"/>
              </a:ext>
            </a:extLst>
          </p:cNvPr>
          <p:cNvCxnSpPr>
            <a:stCxn id="4" idx="2"/>
            <a:endCxn id="11" idx="0"/>
          </p:cNvCxnSpPr>
          <p:nvPr/>
        </p:nvCxnSpPr>
        <p:spPr>
          <a:xfrm flipH="1">
            <a:off x="6091954" y="3978161"/>
            <a:ext cx="4046" cy="7312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93A3E5D2-6E87-BA1A-A5CF-7ACDB63C0A2E}"/>
              </a:ext>
            </a:extLst>
          </p:cNvPr>
          <p:cNvCxnSpPr>
            <a:stCxn id="4" idx="2"/>
          </p:cNvCxnSpPr>
          <p:nvPr/>
        </p:nvCxnSpPr>
        <p:spPr>
          <a:xfrm>
            <a:off x="6096000" y="3978161"/>
            <a:ext cx="863099" cy="7312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5ACB2D27-53EC-D696-BB17-5F3E7ED5386E}"/>
              </a:ext>
            </a:extLst>
          </p:cNvPr>
          <p:cNvCxnSpPr>
            <a:stCxn id="4" idx="2"/>
            <a:endCxn id="12" idx="0"/>
          </p:cNvCxnSpPr>
          <p:nvPr/>
        </p:nvCxnSpPr>
        <p:spPr>
          <a:xfrm>
            <a:off x="6096000" y="3978161"/>
            <a:ext cx="1728354" cy="4681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6D4DB1D3-8173-A6DB-87C1-1C73DAB55F7A}"/>
              </a:ext>
            </a:extLst>
          </p:cNvPr>
          <p:cNvCxnSpPr>
            <a:stCxn id="4" idx="2"/>
          </p:cNvCxnSpPr>
          <p:nvPr/>
        </p:nvCxnSpPr>
        <p:spPr>
          <a:xfrm>
            <a:off x="6096000" y="3978161"/>
            <a:ext cx="2346417" cy="3474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8FB79C68-59B3-EC63-EDE9-2820144B052D}"/>
              </a:ext>
            </a:extLst>
          </p:cNvPr>
          <p:cNvSpPr txBox="1"/>
          <p:nvPr/>
        </p:nvSpPr>
        <p:spPr>
          <a:xfrm>
            <a:off x="834154" y="6004803"/>
            <a:ext cx="4834647" cy="461665"/>
          </a:xfrm>
          <a:prstGeom prst="rect">
            <a:avLst/>
          </a:prstGeom>
          <a:noFill/>
        </p:spPr>
        <p:txBody>
          <a:bodyPr wrap="square" rtlCol="0">
            <a:spAutoFit/>
          </a:bodyPr>
          <a:lstStyle/>
          <a:p>
            <a:r>
              <a:rPr lang="en-US" sz="1200" dirty="0">
                <a:solidFill>
                  <a:schemeClr val="accent1"/>
                </a:solidFill>
                <a:latin typeface="+mj-lt"/>
              </a:rPr>
              <a:t>*Care Partner: G</a:t>
            </a:r>
            <a:r>
              <a:rPr lang="en-US" sz="1200" dirty="0">
                <a:solidFill>
                  <a:schemeClr val="accent1"/>
                </a:solidFill>
                <a:effectLst/>
                <a:latin typeface="+mj-lt"/>
                <a:ea typeface="Aptos" panose="020B0004020202020204" pitchFamily="34" charset="0"/>
              </a:rPr>
              <a:t>eneral practitioners, specialists, or other CMS-approved practitioners who participate in an EQIP Entity.</a:t>
            </a:r>
            <a:endParaRPr lang="en-US" sz="1200" dirty="0">
              <a:solidFill>
                <a:schemeClr val="accent1"/>
              </a:solidFill>
              <a:latin typeface="+mj-lt"/>
            </a:endParaRPr>
          </a:p>
        </p:txBody>
      </p:sp>
      <p:sp>
        <p:nvSpPr>
          <p:cNvPr id="29" name="TextBox 28">
            <a:extLst>
              <a:ext uri="{FF2B5EF4-FFF2-40B4-BE49-F238E27FC236}">
                <a16:creationId xmlns:a16="http://schemas.microsoft.com/office/drawing/2014/main" id="{1B2C1C32-3414-415D-B97B-B5AC6D61DFFF}"/>
              </a:ext>
            </a:extLst>
          </p:cNvPr>
          <p:cNvSpPr txBox="1"/>
          <p:nvPr/>
        </p:nvSpPr>
        <p:spPr>
          <a:xfrm>
            <a:off x="8786545" y="4241852"/>
            <a:ext cx="1147864" cy="584775"/>
          </a:xfrm>
          <a:prstGeom prst="rect">
            <a:avLst/>
          </a:prstGeom>
          <a:noFill/>
        </p:spPr>
        <p:txBody>
          <a:bodyPr wrap="square" rtlCol="0">
            <a:spAutoFit/>
          </a:bodyPr>
          <a:lstStyle/>
          <a:p>
            <a:r>
              <a:rPr lang="en-US" sz="3200" dirty="0">
                <a:solidFill>
                  <a:schemeClr val="accent1"/>
                </a:solidFill>
                <a:latin typeface="+mj-lt"/>
              </a:rPr>
              <a:t>*</a:t>
            </a:r>
          </a:p>
        </p:txBody>
      </p:sp>
      <p:pic>
        <p:nvPicPr>
          <p:cNvPr id="16" name="Audio 15">
            <a:hlinkClick r:id="" action="ppaction://media"/>
            <a:extLst>
              <a:ext uri="{FF2B5EF4-FFF2-40B4-BE49-F238E27FC236}">
                <a16:creationId xmlns:a16="http://schemas.microsoft.com/office/drawing/2014/main" id="{B7C577EF-FA47-1498-F07C-00263203DB86}"/>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512927617"/>
      </p:ext>
    </p:extLst>
  </p:cSld>
  <p:clrMapOvr>
    <a:masterClrMapping/>
  </p:clrMapOvr>
  <mc:AlternateContent xmlns:mc="http://schemas.openxmlformats.org/markup-compatibility/2006" xmlns:p14="http://schemas.microsoft.com/office/powerpoint/2010/main">
    <mc:Choice Requires="p14">
      <p:transition spd="slow" p14:dur="2000" advTm="10411"/>
    </mc:Choice>
    <mc:Fallback xmlns="">
      <p:transition spd="slow" advTm="104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00F19-1DBB-D8D2-1758-3695AA52D8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CAD84C-D88A-8376-9EFF-5B88519F9923}"/>
              </a:ext>
            </a:extLst>
          </p:cNvPr>
          <p:cNvSpPr>
            <a:spLocks noGrp="1"/>
          </p:cNvSpPr>
          <p:nvPr>
            <p:ph type="title"/>
          </p:nvPr>
        </p:nvSpPr>
        <p:spPr>
          <a:xfrm>
            <a:off x="838200" y="369585"/>
            <a:ext cx="9870831" cy="1349009"/>
          </a:xfrm>
        </p:spPr>
        <p:txBody>
          <a:bodyPr>
            <a:normAutofit/>
          </a:bodyPr>
          <a:lstStyle/>
          <a:p>
            <a:r>
              <a:rPr lang="en-US" b="1">
                <a:solidFill>
                  <a:srgbClr val="014699"/>
                </a:solidFill>
                <a:latin typeface="Neue Haas Grotesk Text Pro"/>
                <a:cs typeface="Times New Roman"/>
              </a:rPr>
              <a:t>Who Can I Include in my EQIP Entity?</a:t>
            </a:r>
            <a:endParaRPr lang="en-US" b="1">
              <a:solidFill>
                <a:srgbClr val="014699"/>
              </a:solidFill>
              <a:latin typeface="Neue Haas Grotesk Text Pro"/>
            </a:endParaRPr>
          </a:p>
        </p:txBody>
      </p:sp>
      <p:sp>
        <p:nvSpPr>
          <p:cNvPr id="4" name="Content Placeholder 2">
            <a:extLst>
              <a:ext uri="{FF2B5EF4-FFF2-40B4-BE49-F238E27FC236}">
                <a16:creationId xmlns:a16="http://schemas.microsoft.com/office/drawing/2014/main" id="{3CCDC33C-0DD3-BACC-4230-517A46CF4CA6}"/>
              </a:ext>
            </a:extLst>
          </p:cNvPr>
          <p:cNvSpPr>
            <a:spLocks noGrp="1"/>
          </p:cNvSpPr>
          <p:nvPr>
            <p:ph idx="1"/>
          </p:nvPr>
        </p:nvSpPr>
        <p:spPr>
          <a:xfrm>
            <a:off x="838200" y="2129274"/>
            <a:ext cx="10515600" cy="4359141"/>
          </a:xfrm>
        </p:spPr>
        <p:txBody>
          <a:bodyPr vert="horz" lIns="91440" tIns="45720" rIns="91440" bIns="45720" rtlCol="0" anchor="t">
            <a:normAutofit/>
          </a:bodyPr>
          <a:lstStyle/>
          <a:p>
            <a:pPr marL="0" indent="0">
              <a:lnSpc>
                <a:spcPct val="100000"/>
              </a:lnSpc>
              <a:buNone/>
            </a:pPr>
            <a:r>
              <a:rPr lang="en-US" sz="2000" dirty="0">
                <a:solidFill>
                  <a:srgbClr val="014699"/>
                </a:solidFill>
                <a:latin typeface="Neue Haas Grotesk Text Pro"/>
                <a:cs typeface="Times New Roman"/>
              </a:rPr>
              <a:t>As long as practitioners meet participation and eligibility requirements for EQIP, there are no specific requirements as to how EQIP Entities are set up or managed.</a:t>
            </a:r>
          </a:p>
          <a:p>
            <a:pPr marL="0" indent="0">
              <a:lnSpc>
                <a:spcPct val="100000"/>
              </a:lnSpc>
              <a:buNone/>
            </a:pPr>
            <a:endParaRPr lang="en-US" sz="2000" dirty="0">
              <a:solidFill>
                <a:srgbClr val="014699"/>
              </a:solidFill>
              <a:latin typeface="Neue Haas Grotesk Text Pro"/>
              <a:cs typeface="Times New Roman"/>
            </a:endParaRPr>
          </a:p>
          <a:p>
            <a:pPr marL="0" indent="0">
              <a:lnSpc>
                <a:spcPct val="100000"/>
              </a:lnSpc>
              <a:buNone/>
            </a:pPr>
            <a:r>
              <a:rPr lang="en-US" sz="2000" dirty="0">
                <a:solidFill>
                  <a:srgbClr val="014699"/>
                </a:solidFill>
                <a:latin typeface="Neue Haas Grotesk Text Pro"/>
                <a:cs typeface="Times New Roman"/>
              </a:rPr>
              <a:t>EQIP Entities may consist of:</a:t>
            </a:r>
          </a:p>
          <a:p>
            <a:pPr>
              <a:lnSpc>
                <a:spcPct val="100000"/>
              </a:lnSpc>
            </a:pPr>
            <a:r>
              <a:rPr lang="en-US" sz="2000" dirty="0">
                <a:solidFill>
                  <a:srgbClr val="014699"/>
                </a:solidFill>
                <a:latin typeface="Neue Haas Grotesk Text Pro"/>
                <a:cs typeface="Times New Roman"/>
              </a:rPr>
              <a:t>Practitioners from a single practice location.</a:t>
            </a:r>
          </a:p>
          <a:p>
            <a:pPr>
              <a:lnSpc>
                <a:spcPct val="100000"/>
              </a:lnSpc>
            </a:pPr>
            <a:r>
              <a:rPr lang="en-US" sz="2000" dirty="0">
                <a:solidFill>
                  <a:srgbClr val="014699"/>
                </a:solidFill>
                <a:latin typeface="Neue Haas Grotesk Text Pro"/>
                <a:cs typeface="Times New Roman"/>
              </a:rPr>
              <a:t>Practitioners from a hospital or organization across multiple locations.</a:t>
            </a:r>
          </a:p>
          <a:p>
            <a:pPr>
              <a:lnSpc>
                <a:spcPct val="100000"/>
              </a:lnSpc>
            </a:pPr>
            <a:r>
              <a:rPr lang="en-US" sz="2000" dirty="0">
                <a:solidFill>
                  <a:srgbClr val="014699"/>
                </a:solidFill>
                <a:latin typeface="Neue Haas Grotesk Text Pro"/>
                <a:cs typeface="Times New Roman"/>
              </a:rPr>
              <a:t>Practitioners from a specific specialty within an organization.</a:t>
            </a:r>
          </a:p>
          <a:p>
            <a:pPr>
              <a:lnSpc>
                <a:spcPct val="100000"/>
              </a:lnSpc>
            </a:pPr>
            <a:r>
              <a:rPr lang="en-US" sz="2000" dirty="0">
                <a:solidFill>
                  <a:srgbClr val="014699"/>
                </a:solidFill>
                <a:latin typeface="Neue Haas Grotesk Text Pro"/>
                <a:cs typeface="Times New Roman"/>
              </a:rPr>
              <a:t>Practitioners from multiple organizations.</a:t>
            </a:r>
          </a:p>
        </p:txBody>
      </p:sp>
      <p:pic>
        <p:nvPicPr>
          <p:cNvPr id="6" name="Audio 5">
            <a:hlinkClick r:id="" action="ppaction://media"/>
            <a:extLst>
              <a:ext uri="{FF2B5EF4-FFF2-40B4-BE49-F238E27FC236}">
                <a16:creationId xmlns:a16="http://schemas.microsoft.com/office/drawing/2014/main" id="{4415BDCC-89E2-9C93-F02C-B30693948848}"/>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590670225"/>
      </p:ext>
    </p:extLst>
  </p:cSld>
  <p:clrMapOvr>
    <a:masterClrMapping/>
  </p:clrMapOvr>
  <mc:AlternateContent xmlns:mc="http://schemas.openxmlformats.org/markup-compatibility/2006" xmlns:p14="http://schemas.microsoft.com/office/powerpoint/2010/main">
    <mc:Choice Requires="p14">
      <p:transition spd="slow" p14:dur="2000" advTm="50252"/>
    </mc:Choice>
    <mc:Fallback xmlns="">
      <p:transition spd="slow" advTm="502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E1A8A-34DA-4E24-B35A-040621FE4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1336CC-CC88-1D4E-DDAC-306FD9822748}"/>
              </a:ext>
            </a:extLst>
          </p:cNvPr>
          <p:cNvSpPr>
            <a:spLocks noGrp="1"/>
          </p:cNvSpPr>
          <p:nvPr>
            <p:ph type="title"/>
          </p:nvPr>
        </p:nvSpPr>
        <p:spPr>
          <a:xfrm>
            <a:off x="838200" y="357862"/>
            <a:ext cx="10515600" cy="1325563"/>
          </a:xfrm>
        </p:spPr>
        <p:txBody>
          <a:bodyPr>
            <a:normAutofit/>
          </a:bodyPr>
          <a:lstStyle/>
          <a:p>
            <a:r>
              <a:rPr lang="en-US" b="1">
                <a:solidFill>
                  <a:srgbClr val="014699"/>
                </a:solidFill>
                <a:latin typeface="Neue Haas Grotesk Text Pro"/>
                <a:cs typeface="Times New Roman"/>
              </a:rPr>
              <a:t>EQIP Entity Formation</a:t>
            </a:r>
          </a:p>
        </p:txBody>
      </p:sp>
      <p:sp>
        <p:nvSpPr>
          <p:cNvPr id="3" name="Content Placeholder 2">
            <a:extLst>
              <a:ext uri="{FF2B5EF4-FFF2-40B4-BE49-F238E27FC236}">
                <a16:creationId xmlns:a16="http://schemas.microsoft.com/office/drawing/2014/main" id="{6EAFBC05-8F72-EB6D-D554-D9CD2512B010}"/>
              </a:ext>
            </a:extLst>
          </p:cNvPr>
          <p:cNvSpPr>
            <a:spLocks noGrp="1"/>
          </p:cNvSpPr>
          <p:nvPr>
            <p:ph idx="1"/>
          </p:nvPr>
        </p:nvSpPr>
        <p:spPr>
          <a:xfrm>
            <a:off x="838200" y="1984194"/>
            <a:ext cx="10515600" cy="4359141"/>
          </a:xfrm>
        </p:spPr>
        <p:txBody>
          <a:bodyPr vert="horz" lIns="91440" tIns="45720" rIns="91440" bIns="45720" rtlCol="0" anchor="t">
            <a:normAutofit/>
          </a:bodyPr>
          <a:lstStyle/>
          <a:p>
            <a:pPr marL="0" indent="0">
              <a:lnSpc>
                <a:spcPct val="100000"/>
              </a:lnSpc>
              <a:buNone/>
            </a:pPr>
            <a:r>
              <a:rPr lang="en-US" sz="2000" dirty="0">
                <a:solidFill>
                  <a:srgbClr val="014699"/>
                </a:solidFill>
                <a:latin typeface="Neue Haas Grotesk Text Pro"/>
                <a:cs typeface="Times New Roman"/>
              </a:rPr>
              <a:t>To create an EQIP Entity, an eligible practitioner who will be participating as the Lead Care Partner (LCP) must email the EQIP Inbox at </a:t>
            </a:r>
            <a:r>
              <a:rPr lang="en-US" sz="2000" u="sng" dirty="0">
                <a:solidFill>
                  <a:srgbClr val="00B0F0"/>
                </a:solidFill>
                <a:latin typeface="Neue Haas Grotesk Text Pro"/>
                <a:cs typeface="Times New Roman"/>
              </a:rPr>
              <a:t>eqip@crisphealth.org</a:t>
            </a:r>
            <a:r>
              <a:rPr lang="en-US" sz="2000" dirty="0">
                <a:solidFill>
                  <a:srgbClr val="014699"/>
                </a:solidFill>
                <a:latin typeface="Neue Haas Grotesk Text Pro"/>
                <a:cs typeface="Times New Roman"/>
              </a:rPr>
              <a:t>.  Additional Care Partners can then be added to the Entity. </a:t>
            </a:r>
          </a:p>
          <a:p>
            <a:pPr marL="0" indent="0">
              <a:lnSpc>
                <a:spcPct val="100000"/>
              </a:lnSpc>
              <a:buNone/>
            </a:pPr>
            <a:endParaRPr lang="en-US" sz="2000" dirty="0">
              <a:solidFill>
                <a:srgbClr val="014699"/>
              </a:solidFill>
              <a:latin typeface="Neue Haas Grotesk Text Pro"/>
              <a:cs typeface="Times New Roman"/>
            </a:endParaRPr>
          </a:p>
          <a:p>
            <a:pPr marL="0" indent="0">
              <a:lnSpc>
                <a:spcPct val="100000"/>
              </a:lnSpc>
              <a:buNone/>
            </a:pPr>
            <a:r>
              <a:rPr lang="en-US" sz="2000" dirty="0">
                <a:solidFill>
                  <a:srgbClr val="014699"/>
                </a:solidFill>
                <a:latin typeface="Neue Haas Grotesk Text Pro"/>
                <a:cs typeface="Times New Roman"/>
              </a:rPr>
              <a:t>Important considerations when setting up EQIP Entities:</a:t>
            </a:r>
          </a:p>
          <a:p>
            <a:pPr>
              <a:lnSpc>
                <a:spcPct val="100000"/>
              </a:lnSpc>
            </a:pPr>
            <a:r>
              <a:rPr lang="en-US" sz="1800" dirty="0">
                <a:solidFill>
                  <a:srgbClr val="014699"/>
                </a:solidFill>
                <a:latin typeface="Neue Haas Grotesk Text Pro"/>
                <a:cs typeface="Times New Roman"/>
              </a:rPr>
              <a:t>The EQIP Entity will select specific Clinical Episodes and EQIP Interventions.</a:t>
            </a:r>
          </a:p>
          <a:p>
            <a:pPr>
              <a:lnSpc>
                <a:spcPct val="100000"/>
              </a:lnSpc>
            </a:pPr>
            <a:r>
              <a:rPr lang="en-US" sz="1800" dirty="0">
                <a:solidFill>
                  <a:srgbClr val="014699"/>
                </a:solidFill>
                <a:latin typeface="Neue Haas Grotesk Text Pro"/>
                <a:cs typeface="Times New Roman"/>
              </a:rPr>
              <a:t>Performance in EQIP will be assessed at the EQIP Entity level</a:t>
            </a:r>
          </a:p>
          <a:p>
            <a:pPr>
              <a:lnSpc>
                <a:spcPct val="100000"/>
              </a:lnSpc>
            </a:pPr>
            <a:r>
              <a:rPr lang="en-US" sz="1800" dirty="0">
                <a:solidFill>
                  <a:srgbClr val="014699"/>
                </a:solidFill>
                <a:latin typeface="Neue Haas Grotesk Text Pro"/>
                <a:cs typeface="Times New Roman"/>
              </a:rPr>
              <a:t>Any earned incentive payments will be due to the EQIP Entity.</a:t>
            </a:r>
          </a:p>
          <a:p>
            <a:pPr marL="0" indent="0">
              <a:lnSpc>
                <a:spcPct val="100000"/>
              </a:lnSpc>
              <a:buNone/>
            </a:pPr>
            <a:endParaRPr lang="en-US" sz="2000" dirty="0">
              <a:solidFill>
                <a:srgbClr val="014699"/>
              </a:solidFill>
              <a:latin typeface="Neue Haas Grotesk Text Pro"/>
              <a:cs typeface="Times New Roman"/>
            </a:endParaRPr>
          </a:p>
        </p:txBody>
      </p:sp>
      <p:pic>
        <p:nvPicPr>
          <p:cNvPr id="6" name="Audio 5">
            <a:hlinkClick r:id="" action="ppaction://media"/>
            <a:extLst>
              <a:ext uri="{FF2B5EF4-FFF2-40B4-BE49-F238E27FC236}">
                <a16:creationId xmlns:a16="http://schemas.microsoft.com/office/drawing/2014/main" id="{C6FFC542-E2C3-CB8A-C822-CB92E4889A35}"/>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895262536"/>
      </p:ext>
    </p:extLst>
  </p:cSld>
  <p:clrMapOvr>
    <a:masterClrMapping/>
  </p:clrMapOvr>
  <mc:AlternateContent xmlns:mc="http://schemas.openxmlformats.org/markup-compatibility/2006" xmlns:p14="http://schemas.microsoft.com/office/powerpoint/2010/main">
    <mc:Choice Requires="p14">
      <p:transition spd="slow" p14:dur="2000" advTm="75819"/>
    </mc:Choice>
    <mc:Fallback xmlns="">
      <p:transition spd="slow" advTm="758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89D20-29FF-C899-DACB-2C24FB64C0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C8F307-45F5-1853-DCDE-EA53CD74C2E0}"/>
              </a:ext>
            </a:extLst>
          </p:cNvPr>
          <p:cNvSpPr>
            <a:spLocks noGrp="1"/>
          </p:cNvSpPr>
          <p:nvPr>
            <p:ph type="title"/>
          </p:nvPr>
        </p:nvSpPr>
        <p:spPr>
          <a:xfrm>
            <a:off x="838200" y="514665"/>
            <a:ext cx="8825089" cy="1325563"/>
          </a:xfrm>
        </p:spPr>
        <p:txBody>
          <a:bodyPr>
            <a:normAutofit/>
          </a:bodyPr>
          <a:lstStyle/>
          <a:p>
            <a:r>
              <a:rPr lang="en-US" b="1" dirty="0">
                <a:solidFill>
                  <a:srgbClr val="014699"/>
                </a:solidFill>
                <a:latin typeface="Neue Haas Grotesk Text Pro"/>
                <a:cs typeface="Times New Roman"/>
              </a:rPr>
              <a:t>Who Can Help with Entity Formation?</a:t>
            </a:r>
          </a:p>
        </p:txBody>
      </p:sp>
      <p:sp>
        <p:nvSpPr>
          <p:cNvPr id="6" name="Content Placeholder 2">
            <a:extLst>
              <a:ext uri="{FF2B5EF4-FFF2-40B4-BE49-F238E27FC236}">
                <a16:creationId xmlns:a16="http://schemas.microsoft.com/office/drawing/2014/main" id="{EF447FF0-1C67-4234-518A-3544D6755981}"/>
              </a:ext>
            </a:extLst>
          </p:cNvPr>
          <p:cNvSpPr>
            <a:spLocks noGrp="1"/>
          </p:cNvSpPr>
          <p:nvPr>
            <p:ph idx="1"/>
          </p:nvPr>
        </p:nvSpPr>
        <p:spPr>
          <a:xfrm>
            <a:off x="838200" y="2266416"/>
            <a:ext cx="10515600" cy="4359141"/>
          </a:xfrm>
        </p:spPr>
        <p:txBody>
          <a:bodyPr vert="horz" lIns="91440" tIns="45720" rIns="91440" bIns="45720" rtlCol="0" anchor="t">
            <a:normAutofit/>
          </a:bodyPr>
          <a:lstStyle/>
          <a:p>
            <a:pPr marL="0" indent="0">
              <a:lnSpc>
                <a:spcPct val="100000"/>
              </a:lnSpc>
              <a:buNone/>
            </a:pPr>
            <a:r>
              <a:rPr lang="en-US" sz="2000" dirty="0">
                <a:solidFill>
                  <a:srgbClr val="014699"/>
                </a:solidFill>
                <a:latin typeface="Neue Haas Grotesk Text Pro"/>
                <a:cs typeface="Times New Roman"/>
              </a:rPr>
              <a:t>If you are looking for guidance while creating your EQIP Entity, please reach out to </a:t>
            </a:r>
            <a:r>
              <a:rPr lang="en-US" sz="2000" dirty="0">
                <a:solidFill>
                  <a:srgbClr val="58B3FF"/>
                </a:solidFill>
                <a:latin typeface="Neue Haas Grotesk Text Pro"/>
                <a:cs typeface="Times New Roman"/>
                <a:hlinkClick r:id="rId5">
                  <a:extLst>
                    <a:ext uri="{A12FA001-AC4F-418D-AE19-62706E023703}">
                      <ahyp:hlinkClr xmlns:ahyp="http://schemas.microsoft.com/office/drawing/2018/hyperlinkcolor" val="tx"/>
                    </a:ext>
                  </a:extLst>
                </a:hlinkClick>
              </a:rPr>
              <a:t>eqip@crisphealth.org</a:t>
            </a:r>
            <a:r>
              <a:rPr lang="en-US" sz="2000" dirty="0">
                <a:solidFill>
                  <a:schemeClr val="accent1"/>
                </a:solidFill>
                <a:latin typeface="Neue Haas Grotesk Text Pro"/>
                <a:cs typeface="Times New Roman"/>
              </a:rPr>
              <a:t>.</a:t>
            </a:r>
          </a:p>
          <a:p>
            <a:pPr marL="0" indent="0">
              <a:lnSpc>
                <a:spcPct val="100000"/>
              </a:lnSpc>
              <a:buNone/>
            </a:pPr>
            <a:endParaRPr lang="en-US" sz="1800" b="1" dirty="0">
              <a:solidFill>
                <a:srgbClr val="014699"/>
              </a:solidFill>
              <a:latin typeface="Neue Haas Grotesk Text Pro"/>
              <a:cs typeface="Times New Roman"/>
            </a:endParaRPr>
          </a:p>
          <a:p>
            <a:pPr marL="0" indent="0">
              <a:lnSpc>
                <a:spcPct val="100000"/>
              </a:lnSpc>
              <a:buNone/>
            </a:pPr>
            <a:endParaRPr lang="en-US" sz="2000" dirty="0">
              <a:solidFill>
                <a:srgbClr val="014699"/>
              </a:solidFill>
              <a:latin typeface="Neue Haas Grotesk Text Pro"/>
              <a:cs typeface="Times New Roman"/>
            </a:endParaRPr>
          </a:p>
        </p:txBody>
      </p:sp>
      <p:pic>
        <p:nvPicPr>
          <p:cNvPr id="7" name="Audio 6">
            <a:hlinkClick r:id="" action="ppaction://media"/>
            <a:extLst>
              <a:ext uri="{FF2B5EF4-FFF2-40B4-BE49-F238E27FC236}">
                <a16:creationId xmlns:a16="http://schemas.microsoft.com/office/drawing/2014/main" id="{83A4C949-B3CE-CEE9-455A-E6795D2EBFC0}"/>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928362735"/>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A175-1E07-8EF8-5D53-D1C1C96DB141}"/>
              </a:ext>
            </a:extLst>
          </p:cNvPr>
          <p:cNvSpPr>
            <a:spLocks noGrp="1"/>
          </p:cNvSpPr>
          <p:nvPr>
            <p:ph type="title"/>
          </p:nvPr>
        </p:nvSpPr>
        <p:spPr>
          <a:xfrm>
            <a:off x="674077" y="385828"/>
            <a:ext cx="10515600" cy="1325563"/>
          </a:xfrm>
        </p:spPr>
        <p:txBody>
          <a:bodyPr>
            <a:noAutofit/>
          </a:bodyPr>
          <a:lstStyle/>
          <a:p>
            <a:r>
              <a:rPr lang="en-US" b="1" dirty="0">
                <a:solidFill>
                  <a:schemeClr val="accent1"/>
                </a:solidFill>
              </a:rPr>
              <a:t>Want to Learn More?</a:t>
            </a:r>
          </a:p>
        </p:txBody>
      </p:sp>
      <p:sp>
        <p:nvSpPr>
          <p:cNvPr id="3" name="Content Placeholder 2">
            <a:extLst>
              <a:ext uri="{FF2B5EF4-FFF2-40B4-BE49-F238E27FC236}">
                <a16:creationId xmlns:a16="http://schemas.microsoft.com/office/drawing/2014/main" id="{3B7C6457-4B81-A749-164A-77555C6A8AE3}"/>
              </a:ext>
            </a:extLst>
          </p:cNvPr>
          <p:cNvSpPr>
            <a:spLocks noGrp="1"/>
          </p:cNvSpPr>
          <p:nvPr>
            <p:ph idx="1"/>
          </p:nvPr>
        </p:nvSpPr>
        <p:spPr>
          <a:xfrm>
            <a:off x="674077" y="1711391"/>
            <a:ext cx="10515600" cy="1338505"/>
          </a:xfrm>
        </p:spPr>
        <p:txBody>
          <a:bodyPr vert="horz" lIns="91440" tIns="45720" rIns="91440" bIns="45720" rtlCol="0" anchor="t">
            <a:normAutofit/>
          </a:bodyPr>
          <a:lstStyle/>
          <a:p>
            <a:pPr marL="0" indent="0">
              <a:lnSpc>
                <a:spcPct val="150000"/>
              </a:lnSpc>
              <a:buNone/>
            </a:pPr>
            <a:r>
              <a:rPr lang="en-US" sz="2000" dirty="0">
                <a:solidFill>
                  <a:schemeClr val="accent1"/>
                </a:solidFill>
                <a:latin typeface="+mj-lt"/>
              </a:rPr>
              <a:t>Visit the full </a:t>
            </a:r>
            <a:r>
              <a:rPr lang="en-US" sz="2000" b="1" u="sng" dirty="0">
                <a:solidFill>
                  <a:schemeClr val="accent2"/>
                </a:solidFill>
                <a:latin typeface="+mj-lt"/>
                <a:hlinkClick r:id="rId5">
                  <a:extLst>
                    <a:ext uri="{A12FA001-AC4F-418D-AE19-62706E023703}">
                      <ahyp:hlinkClr xmlns:ahyp="http://schemas.microsoft.com/office/drawing/2018/hyperlinkcolor" val="tx"/>
                    </a:ext>
                  </a:extLst>
                </a:hlinkClick>
              </a:rPr>
              <a:t>EQIP Curriculum</a:t>
            </a:r>
            <a:r>
              <a:rPr lang="en-US" sz="2000" dirty="0">
                <a:solidFill>
                  <a:srgbClr val="58B3FF"/>
                </a:solidFill>
                <a:latin typeface="+mj-lt"/>
              </a:rPr>
              <a:t> </a:t>
            </a:r>
            <a:r>
              <a:rPr lang="en-US" sz="2000" dirty="0">
                <a:solidFill>
                  <a:schemeClr val="accent1"/>
                </a:solidFill>
                <a:latin typeface="+mj-lt"/>
              </a:rPr>
              <a:t>to explore comprehensive learning modules and deepen your understanding of Maryland’s Episode Quality Improvement Program (EQIP). </a:t>
            </a:r>
          </a:p>
          <a:p>
            <a:pPr>
              <a:lnSpc>
                <a:spcPct val="150000"/>
              </a:lnSpc>
            </a:pPr>
            <a:endParaRPr lang="en-US" sz="1400" dirty="0">
              <a:solidFill>
                <a:schemeClr val="accent1"/>
              </a:solidFill>
              <a:latin typeface="+mj-lt"/>
            </a:endParaRPr>
          </a:p>
          <a:p>
            <a:pPr>
              <a:lnSpc>
                <a:spcPct val="150000"/>
              </a:lnSpc>
            </a:pPr>
            <a:endParaRPr lang="en-US" sz="1400" dirty="0">
              <a:solidFill>
                <a:schemeClr val="accent1"/>
              </a:solidFill>
              <a:latin typeface="+mj-lt"/>
            </a:endParaRPr>
          </a:p>
        </p:txBody>
      </p:sp>
      <p:pic>
        <p:nvPicPr>
          <p:cNvPr id="6" name="Audio 5">
            <a:hlinkClick r:id="" action="ppaction://media"/>
            <a:extLst>
              <a:ext uri="{FF2B5EF4-FFF2-40B4-BE49-F238E27FC236}">
                <a16:creationId xmlns:a16="http://schemas.microsoft.com/office/drawing/2014/main" id="{EAF4850E-77A9-4DB8-9E41-3A9184C7315D}"/>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168151774"/>
      </p:ext>
    </p:extLst>
  </p:cSld>
  <p:clrMapOvr>
    <a:masterClrMapping/>
  </p:clrMapOvr>
  <mc:AlternateContent xmlns:mc="http://schemas.openxmlformats.org/markup-compatibility/2006" xmlns:p14="http://schemas.microsoft.com/office/powerpoint/2010/main">
    <mc:Choice Requires="p14">
      <p:transition spd="slow" p14:dur="2000" advTm="13015"/>
    </mc:Choice>
    <mc:Fallback xmlns="">
      <p:transition spd="slow" advTm="130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C3932"/>
      </a:dk2>
      <a:lt2>
        <a:srgbClr val="FDF6EA"/>
      </a:lt2>
      <a:accent1>
        <a:srgbClr val="1A4A98"/>
      </a:accent1>
      <a:accent2>
        <a:srgbClr val="00B0F0"/>
      </a:accent2>
      <a:accent3>
        <a:srgbClr val="0070C0"/>
      </a:accent3>
      <a:accent4>
        <a:srgbClr val="002060"/>
      </a:accent4>
      <a:accent5>
        <a:srgbClr val="C4F6F6"/>
      </a:accent5>
      <a:accent6>
        <a:srgbClr val="141CBA"/>
      </a:accent6>
      <a:hlink>
        <a:srgbClr val="002060"/>
      </a:hlink>
      <a:folHlink>
        <a:srgbClr val="2B7CF3"/>
      </a:folHlink>
    </a:clrScheme>
    <a:fontScheme name="Custom 1">
      <a:majorFont>
        <a:latin typeface="Neue Haas Grotesk Text Pro"/>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867E34AE758746932470DCF8B17B6D" ma:contentTypeVersion="22" ma:contentTypeDescription="Create a new document." ma:contentTypeScope="" ma:versionID="c08f5cc1ac8baac1c928df777cba2f38">
  <xsd:schema xmlns:xsd="http://www.w3.org/2001/XMLSchema" xmlns:xs="http://www.w3.org/2001/XMLSchema" xmlns:p="http://schemas.microsoft.com/office/2006/metadata/properties" xmlns:ns1="http://schemas.microsoft.com/sharepoint/v3" xmlns:ns2="17f89e47-7d88-44b8-b02f-f9ffd650f5ad" xmlns:ns3="590118b5-ea22-46dd-8d6a-d7e95b39fd7c" targetNamespace="http://schemas.microsoft.com/office/2006/metadata/properties" ma:root="true" ma:fieldsID="4dd10f864a07675f84b4805961ff9453" ns1:_="" ns2:_="" ns3:_="">
    <xsd:import namespace="http://schemas.microsoft.com/sharepoint/v3"/>
    <xsd:import namespace="17f89e47-7d88-44b8-b02f-f9ffd650f5ad"/>
    <xsd:import namespace="590118b5-ea22-46dd-8d6a-d7e95b39fd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f89e47-7d88-44b8-b02f-f9ffd650f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960c3d4-f6e1-477f-9746-0af006e395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0118b5-ea22-46dd-8d6a-d7e95b39fd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f39ed51-539f-4555-a178-3890462af2e1}" ma:internalName="TaxCatchAll" ma:showField="CatchAllData" ma:web="590118b5-ea22-46dd-8d6a-d7e95b39fd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590118b5-ea22-46dd-8d6a-d7e95b39fd7c" xsi:nil="true"/>
    <lcf76f155ced4ddcb4097134ff3c332f xmlns="17f89e47-7d88-44b8-b02f-f9ffd650f5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3E6F62A-B538-4565-BB2B-5B0A1097D898}">
  <ds:schemaRefs>
    <ds:schemaRef ds:uri="http://schemas.microsoft.com/sharepoint/v3/contenttype/forms"/>
  </ds:schemaRefs>
</ds:datastoreItem>
</file>

<file path=customXml/itemProps2.xml><?xml version="1.0" encoding="utf-8"?>
<ds:datastoreItem xmlns:ds="http://schemas.openxmlformats.org/officeDocument/2006/customXml" ds:itemID="{A696CF23-A656-485D-B953-73A358DB7201}"/>
</file>

<file path=customXml/itemProps3.xml><?xml version="1.0" encoding="utf-8"?>
<ds:datastoreItem xmlns:ds="http://schemas.openxmlformats.org/officeDocument/2006/customXml" ds:itemID="{922D1F66-0DF9-4229-B6BC-C6BF587FA902}">
  <ds:schemaRefs>
    <ds:schemaRef ds:uri="17f89e47-7d88-44b8-b02f-f9ffd650f5ad"/>
    <ds:schemaRef ds:uri="590118b5-ea22-46dd-8d6a-d7e95b39fd7c"/>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286</TotalTime>
  <Words>693</Words>
  <Application>Microsoft Office PowerPoint</Application>
  <PresentationFormat>Widescreen</PresentationFormat>
  <Paragraphs>38</Paragraphs>
  <Slides>6</Slides>
  <Notes>6</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Arial</vt:lpstr>
      <vt:lpstr>Neue Haas Grotesk Text Pro</vt:lpstr>
      <vt:lpstr>Times New Roman</vt:lpstr>
      <vt:lpstr>Office Theme</vt:lpstr>
      <vt:lpstr>EQIP Entity Formation</vt:lpstr>
      <vt:lpstr>What is an EQIP Entity?</vt:lpstr>
      <vt:lpstr>Who Can I Include in my EQIP Entity?</vt:lpstr>
      <vt:lpstr>EQIP Entity Formation</vt:lpstr>
      <vt:lpstr>Who Can Help with Entity Formation?</vt:lpstr>
      <vt:lpstr>Want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Christal Forte</dc:creator>
  <cp:lastModifiedBy>Olivia Simon</cp:lastModifiedBy>
  <cp:revision>20</cp:revision>
  <dcterms:created xsi:type="dcterms:W3CDTF">2025-02-11T17:20:35Z</dcterms:created>
  <dcterms:modified xsi:type="dcterms:W3CDTF">2025-07-16T15:08:37Z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0x0101003A867E34AE758746932470DCF8B17B6D</vt:lpwstr>
  </property>
  <property fmtid="{D5CDD505-2E9C-101B-9397-08002B2CF9AE}" pid="3" name="MediaServiceImageTags">
    <vt:lpwstr/>
  </property>
</Properties>
</file>