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62" r:id="rId6"/>
    <p:sldId id="264"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457C3-D2D6-B136-6983-1728D5BC238A}" v="258" dt="2025-03-10T12:54:00.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82" autoAdjust="0"/>
  </p:normalViewPr>
  <p:slideViewPr>
    <p:cSldViewPr snapToGrid="0">
      <p:cViewPr varScale="1">
        <p:scale>
          <a:sx n="71" d="100"/>
          <a:sy n="71" d="100"/>
        </p:scale>
        <p:origin x="110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FE683-778A-4747-9CC2-88F94FDBC2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B6152F-BC5D-4791-BE86-31F9A9C12D2D}">
      <dgm:prSet phldrT="[Text]" custT="1"/>
      <dgm:spPr/>
      <dgm:t>
        <a:bodyPr/>
        <a:lstStyle/>
        <a:p>
          <a:pPr algn="l">
            <a:buNone/>
          </a:pPr>
          <a:r>
            <a:rPr lang="en-US" sz="2800" dirty="0">
              <a:solidFill>
                <a:schemeClr val="bg1"/>
              </a:solidFill>
              <a:latin typeface="+mj-lt"/>
            </a:rPr>
            <a:t>Prior to earning an incentive payment, EQIP Entities are required to offset any cumulative dissavings from prior performance years. </a:t>
          </a:r>
          <a:endParaRPr lang="en-US" sz="2800" dirty="0">
            <a:solidFill>
              <a:schemeClr val="bg1"/>
            </a:solidFill>
          </a:endParaRPr>
        </a:p>
      </dgm:t>
    </dgm:pt>
    <dgm:pt modelId="{56C6E408-FC13-4C2C-9EEF-EC12A4E88510}" type="parTrans" cxnId="{38ED700F-D7CC-4180-B259-2BBBF254E6F8}">
      <dgm:prSet/>
      <dgm:spPr/>
      <dgm:t>
        <a:bodyPr/>
        <a:lstStyle/>
        <a:p>
          <a:endParaRPr lang="en-US"/>
        </a:p>
      </dgm:t>
    </dgm:pt>
    <dgm:pt modelId="{599BEB9E-6F8C-4D8A-B4C1-8C4CF342F4AC}" type="sibTrans" cxnId="{38ED700F-D7CC-4180-B259-2BBBF254E6F8}">
      <dgm:prSet/>
      <dgm:spPr/>
      <dgm:t>
        <a:bodyPr/>
        <a:lstStyle/>
        <a:p>
          <a:endParaRPr lang="en-US"/>
        </a:p>
      </dgm:t>
    </dgm:pt>
    <dgm:pt modelId="{A6B20F0A-EF6D-4876-B6A2-F8A98EAD8602}" type="pres">
      <dgm:prSet presAssocID="{D9BFE683-778A-4747-9CC2-88F94FDBC24B}" presName="diagram" presStyleCnt="0">
        <dgm:presLayoutVars>
          <dgm:dir/>
          <dgm:resizeHandles val="exact"/>
        </dgm:presLayoutVars>
      </dgm:prSet>
      <dgm:spPr/>
    </dgm:pt>
    <dgm:pt modelId="{724A6519-EE11-466E-942E-0FCB7029ACE4}" type="pres">
      <dgm:prSet presAssocID="{80B6152F-BC5D-4791-BE86-31F9A9C12D2D}" presName="node" presStyleLbl="node1" presStyleIdx="0" presStyleCnt="1" custScaleY="36215" custLinFactNeighborX="-12668" custLinFactNeighborY="4704">
        <dgm:presLayoutVars>
          <dgm:bulletEnabled val="1"/>
        </dgm:presLayoutVars>
      </dgm:prSet>
      <dgm:spPr/>
    </dgm:pt>
  </dgm:ptLst>
  <dgm:cxnLst>
    <dgm:cxn modelId="{38ED700F-D7CC-4180-B259-2BBBF254E6F8}" srcId="{D9BFE683-778A-4747-9CC2-88F94FDBC24B}" destId="{80B6152F-BC5D-4791-BE86-31F9A9C12D2D}" srcOrd="0" destOrd="0" parTransId="{56C6E408-FC13-4C2C-9EEF-EC12A4E88510}" sibTransId="{599BEB9E-6F8C-4D8A-B4C1-8C4CF342F4AC}"/>
    <dgm:cxn modelId="{8D932B77-90B2-4A8C-A035-0ABB93A17DC6}" type="presOf" srcId="{D9BFE683-778A-4747-9CC2-88F94FDBC24B}" destId="{A6B20F0A-EF6D-4876-B6A2-F8A98EAD8602}" srcOrd="0" destOrd="0" presId="urn:microsoft.com/office/officeart/2005/8/layout/default"/>
    <dgm:cxn modelId="{ACB672E7-3C14-4349-99B5-9795ED0B82C9}" type="presOf" srcId="{80B6152F-BC5D-4791-BE86-31F9A9C12D2D}" destId="{724A6519-EE11-466E-942E-0FCB7029ACE4}" srcOrd="0" destOrd="0" presId="urn:microsoft.com/office/officeart/2005/8/layout/default"/>
    <dgm:cxn modelId="{CD583D36-2C5A-4D3E-B009-6500BB1C872D}" type="presParOf" srcId="{A6B20F0A-EF6D-4876-B6A2-F8A98EAD8602}" destId="{724A6519-EE11-466E-942E-0FCB7029ACE4}"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9D966-7C75-471B-8CA5-ECA673F5F6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4CDEC4-73BE-4ADD-B3BB-437E40A57A7E}">
      <dgm:prSet phldrT="[Text]" custT="1"/>
      <dgm:spPr/>
      <dgm:t>
        <a:bodyPr/>
        <a:lstStyle/>
        <a:p>
          <a:pPr algn="l">
            <a:buNone/>
          </a:pPr>
          <a:r>
            <a:rPr lang="en-US" sz="2800" dirty="0">
              <a:solidFill>
                <a:schemeClr val="bg1"/>
              </a:solidFill>
              <a:latin typeface="+mj-lt"/>
            </a:rPr>
            <a:t>An EQIP Entity is removed from EQIP if it generates dissavings in </a:t>
          </a:r>
          <a:r>
            <a:rPr lang="en-US" sz="2800" b="1" i="1" dirty="0">
              <a:solidFill>
                <a:schemeClr val="bg1"/>
              </a:solidFill>
              <a:latin typeface="+mj-lt"/>
            </a:rPr>
            <a:t>two consecutive </a:t>
          </a:r>
          <a:r>
            <a:rPr lang="en-US" sz="2800" dirty="0">
              <a:solidFill>
                <a:schemeClr val="bg1"/>
              </a:solidFill>
              <a:latin typeface="+mj-lt"/>
            </a:rPr>
            <a:t>performance years and its baseline-period performance across all clinical episode categories in which it participates ranks in the lower two terciles of the tiered Shared Savings Rate. Care Partners participating with the Entity in both consecutive years of dissavings will not be eligible to participate in EQIP the following year.</a:t>
          </a:r>
          <a:endParaRPr lang="en-US" sz="2800" dirty="0">
            <a:solidFill>
              <a:schemeClr val="bg1"/>
            </a:solidFill>
          </a:endParaRPr>
        </a:p>
      </dgm:t>
    </dgm:pt>
    <dgm:pt modelId="{57891680-9A0B-4402-9A4C-C11091C4DD8A}" type="parTrans" cxnId="{7DFEB631-CA20-4C31-BE63-C1C495AEC43F}">
      <dgm:prSet/>
      <dgm:spPr/>
      <dgm:t>
        <a:bodyPr/>
        <a:lstStyle/>
        <a:p>
          <a:endParaRPr lang="en-US"/>
        </a:p>
      </dgm:t>
    </dgm:pt>
    <dgm:pt modelId="{16CC6D3D-7183-4E48-8B03-FD79D64DF618}" type="sibTrans" cxnId="{7DFEB631-CA20-4C31-BE63-C1C495AEC43F}">
      <dgm:prSet/>
      <dgm:spPr/>
      <dgm:t>
        <a:bodyPr/>
        <a:lstStyle/>
        <a:p>
          <a:endParaRPr lang="en-US"/>
        </a:p>
      </dgm:t>
    </dgm:pt>
    <dgm:pt modelId="{4D49AEE7-DEE4-49D3-B6EB-836C315AA1E3}" type="pres">
      <dgm:prSet presAssocID="{9499D966-7C75-471B-8CA5-ECA673F5F688}" presName="diagram" presStyleCnt="0">
        <dgm:presLayoutVars>
          <dgm:dir/>
          <dgm:resizeHandles val="exact"/>
        </dgm:presLayoutVars>
      </dgm:prSet>
      <dgm:spPr/>
    </dgm:pt>
    <dgm:pt modelId="{62E5F1FB-C977-4295-9EA2-2E9200FBE59F}" type="pres">
      <dgm:prSet presAssocID="{994CDEC4-73BE-4ADD-B3BB-437E40A57A7E}" presName="node" presStyleLbl="node1" presStyleIdx="0" presStyleCnt="1" custScaleX="181691" custScaleY="110168" custLinFactNeighborX="2935" custLinFactNeighborY="-780">
        <dgm:presLayoutVars>
          <dgm:bulletEnabled val="1"/>
        </dgm:presLayoutVars>
      </dgm:prSet>
      <dgm:spPr/>
    </dgm:pt>
  </dgm:ptLst>
  <dgm:cxnLst>
    <dgm:cxn modelId="{7DFEB631-CA20-4C31-BE63-C1C495AEC43F}" srcId="{9499D966-7C75-471B-8CA5-ECA673F5F688}" destId="{994CDEC4-73BE-4ADD-B3BB-437E40A57A7E}" srcOrd="0" destOrd="0" parTransId="{57891680-9A0B-4402-9A4C-C11091C4DD8A}" sibTransId="{16CC6D3D-7183-4E48-8B03-FD79D64DF618}"/>
    <dgm:cxn modelId="{AD717F48-70C8-4414-910E-A867F4ADD98F}" type="presOf" srcId="{994CDEC4-73BE-4ADD-B3BB-437E40A57A7E}" destId="{62E5F1FB-C977-4295-9EA2-2E9200FBE59F}" srcOrd="0" destOrd="0" presId="urn:microsoft.com/office/officeart/2005/8/layout/default"/>
    <dgm:cxn modelId="{8CB12053-8C8D-4279-846A-EB58DBC2DD03}" type="presOf" srcId="{9499D966-7C75-471B-8CA5-ECA673F5F688}" destId="{4D49AEE7-DEE4-49D3-B6EB-836C315AA1E3}" srcOrd="0" destOrd="0" presId="urn:microsoft.com/office/officeart/2005/8/layout/default"/>
    <dgm:cxn modelId="{E4D4BC55-CD3B-4101-9CBC-75D0A6FAD7B3}" type="presParOf" srcId="{4D49AEE7-DEE4-49D3-B6EB-836C315AA1E3}" destId="{62E5F1FB-C977-4295-9EA2-2E9200FBE59F}"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6519-EE11-466E-942E-0FCB7029ACE4}">
      <dsp:nvSpPr>
        <dsp:cNvPr id="0" name=""/>
        <dsp:cNvSpPr/>
      </dsp:nvSpPr>
      <dsp:spPr>
        <a:xfrm>
          <a:off x="0" y="1889973"/>
          <a:ext cx="10188388" cy="22138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mj-lt"/>
            </a:rPr>
            <a:t>Prior to earning an incentive payment, EQIP Entities are required to offset any cumulative dissavings from prior performance years. </a:t>
          </a:r>
          <a:endParaRPr lang="en-US" sz="2800" kern="1200" dirty="0">
            <a:solidFill>
              <a:schemeClr val="bg1"/>
            </a:solidFill>
          </a:endParaRPr>
        </a:p>
      </dsp:txBody>
      <dsp:txXfrm>
        <a:off x="0" y="1889973"/>
        <a:ext cx="10188388" cy="2213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F1FB-C977-4295-9EA2-2E9200FBE59F}">
      <dsp:nvSpPr>
        <dsp:cNvPr id="0" name=""/>
        <dsp:cNvSpPr/>
      </dsp:nvSpPr>
      <dsp:spPr>
        <a:xfrm>
          <a:off x="11087" y="168598"/>
          <a:ext cx="10504512" cy="382163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mj-lt"/>
            </a:rPr>
            <a:t>An EQIP Entity is removed from EQIP if it generates dissavings in </a:t>
          </a:r>
          <a:r>
            <a:rPr lang="en-US" sz="2800" b="1" i="1" kern="1200" dirty="0">
              <a:solidFill>
                <a:schemeClr val="bg1"/>
              </a:solidFill>
              <a:latin typeface="+mj-lt"/>
            </a:rPr>
            <a:t>two consecutive </a:t>
          </a:r>
          <a:r>
            <a:rPr lang="en-US" sz="2800" kern="1200" dirty="0">
              <a:solidFill>
                <a:schemeClr val="bg1"/>
              </a:solidFill>
              <a:latin typeface="+mj-lt"/>
            </a:rPr>
            <a:t>performance years and its baseline-period performance across all clinical episode categories in which it participates ranks in the lower two terciles of the tiered Shared Savings Rate. Care Partners participating with the Entity in both consecutive years of dissavings will not be eligible to participate in EQIP the following year.</a:t>
          </a:r>
          <a:endParaRPr lang="en-US" sz="2800" kern="1200" dirty="0">
            <a:solidFill>
              <a:schemeClr val="bg1"/>
            </a:solidFill>
          </a:endParaRPr>
        </a:p>
      </dsp:txBody>
      <dsp:txXfrm>
        <a:off x="11087" y="168598"/>
        <a:ext cx="10504512" cy="3821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lvl="0">
              <a:buFont typeface="Arial" panose="020B0604020202020204" pitchFamily="34" charset="0"/>
              <a:buNone/>
            </a:pPr>
            <a:r>
              <a:rPr lang="en-US" dirty="0"/>
              <a:t>The HSCRC will not incorporate downside risk in EQIP because it does not have the ability to directly adjust physician fee-for-service payments. However, it is important for the HSCRC to ensure that EQIP drives meaningful improvements in cost efficiency and quality and maintains fidelity to national QPP standards. EQIP Entities are held accountable for dissavings, year over year, to incentivize efficiency and quality improvement. </a:t>
            </a:r>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9166-1FDA-2B2A-47AB-9D89D44A1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A3E34-A528-BC77-93AE-6F29DF0EC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D769A-AEB2-53EA-60EF-BD061E6559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first component is annual accountability. </a:t>
            </a:r>
            <a:r>
              <a:rPr lang="en-US" sz="1200" kern="1200" dirty="0">
                <a:solidFill>
                  <a:schemeClr val="bg1"/>
                </a:solidFill>
                <a:latin typeface="+mn-lt"/>
                <a:ea typeface="+mn-ea"/>
                <a:cs typeface="+mn-cs"/>
              </a:rPr>
              <a:t>Prior to earning an incentive payment, EQIP Entities are required to offset any cumulative dissavings from prior performance years. </a:t>
            </a:r>
            <a:endParaRPr lang="en-US" sz="1200" dirty="0">
              <a:solidFill>
                <a:schemeClr val="bg1"/>
              </a:solidFill>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D6C7CEB7-995F-ECC7-4576-1D42474023B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A9330729-AA08-2B25-673C-558EA9E6E718}"/>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278765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D466-5F17-B40B-F34B-86F376D17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32041-96EC-62E4-5321-A25A025A3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03916-056B-8A89-45C1-97F19E6534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second component is removal accountability. </a:t>
            </a:r>
            <a:r>
              <a:rPr lang="en-US" sz="1200" kern="1200" dirty="0">
                <a:solidFill>
                  <a:schemeClr val="bg1"/>
                </a:solidFill>
                <a:latin typeface="+mn-lt"/>
                <a:ea typeface="+mn-ea"/>
                <a:cs typeface="+mn-cs"/>
              </a:rPr>
              <a:t>An EQIP Entity is removed from EQIP if it generates dissavings in </a:t>
            </a:r>
            <a:r>
              <a:rPr lang="en-US" sz="1200" b="1" i="1" kern="1200" dirty="0">
                <a:solidFill>
                  <a:schemeClr val="bg1"/>
                </a:solidFill>
                <a:latin typeface="+mn-lt"/>
                <a:ea typeface="+mn-ea"/>
                <a:cs typeface="+mn-cs"/>
              </a:rPr>
              <a:t>two consecutive </a:t>
            </a:r>
            <a:r>
              <a:rPr lang="en-US" sz="1200" kern="1200" dirty="0">
                <a:solidFill>
                  <a:schemeClr val="bg1"/>
                </a:solidFill>
                <a:latin typeface="+mn-lt"/>
                <a:ea typeface="+mn-ea"/>
                <a:cs typeface="+mn-cs"/>
              </a:rPr>
              <a:t>performance years and its baseline-period performance across all clinical episode categories in which it participates ranks in the lower two terciles of the tiered Shared Savings Rate. Care Partners participating with the Entity in both consecutive years of dissavings will not be eligible to participate in EQIP the following year.</a:t>
            </a:r>
            <a:endParaRPr lang="en-US" sz="1200" dirty="0">
              <a:solidFill>
                <a:schemeClr val="bg1"/>
              </a:solidFill>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E111E629-C458-0E63-D098-C21FF019012C}"/>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618000E2-2EC3-7BDA-A179-B0FD3F496462}"/>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245825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Times New Roman" panose="02020603050405020304" pitchFamily="18" charset="0"/>
              </a:rPr>
              <a:t>Do you want to learn more about EQIP and how you can get involved in Value-based care in Maryland? Visit the full EQIP Curriculum to explore comprehensive learning modules and deepen your understanding of Maryland’s Episode Quality Improvement Program (EQIP). </a:t>
            </a: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Dissavings Policy</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7" y="5593404"/>
            <a:ext cx="7996137" cy="307777"/>
          </a:xfrm>
          <a:prstGeom prst="rect">
            <a:avLst/>
          </a:prstGeom>
          <a:noFill/>
        </p:spPr>
        <p:txBody>
          <a:bodyPr wrap="square" rtlCol="0">
            <a:spAutoFit/>
          </a:bodyPr>
          <a:lstStyle/>
          <a:p>
            <a:r>
              <a:rPr lang="en-US" sz="1400" dirty="0">
                <a:solidFill>
                  <a:schemeClr val="accent1"/>
                </a:solidFill>
                <a:latin typeface="+mj-lt"/>
              </a:rPr>
              <a:t>Module 7: Incentive Payment Methodology</a:t>
            </a:r>
          </a:p>
        </p:txBody>
      </p:sp>
      <p:pic>
        <p:nvPicPr>
          <p:cNvPr id="9" name="Audio 8">
            <a:hlinkClick r:id="" action="ppaction://media"/>
            <a:extLst>
              <a:ext uri="{FF2B5EF4-FFF2-40B4-BE49-F238E27FC236}">
                <a16:creationId xmlns:a16="http://schemas.microsoft.com/office/drawing/2014/main" id="{31FBCC20-7617-4403-B741-A31BAC3F1E9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7913"/>
    </mc:Choice>
    <mc:Fallback xmlns="">
      <p:transition spd="slow" advTm="7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Dissavings Policy</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8200" y="1925344"/>
            <a:ext cx="10515600" cy="4359141"/>
          </a:xfrm>
        </p:spPr>
        <p:txBody>
          <a:bodyPr vert="horz" lIns="91440" tIns="45720" rIns="91440" bIns="45720" rtlCol="0" anchor="t">
            <a:normAutofit/>
          </a:bodyPr>
          <a:lstStyle/>
          <a:p>
            <a:pPr marL="0" indent="0">
              <a:lnSpc>
                <a:spcPct val="100000"/>
              </a:lnSpc>
              <a:buNone/>
            </a:pPr>
            <a:endParaRPr lang="en-US" sz="2000" dirty="0">
              <a:solidFill>
                <a:schemeClr val="accent1"/>
              </a:solidFill>
              <a:latin typeface="+mj-lt"/>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sp>
        <p:nvSpPr>
          <p:cNvPr id="4" name="Content Placeholder 2">
            <a:extLst>
              <a:ext uri="{FF2B5EF4-FFF2-40B4-BE49-F238E27FC236}">
                <a16:creationId xmlns:a16="http://schemas.microsoft.com/office/drawing/2014/main" id="{5F5B3EDF-145A-BD29-5004-E58177AF71D7}"/>
              </a:ext>
            </a:extLst>
          </p:cNvPr>
          <p:cNvSpPr txBox="1">
            <a:spLocks/>
          </p:cNvSpPr>
          <p:nvPr/>
        </p:nvSpPr>
        <p:spPr>
          <a:xfrm>
            <a:off x="838200" y="1925344"/>
            <a:ext cx="10085439" cy="387261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dirty="0">
                <a:solidFill>
                  <a:schemeClr val="accent1"/>
                </a:solidFill>
                <a:latin typeface="+mj-lt"/>
              </a:rPr>
              <a:t>The HSCRC will not incorporate downside risk in EQIP because it does not have the ability to directly adjust physician fee-for-service payments. </a:t>
            </a:r>
          </a:p>
          <a:p>
            <a:pPr marL="0" indent="0">
              <a:lnSpc>
                <a:spcPct val="150000"/>
              </a:lnSpc>
              <a:buNone/>
            </a:pPr>
            <a:endParaRPr lang="en-US" sz="2000" dirty="0">
              <a:solidFill>
                <a:schemeClr val="accent1"/>
              </a:solidFill>
              <a:latin typeface="+mj-lt"/>
            </a:endParaRPr>
          </a:p>
          <a:p>
            <a:pPr marL="0" indent="0">
              <a:lnSpc>
                <a:spcPct val="150000"/>
              </a:lnSpc>
              <a:buNone/>
            </a:pPr>
            <a:r>
              <a:rPr lang="en-US" sz="2000" dirty="0">
                <a:solidFill>
                  <a:schemeClr val="accent1"/>
                </a:solidFill>
                <a:latin typeface="+mj-lt"/>
              </a:rPr>
              <a:t>However, the HSCRC has created a dissavings policy to ensure that EQIP drives meaningful improvements in cost efficiency and quality. There are two components of the EQIP dissavings policy for EQIP Entities:</a:t>
            </a:r>
          </a:p>
          <a:p>
            <a:pPr>
              <a:lnSpc>
                <a:spcPct val="150000"/>
              </a:lnSpc>
            </a:pPr>
            <a:r>
              <a:rPr lang="en-US" sz="2000" b="1" i="1" dirty="0">
                <a:solidFill>
                  <a:schemeClr val="accent1"/>
                </a:solidFill>
                <a:latin typeface="+mj-lt"/>
              </a:rPr>
              <a:t>Annual Accountability</a:t>
            </a:r>
          </a:p>
          <a:p>
            <a:pPr>
              <a:lnSpc>
                <a:spcPct val="150000"/>
              </a:lnSpc>
            </a:pPr>
            <a:r>
              <a:rPr lang="en-US" sz="2000" b="1" i="1" dirty="0">
                <a:solidFill>
                  <a:schemeClr val="accent1"/>
                </a:solidFill>
                <a:latin typeface="+mj-lt"/>
              </a:rPr>
              <a:t>Removal Accountability</a:t>
            </a:r>
          </a:p>
          <a:p>
            <a:pPr marL="0" indent="0">
              <a:lnSpc>
                <a:spcPct val="150000"/>
              </a:lnSpc>
              <a:buNone/>
            </a:pPr>
            <a:endParaRPr lang="en-US" sz="1800" dirty="0">
              <a:solidFill>
                <a:schemeClr val="accent1"/>
              </a:solidFill>
              <a:latin typeface="+mj-lt"/>
            </a:endParaRPr>
          </a:p>
        </p:txBody>
      </p:sp>
      <p:pic>
        <p:nvPicPr>
          <p:cNvPr id="7" name="Audio 6">
            <a:hlinkClick r:id="" action="ppaction://media"/>
            <a:extLst>
              <a:ext uri="{FF2B5EF4-FFF2-40B4-BE49-F238E27FC236}">
                <a16:creationId xmlns:a16="http://schemas.microsoft.com/office/drawing/2014/main" id="{AEE4EB0D-91D8-5476-14AB-64B676ACF8C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44298"/>
    </mc:Choice>
    <mc:Fallback xmlns="">
      <p:transition spd="slow" advTm="44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B93AB-0E80-E2F5-FE12-1E0E3AABF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F2055-98F6-1956-2049-1C9072686592}"/>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Annual Accountability</a:t>
            </a:r>
          </a:p>
        </p:txBody>
      </p:sp>
      <p:sp>
        <p:nvSpPr>
          <p:cNvPr id="3" name="Content Placeholder 2">
            <a:extLst>
              <a:ext uri="{FF2B5EF4-FFF2-40B4-BE49-F238E27FC236}">
                <a16:creationId xmlns:a16="http://schemas.microsoft.com/office/drawing/2014/main" id="{C3C6D191-0B74-1116-5D11-14C99484DED1}"/>
              </a:ext>
            </a:extLst>
          </p:cNvPr>
          <p:cNvSpPr>
            <a:spLocks noGrp="1"/>
          </p:cNvSpPr>
          <p:nvPr>
            <p:ph idx="1"/>
          </p:nvPr>
        </p:nvSpPr>
        <p:spPr>
          <a:xfrm>
            <a:off x="838200" y="1925344"/>
            <a:ext cx="10515600" cy="4359141"/>
          </a:xfrm>
        </p:spPr>
        <p:txBody>
          <a:bodyPr vert="horz" lIns="91440" tIns="45720" rIns="91440" bIns="45720" rtlCol="0" anchor="t">
            <a:normAutofit/>
          </a:bodyPr>
          <a:lstStyle/>
          <a:p>
            <a:pPr marL="0" indent="0">
              <a:lnSpc>
                <a:spcPct val="100000"/>
              </a:lnSpc>
              <a:buNone/>
            </a:pPr>
            <a:endParaRPr lang="en-US" sz="2000" dirty="0">
              <a:solidFill>
                <a:schemeClr val="accent1"/>
              </a:solidFill>
              <a:latin typeface="+mj-lt"/>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sp>
        <p:nvSpPr>
          <p:cNvPr id="4" name="Content Placeholder 2">
            <a:extLst>
              <a:ext uri="{FF2B5EF4-FFF2-40B4-BE49-F238E27FC236}">
                <a16:creationId xmlns:a16="http://schemas.microsoft.com/office/drawing/2014/main" id="{ED471287-28B3-D011-E3EF-E022703EEDAF}"/>
              </a:ext>
            </a:extLst>
          </p:cNvPr>
          <p:cNvSpPr txBox="1">
            <a:spLocks/>
          </p:cNvSpPr>
          <p:nvPr/>
        </p:nvSpPr>
        <p:spPr>
          <a:xfrm>
            <a:off x="838200" y="1925344"/>
            <a:ext cx="10351477" cy="3872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800" dirty="0">
              <a:solidFill>
                <a:schemeClr val="accent1"/>
              </a:solidFill>
              <a:latin typeface="+mj-lt"/>
            </a:endParaRPr>
          </a:p>
        </p:txBody>
      </p:sp>
      <p:graphicFrame>
        <p:nvGraphicFramePr>
          <p:cNvPr id="5" name="Diagram 4">
            <a:extLst>
              <a:ext uri="{FF2B5EF4-FFF2-40B4-BE49-F238E27FC236}">
                <a16:creationId xmlns:a16="http://schemas.microsoft.com/office/drawing/2014/main" id="{4BA897E8-65D7-D7A4-E957-A12EFC97AE69}"/>
              </a:ext>
            </a:extLst>
          </p:cNvPr>
          <p:cNvGraphicFramePr/>
          <p:nvPr>
            <p:extLst>
              <p:ext uri="{D42A27DB-BD31-4B8C-83A1-F6EECF244321}">
                <p14:modId xmlns:p14="http://schemas.microsoft.com/office/powerpoint/2010/main" val="3281690355"/>
              </p:ext>
            </p:extLst>
          </p:nvPr>
        </p:nvGraphicFramePr>
        <p:xfrm>
          <a:off x="838200" y="573515"/>
          <a:ext cx="1018838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F6C26AAD-39FE-9045-A7EB-68497F3E0930}"/>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55718857"/>
      </p:ext>
    </p:extLst>
  </p:cSld>
  <p:clrMapOvr>
    <a:masterClrMapping/>
  </p:clrMapOvr>
  <mc:AlternateContent xmlns:mc="http://schemas.openxmlformats.org/markup-compatibility/2006" xmlns:p14="http://schemas.microsoft.com/office/powerpoint/2010/main">
    <mc:Choice Requires="p14">
      <p:transition spd="slow" p14:dur="2000" advTm="12500"/>
    </mc:Choice>
    <mc:Fallback xmlns="">
      <p:transition spd="slow" advTm="1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5A8C9-9C74-4052-B294-BF4807BE7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6DDC1-1774-9067-E732-944235C0AC91}"/>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Removal Accountability</a:t>
            </a:r>
          </a:p>
        </p:txBody>
      </p:sp>
      <p:sp>
        <p:nvSpPr>
          <p:cNvPr id="3" name="Content Placeholder 2">
            <a:extLst>
              <a:ext uri="{FF2B5EF4-FFF2-40B4-BE49-F238E27FC236}">
                <a16:creationId xmlns:a16="http://schemas.microsoft.com/office/drawing/2014/main" id="{52908BDE-8C8C-24C0-EC59-7EA34AC98D23}"/>
              </a:ext>
            </a:extLst>
          </p:cNvPr>
          <p:cNvSpPr>
            <a:spLocks noGrp="1"/>
          </p:cNvSpPr>
          <p:nvPr>
            <p:ph idx="1"/>
          </p:nvPr>
        </p:nvSpPr>
        <p:spPr>
          <a:xfrm>
            <a:off x="838200" y="1925344"/>
            <a:ext cx="10515600" cy="4359141"/>
          </a:xfrm>
        </p:spPr>
        <p:txBody>
          <a:bodyPr vert="horz" lIns="91440" tIns="45720" rIns="91440" bIns="45720" rtlCol="0" anchor="t">
            <a:normAutofit/>
          </a:bodyPr>
          <a:lstStyle/>
          <a:p>
            <a:pPr marL="0" indent="0">
              <a:lnSpc>
                <a:spcPct val="100000"/>
              </a:lnSpc>
              <a:buNone/>
            </a:pPr>
            <a:endParaRPr lang="en-US" sz="2000" dirty="0">
              <a:solidFill>
                <a:schemeClr val="accent1"/>
              </a:solidFill>
              <a:latin typeface="+mj-lt"/>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sp>
        <p:nvSpPr>
          <p:cNvPr id="4" name="Content Placeholder 2">
            <a:extLst>
              <a:ext uri="{FF2B5EF4-FFF2-40B4-BE49-F238E27FC236}">
                <a16:creationId xmlns:a16="http://schemas.microsoft.com/office/drawing/2014/main" id="{7A8C3C99-8B0B-A482-FAC6-4D0D87E6DFF0}"/>
              </a:ext>
            </a:extLst>
          </p:cNvPr>
          <p:cNvSpPr txBox="1">
            <a:spLocks/>
          </p:cNvSpPr>
          <p:nvPr/>
        </p:nvSpPr>
        <p:spPr>
          <a:xfrm>
            <a:off x="838200" y="1820259"/>
            <a:ext cx="10351477" cy="3872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800" dirty="0">
              <a:solidFill>
                <a:schemeClr val="accent1"/>
              </a:solidFill>
              <a:latin typeface="+mj-lt"/>
            </a:endParaRPr>
          </a:p>
        </p:txBody>
      </p:sp>
      <p:graphicFrame>
        <p:nvGraphicFramePr>
          <p:cNvPr id="5" name="Diagram 4">
            <a:extLst>
              <a:ext uri="{FF2B5EF4-FFF2-40B4-BE49-F238E27FC236}">
                <a16:creationId xmlns:a16="http://schemas.microsoft.com/office/drawing/2014/main" id="{B34E8ED2-70B2-AD12-6999-9CE39CB7280B}"/>
              </a:ext>
            </a:extLst>
          </p:cNvPr>
          <p:cNvGraphicFramePr/>
          <p:nvPr>
            <p:extLst>
              <p:ext uri="{D42A27DB-BD31-4B8C-83A1-F6EECF244321}">
                <p14:modId xmlns:p14="http://schemas.microsoft.com/office/powerpoint/2010/main" val="2729253796"/>
              </p:ext>
            </p:extLst>
          </p:nvPr>
        </p:nvGraphicFramePr>
        <p:xfrm>
          <a:off x="756138" y="1998440"/>
          <a:ext cx="10515600" cy="42129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6DD1A8D3-4E89-37AB-2116-FC4B655CC5F1}"/>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1222689"/>
      </p:ext>
    </p:extLst>
  </p:cSld>
  <p:clrMapOvr>
    <a:masterClrMapping/>
  </p:clrMapOvr>
  <mc:AlternateContent xmlns:mc="http://schemas.openxmlformats.org/markup-compatibility/2006" xmlns:p14="http://schemas.microsoft.com/office/powerpoint/2010/main">
    <mc:Choice Requires="p14">
      <p:transition spd="slow" p14:dur="2000" advTm="32920"/>
    </mc:Choice>
    <mc:Fallback xmlns="">
      <p:transition spd="slow" advTm="32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574453"/>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7" name="Audio 6">
            <a:hlinkClick r:id="" action="ppaction://media"/>
            <a:extLst>
              <a:ext uri="{FF2B5EF4-FFF2-40B4-BE49-F238E27FC236}">
                <a16:creationId xmlns:a16="http://schemas.microsoft.com/office/drawing/2014/main" id="{557D0C38-D62D-D98E-1359-6DE8C15CA84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4146"/>
    </mc:Choice>
    <mc:Fallback xmlns="">
      <p:transition spd="slow" advTm="14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2.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99011A2-D5AE-4410-8969-25C515B5DF62}"/>
</file>

<file path=docProps/app.xml><?xml version="1.0" encoding="utf-8"?>
<Properties xmlns="http://schemas.openxmlformats.org/officeDocument/2006/extended-properties" xmlns:vt="http://schemas.openxmlformats.org/officeDocument/2006/docPropsVTypes">
  <TotalTime>281</TotalTime>
  <Words>410</Words>
  <Application>Microsoft Office PowerPoint</Application>
  <PresentationFormat>Widescreen</PresentationFormat>
  <Paragraphs>23</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Neue Haas Grotesk Text Pro</vt:lpstr>
      <vt:lpstr>Times New Roman</vt:lpstr>
      <vt:lpstr>Office Theme</vt:lpstr>
      <vt:lpstr>Dissavings Policy</vt:lpstr>
      <vt:lpstr>Dissavings Policy</vt:lpstr>
      <vt:lpstr>Annual Accountability</vt:lpstr>
      <vt:lpstr>Removal Accountability</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15</cp:revision>
  <dcterms:created xsi:type="dcterms:W3CDTF">2025-02-11T17:20:35Z</dcterms:created>
  <dcterms:modified xsi:type="dcterms:W3CDTF">2025-07-16T16:50:09Z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