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58" autoAdjust="0"/>
  </p:normalViewPr>
  <p:slideViewPr>
    <p:cSldViewPr snapToGrid="0">
      <p:cViewPr varScale="1">
        <p:scale>
          <a:sx n="69" d="100"/>
          <a:sy n="69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3CBF7-1346-B711-DA13-EA3B0348A8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40BDC-0BFE-0661-E732-D72A932B97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22DD-FFCC-4063-AC82-574ADFED35B0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D5658-EF97-A848-6752-DD218D67A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762E3-09E1-F50E-95EE-DFFA52EE4B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062C-83AD-4977-A240-A45628C2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62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3DF6A-93A7-4217-9AFC-2F7D2DCCE793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AF4B-86CF-4DA2-8674-ABA13EF5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76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Welcome to the EQIP Curriculum! In this video, I will review Care Partner Arrangements.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FE7E-6D64-99FB-9F34-6A00D676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8F746-DCBC-407A-4861-F0330ADB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4A54E-B56B-A6CC-3BEE-807FAD1FB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The Care Redesign Program (CRP) Entity will generate a standard Arrangement Agreement for each Care Partner enrolled in an EQIP Entity. Care Partner Arrangements (CPAs) will include:</a:t>
            </a:r>
            <a:endParaRPr lang="en-US" sz="1200" dirty="0">
              <a:latin typeface="Neue Haas Grotesk Text Pro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Requirements for participation</a:t>
            </a:r>
            <a:endParaRPr lang="en-US" sz="1200" dirty="0">
              <a:latin typeface="Neue Haas Grotesk Text Pro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Standards established for the program</a:t>
            </a:r>
            <a:endParaRPr lang="en-US" sz="1200" dirty="0">
              <a:latin typeface="Neue Haas Grotesk Text Pro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Details of the EQIP Entity. </a:t>
            </a:r>
            <a:endParaRPr lang="en-US" sz="1200" dirty="0">
              <a:latin typeface="Neue Haas Grotesk Text Pro"/>
              <a:ea typeface="+mn-lt"/>
              <a:cs typeface="+mn-lt"/>
            </a:endParaRPr>
          </a:p>
          <a:p>
            <a:pPr marL="0" indent="0">
              <a:buNone/>
            </a:pPr>
            <a:endParaRPr lang="en-US" sz="1200" dirty="0">
              <a:latin typeface="Neue Haas Grotesk Text Pro"/>
              <a:ea typeface="+mn-lt"/>
              <a:cs typeface="+mn-lt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DF21B0A-8A39-5859-9B6A-AD9DBBB879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E7BD0-CE96-01AB-06BA-33D972315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781E-A0E1-05C1-6192-83C102675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058B9-B956-1C2B-C1D2-0FA856712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53212-0E6F-48F5-87E0-23572B9AC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Care Partner Arrangements will be distributed to </a:t>
            </a:r>
            <a:r>
              <a:rPr lang="en-US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individual Care Partners</a:t>
            </a: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Each Care Partner must sign and return an Agreement to finalize their enrollment in EQIP.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25476C8-CE3C-722D-1181-328961D088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6B5CB-4D78-C19D-37D3-3409D82C4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53F1-1FA6-0ABA-1C70-8532C095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93459-3C28-A800-598C-D846358E0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6B0F1-40B2-44F0-60C5-B0FA6F49B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Care Partners who do not sign and return the Agreement by the specified deadline will be removed from the EQIP Entity.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ED3B2A9-E922-53DA-683A-44008CF9CC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820F9-9097-A917-D468-D25DDF6A4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5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 you want to learn more about EQIP? Visit the full EQIP Curriculum to explore comprehensive learning modules and deepen your understanding of Maryland’s Episode Quality Improvement Program (EQIP).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4F12E6FD-FAD0-6877-F2F1-5B41A5EB08DF}"/>
              </a:ext>
            </a:extLst>
          </p:cNvPr>
          <p:cNvSpPr/>
          <p:nvPr userDrawn="1"/>
        </p:nvSpPr>
        <p:spPr>
          <a:xfrm>
            <a:off x="153826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ECA3591-E1A4-65DB-3D3F-D3B82BC907DC}"/>
              </a:ext>
            </a:extLst>
          </p:cNvPr>
          <p:cNvSpPr/>
          <p:nvPr userDrawn="1"/>
        </p:nvSpPr>
        <p:spPr>
          <a:xfrm rot="10800000">
            <a:off x="11468564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21FB0B1-A01A-3467-A99B-96C5DDBDA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676405" y="1228981"/>
            <a:ext cx="4613454" cy="45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FBB33-1825-37A9-73D4-EBA3C8D7B1FB}"/>
              </a:ext>
            </a:extLst>
          </p:cNvPr>
          <p:cNvCxnSpPr>
            <a:cxnSpLocks/>
          </p:cNvCxnSpPr>
          <p:nvPr userDrawn="1"/>
        </p:nvCxnSpPr>
        <p:spPr>
          <a:xfrm>
            <a:off x="891424" y="5457826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81AEF-AFEE-8144-D594-B112F2D93C15}"/>
              </a:ext>
            </a:extLst>
          </p:cNvPr>
          <p:cNvCxnSpPr>
            <a:cxnSpLocks/>
          </p:cNvCxnSpPr>
          <p:nvPr userDrawn="1"/>
        </p:nvCxnSpPr>
        <p:spPr>
          <a:xfrm>
            <a:off x="891423" y="1364862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B88AEF7-281A-44ED-51C2-BC9D0823F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B595B-DC94-4A7F-A0CB-F3CAE7C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0D441-F801-7550-3D7A-4ADC1B82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9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0C181F-5387-E151-AA51-9C2FD2F30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005CA-63AA-B4EF-D523-5AA22C33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FFCA-FDD0-8C8A-5180-AD0D8F3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DECA1-92D5-542C-11FF-C73F57AA5081}"/>
              </a:ext>
            </a:extLst>
          </p:cNvPr>
          <p:cNvCxnSpPr>
            <a:cxnSpLocks/>
          </p:cNvCxnSpPr>
          <p:nvPr userDrawn="1"/>
        </p:nvCxnSpPr>
        <p:spPr>
          <a:xfrm>
            <a:off x="0" y="544455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03B89-10DD-E6B9-7D8E-1E74555232A5}"/>
              </a:ext>
            </a:extLst>
          </p:cNvPr>
          <p:cNvCxnSpPr>
            <a:cxnSpLocks/>
          </p:cNvCxnSpPr>
          <p:nvPr userDrawn="1"/>
        </p:nvCxnSpPr>
        <p:spPr>
          <a:xfrm>
            <a:off x="0" y="6313544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D3A50A6-1821-69A8-59E0-88F43421C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397914" y="1100268"/>
            <a:ext cx="5003659" cy="4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2885C7-97F1-5284-155D-2CCE7886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7EAC5-19D3-EF9C-60EB-2C2EB62B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D95F-342D-AAA0-DC15-936B7841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15AA6-AAB1-FFF3-3CA1-87283485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3C00EEE-1768-728A-528E-A106ED1AF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933AE-6784-3B98-372C-2DB0DFD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2061-1456-7CC6-2FBE-AC506118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A30A-AEEA-B908-DD30-4EA15F94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6026-FB0F-9B4C-B3D5-0FFA43D54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DD57D-6858-CACF-45D0-FC6BA7505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8FF189-EED9-6F38-188B-BC35CE914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AF7B1-7F6D-066A-A2EC-3766A0E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5BD6F8A-0D72-0C86-DC66-5A1D4FA1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D11409F-11EA-5FC7-72F7-AA144D5D1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A13A-50BB-3F6C-8114-C5D6B30E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FB52-E5FD-8F5C-1B30-8BC58E54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DE80D-68C3-FF98-93ED-66D950BB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6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98AB-E941-8435-C38F-5F2BE4A9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B582A-D3EB-823C-8239-AFA40E0EA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347C-7CB7-D5B7-FD3B-5D88FAEE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17D1F6-A704-6D1D-F435-67488AE68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E7CD-1D25-F9DA-23A9-908EED0B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134D-1044-2D21-A5BE-DA088F63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1FAB-5E36-A840-5F99-7608F20B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7B47-8B77-F5B6-7605-069E1A05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Module 1: EQIP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3EC6-18BD-CBBB-3C93-48119755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BD50A-67F0-49E5-9C32-C652F0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learning-system/eqip/eqip-curriculum-2025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563-6591-0351-A478-D3BC31CDB4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43123" y="2654458"/>
            <a:ext cx="5572870" cy="15490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</a:rPr>
              <a:t>Care Partner Arrangements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B5AC0-93FA-5A46-B5C9-8B1654E2D322}"/>
              </a:ext>
            </a:extLst>
          </p:cNvPr>
          <p:cNvSpPr txBox="1"/>
          <p:nvPr/>
        </p:nvSpPr>
        <p:spPr>
          <a:xfrm>
            <a:off x="836578" y="5593404"/>
            <a:ext cx="373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+mj-lt"/>
              </a:rPr>
              <a:t>Module 2: Participation and Enrollment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3B2CD7-F439-E3E7-C9BA-86D550F62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4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"/>
    </mc:Choice>
    <mc:Fallback xmlns="">
      <p:transition spd="slow" advTm="7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9551-FF58-ADCD-12F4-7A3D985A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C13F-461F-2016-17A8-71265422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3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Care Partner Arrangements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201D-E209-CA06-F5ED-163BCBBB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194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The Care Redesign Program (CRP) Entity will generate a standard Arrangement Agreement for each Care Partner enrolled in an EQIP Entity. </a:t>
            </a:r>
            <a:endParaRPr lang="en-US" sz="1800" dirty="0">
              <a:latin typeface="Neue Haas Grotesk Text Pro"/>
              <a:ea typeface="+mn-lt"/>
              <a:cs typeface="+mn-lt"/>
            </a:endParaRPr>
          </a:p>
          <a:p>
            <a:pPr>
              <a:buNone/>
            </a:pPr>
            <a:endParaRPr lang="en-US" sz="1800" dirty="0">
              <a:solidFill>
                <a:srgbClr val="014699"/>
              </a:solidFill>
              <a:latin typeface="Neue Haas Grotesk Text Pro"/>
              <a:ea typeface="+mn-lt"/>
              <a:cs typeface="+mn-lt"/>
            </a:endParaRPr>
          </a:p>
          <a:p>
            <a:pPr>
              <a:buNone/>
            </a:pPr>
            <a:endParaRPr lang="en-US" sz="1800" dirty="0">
              <a:solidFill>
                <a:srgbClr val="014699"/>
              </a:solidFill>
              <a:latin typeface="Neue Haas Grotesk Text Pro"/>
              <a:ea typeface="+mn-lt"/>
              <a:cs typeface="+mn-lt"/>
            </a:endParaRPr>
          </a:p>
          <a:p>
            <a:pPr>
              <a:buNone/>
            </a:pPr>
            <a:r>
              <a:rPr lang="en-US" sz="18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Care Partner Arrangements (CPAs) will include:</a:t>
            </a:r>
            <a:endParaRPr lang="en-US" sz="1800" dirty="0">
              <a:latin typeface="Neue Haas Grotesk Text Pro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8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Requirements for participation</a:t>
            </a:r>
            <a:endParaRPr lang="en-US" sz="1800" dirty="0">
              <a:latin typeface="Neue Haas Grotesk Text Pro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8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Standards established for the program</a:t>
            </a:r>
            <a:endParaRPr lang="en-US" sz="1800" dirty="0">
              <a:latin typeface="Neue Haas Grotesk Text Pro"/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18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Details of the EQIP Entity. </a:t>
            </a:r>
            <a:endParaRPr lang="en-US" sz="1800" dirty="0">
              <a:latin typeface="Neue Haas Grotesk Text Pro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pic>
        <p:nvPicPr>
          <p:cNvPr id="4" name="Picture 3" descr="A cover of a report&#10;&#10;AI-generated content may be incorrect.">
            <a:extLst>
              <a:ext uri="{FF2B5EF4-FFF2-40B4-BE49-F238E27FC236}">
                <a16:creationId xmlns:a16="http://schemas.microsoft.com/office/drawing/2014/main" id="{F4BC95C2-5E8F-8E64-C920-752C95FBD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69" y="2579077"/>
            <a:ext cx="3149125" cy="405618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A58C90C-E71C-92C4-8D6C-C0BFDD32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29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0"/>
    </mc:Choice>
    <mc:Fallback xmlns="">
      <p:transition spd="slow" advTm="21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495D-8281-2F4D-1CF8-2958A0C25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4F26-E6DD-8A49-DC2A-AF9FC1E9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3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Distribution of CPAs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2512-4F53-8B3E-1A7F-C2F9E5A0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194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Care Partner Arrangements will be distributed to 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individual Care Partners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. Each Care Partner must sign and return an Agreement to finalize their enrollment in EQIP.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762738A-1CE2-3AEE-3DE4-33B6197F7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59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8"/>
    </mc:Choice>
    <mc:Fallback xmlns="">
      <p:transition spd="slow" advTm="1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07B2-5300-FC07-1F23-272DD075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68E7-6FB4-CE8E-664A-D2F650A2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3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Failure to Sign or Return CPA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434A3-CFF7-6C06-E514-4EF49F94B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194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14699"/>
                </a:solidFill>
                <a:latin typeface="Neue Haas Grotesk Text Pro"/>
                <a:ea typeface="+mn-lt"/>
                <a:cs typeface="+mn-lt"/>
              </a:rPr>
              <a:t>Care Partners who do not sign and return the Agreement by the specified deadline will be removed from the EQIP Entity.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8771F6C-ED73-5AD4-F975-CBCA6313C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03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6"/>
    </mc:Choice>
    <mc:Fallback xmlns="">
      <p:transition spd="slow" advTm="11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A175-1E07-8EF8-5D53-D1C1C96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385828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6457-4B81-A749-164A-77555C6A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1711391"/>
            <a:ext cx="10515600" cy="1338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Visit the full </a:t>
            </a:r>
            <a:r>
              <a:rPr lang="en-US" sz="2000" b="1" u="sng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Curriculum</a:t>
            </a:r>
            <a:r>
              <a:rPr lang="en-US" sz="2000" dirty="0">
                <a:solidFill>
                  <a:srgbClr val="56B0FF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to explore comprehensive learning modules and deepen your understanding of Maryland’s Episode Quality Improvement Program (EQIP).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CEE6245-C07E-77EF-F749-DFE7AB750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8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8"/>
    </mc:Choice>
    <mc:Fallback xmlns="">
      <p:transition spd="slow" advTm="12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A4A98"/>
      </a:accent1>
      <a:accent2>
        <a:srgbClr val="00B0F0"/>
      </a:accent2>
      <a:accent3>
        <a:srgbClr val="0070C0"/>
      </a:accent3>
      <a:accent4>
        <a:srgbClr val="002060"/>
      </a:accent4>
      <a:accent5>
        <a:srgbClr val="C4F6F6"/>
      </a:accent5>
      <a:accent6>
        <a:srgbClr val="141CBA"/>
      </a:accent6>
      <a:hlink>
        <a:srgbClr val="002060"/>
      </a:hlink>
      <a:folHlink>
        <a:srgbClr val="2B7CF3"/>
      </a:folHlink>
    </a:clrScheme>
    <a:fontScheme name="Custom 1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67E34AE758746932470DCF8B17B6D" ma:contentTypeVersion="22" ma:contentTypeDescription="Create a new document." ma:contentTypeScope="" ma:versionID="c08f5cc1ac8baac1c928df777cba2f38">
  <xsd:schema xmlns:xsd="http://www.w3.org/2001/XMLSchema" xmlns:xs="http://www.w3.org/2001/XMLSchema" xmlns:p="http://schemas.microsoft.com/office/2006/metadata/properties" xmlns:ns1="http://schemas.microsoft.com/sharepoint/v3" xmlns:ns2="17f89e47-7d88-44b8-b02f-f9ffd650f5ad" xmlns:ns3="590118b5-ea22-46dd-8d6a-d7e95b39fd7c" targetNamespace="http://schemas.microsoft.com/office/2006/metadata/properties" ma:root="true" ma:fieldsID="4dd10f864a07675f84b4805961ff9453" ns1:_="" ns2:_="" ns3:_="">
    <xsd:import namespace="http://schemas.microsoft.com/sharepoint/v3"/>
    <xsd:import namespace="17f89e47-7d88-44b8-b02f-f9ffd650f5ad"/>
    <xsd:import namespace="590118b5-ea22-46dd-8d6a-d7e95b39f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89e47-7d88-44b8-b02f-f9ffd650f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960c3d4-f6e1-477f-9746-0af006e39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18b5-ea22-46dd-8d6a-d7e95b39f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f39ed51-539f-4555-a178-3890462af2e1}" ma:internalName="TaxCatchAll" ma:showField="CatchAllData" ma:web="590118b5-ea22-46dd-8d6a-d7e95b39f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0118b5-ea22-46dd-8d6a-d7e95b39fd7c" xsi:nil="true"/>
    <lcf76f155ced4ddcb4097134ff3c332f xmlns="17f89e47-7d88-44b8-b02f-f9ffd650f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E6F62A-B538-4565-BB2B-5B0A1097D8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A407FB-395F-46A1-B4C2-10E67AD59C6F}"/>
</file>

<file path=customXml/itemProps3.xml><?xml version="1.0" encoding="utf-8"?>
<ds:datastoreItem xmlns:ds="http://schemas.openxmlformats.org/officeDocument/2006/customXml" ds:itemID="{922D1F66-0DF9-4229-B6BC-C6BF587FA902}">
  <ds:schemaRefs>
    <ds:schemaRef ds:uri="17f89e47-7d88-44b8-b02f-f9ffd650f5ad"/>
    <ds:schemaRef ds:uri="590118b5-ea22-46dd-8d6a-d7e95b39fd7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295</Words>
  <Application>Microsoft Office PowerPoint</Application>
  <PresentationFormat>Widescreen</PresentationFormat>
  <Paragraphs>29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Neue Haas Grotesk Text Pro</vt:lpstr>
      <vt:lpstr>Times New Roman</vt:lpstr>
      <vt:lpstr>Office Theme</vt:lpstr>
      <vt:lpstr>Care Partner Arrangements</vt:lpstr>
      <vt:lpstr>Care Partner Arrangements</vt:lpstr>
      <vt:lpstr>Distribution of CPAs</vt:lpstr>
      <vt:lpstr>Failure to Sign or Return CPA</vt:lpstr>
      <vt:lpstr>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Forte</dc:creator>
  <cp:lastModifiedBy>Olivia Simon</cp:lastModifiedBy>
  <cp:revision>79</cp:revision>
  <dcterms:created xsi:type="dcterms:W3CDTF">2025-02-11T17:20:35Z</dcterms:created>
  <dcterms:modified xsi:type="dcterms:W3CDTF">2025-07-16T15:28:24Z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0x0101003A867E34AE758746932470DCF8B17B6D</vt:lpwstr>
  </property>
  <property fmtid="{D5CDD505-2E9C-101B-9397-08002B2CF9AE}" pid="3" name="MediaServiceImageTags">
    <vt:lpwstr/>
  </property>
</Properties>
</file>