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62" r:id="rId6"/>
    <p:sldId id="263"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eqip@crisphealth.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Welcome to the EQIP Curriculum! In this video, I will explain the CMS vetting process required in EQIP.</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indent="0">
              <a:lnSpc>
                <a:spcPct val="100000"/>
              </a:lnSpc>
              <a:buNone/>
            </a:pPr>
            <a:r>
              <a:rPr lang="en-US" sz="1200" dirty="0">
                <a:solidFill>
                  <a:srgbClr val="014699"/>
                </a:solidFill>
                <a:latin typeface="Neue Haas Grotesk Text Pro"/>
                <a:ea typeface="+mn-lt"/>
                <a:cs typeface="+mn-lt"/>
              </a:rPr>
              <a:t>During the enrollment period, the EQIP Entity must submit the individual National Provider Identifiers (NPIs) for all Care Partners who intend to participate in the EQIP Entity to the EQIP Entity Portal (EEP). The State will then submit Care Partners to CMS for vetting. </a:t>
            </a: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DF0B-2A6C-0791-3779-AF9542FA9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58832-1553-8D48-3B42-97AD08110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9C312-01C1-760B-92C4-678597ED97D9}"/>
              </a:ext>
            </a:extLst>
          </p:cNvPr>
          <p:cNvSpPr>
            <a:spLocks noGrp="1"/>
          </p:cNvSpPr>
          <p:nvPr>
            <p:ph type="body" idx="1"/>
          </p:nvPr>
        </p:nvSpPr>
        <p:spPr/>
        <p:txBody>
          <a:bodyPr/>
          <a:lstStyle/>
          <a:p>
            <a:pPr marL="0" indent="0">
              <a:lnSpc>
                <a:spcPct val="100000"/>
              </a:lnSpc>
              <a:buNone/>
            </a:pPr>
            <a:r>
              <a:rPr lang="en-US" sz="1200" dirty="0">
                <a:solidFill>
                  <a:srgbClr val="014699"/>
                </a:solidFill>
                <a:latin typeface="Neue Haas Grotesk Text Pro"/>
                <a:ea typeface="+mn-lt"/>
                <a:cs typeface="+mn-lt"/>
              </a:rPr>
              <a:t>Care Partners will pass CMS vetting for eligibility based on the following: </a:t>
            </a:r>
            <a:endParaRPr lang="en-US" dirty="0"/>
          </a:p>
          <a:p>
            <a:pPr marL="342900" indent="-342900">
              <a:lnSpc>
                <a:spcPct val="100000"/>
              </a:lnSpc>
              <a:buFont typeface="Wingdings" panose="020B0604020202020204" pitchFamily="34" charset="0"/>
              <a:buChar char="ü"/>
            </a:pPr>
            <a:r>
              <a:rPr lang="en-US" sz="1200" dirty="0">
                <a:solidFill>
                  <a:srgbClr val="014699"/>
                </a:solidFill>
                <a:latin typeface="Neue Haas Grotesk Text Pro"/>
                <a:ea typeface="+mn-lt"/>
                <a:cs typeface="Times New Roman"/>
              </a:rPr>
              <a:t>Medicare PECOS is up to date and correct.</a:t>
            </a:r>
          </a:p>
          <a:p>
            <a:pPr marL="342900" indent="-342900">
              <a:lnSpc>
                <a:spcPct val="100000"/>
              </a:lnSpc>
              <a:buFont typeface="Wingdings" panose="020B0604020202020204" pitchFamily="34" charset="0"/>
              <a:buChar char="ü"/>
            </a:pPr>
            <a:r>
              <a:rPr lang="en-US" sz="1200" dirty="0">
                <a:solidFill>
                  <a:srgbClr val="014699"/>
                </a:solidFill>
                <a:latin typeface="Neue Haas Grotesk Text Pro"/>
                <a:ea typeface="+mn-lt"/>
                <a:cs typeface="Times New Roman"/>
              </a:rPr>
              <a:t>CMS program integrity verification.</a:t>
            </a:r>
            <a:endParaRPr lang="en-US" sz="1200" dirty="0">
              <a:solidFill>
                <a:srgbClr val="014699"/>
              </a:solidFill>
              <a:latin typeface="Neue Haas Grotesk Text Pro"/>
              <a:cs typeface="Times New Roman"/>
            </a:endParaRPr>
          </a:p>
          <a:p>
            <a:pPr marL="342900" indent="-342900">
              <a:lnSpc>
                <a:spcPct val="100000"/>
              </a:lnSpc>
              <a:buFont typeface="Wingdings" panose="020B0604020202020204" pitchFamily="34" charset="0"/>
              <a:buChar char="ü"/>
            </a:pPr>
            <a:r>
              <a:rPr lang="en-US" sz="1200" dirty="0">
                <a:solidFill>
                  <a:srgbClr val="014699"/>
                </a:solidFill>
                <a:latin typeface="Neue Haas Grotesk Text Pro"/>
                <a:ea typeface="+mn-lt"/>
                <a:cs typeface="Times New Roman"/>
              </a:rPr>
              <a:t>Law enforcement review. </a:t>
            </a:r>
            <a:endParaRPr lang="en-US" sz="1200" dirty="0">
              <a:solidFill>
                <a:srgbClr val="014699"/>
              </a:solidFill>
              <a:latin typeface="Neue Haas Grotesk Text Pro"/>
              <a:cs typeface="Times New Roman"/>
            </a:endParaRPr>
          </a:p>
        </p:txBody>
      </p:sp>
      <p:sp>
        <p:nvSpPr>
          <p:cNvPr id="4" name="Header Placeholder 3">
            <a:extLst>
              <a:ext uri="{FF2B5EF4-FFF2-40B4-BE49-F238E27FC236}">
                <a16:creationId xmlns:a16="http://schemas.microsoft.com/office/drawing/2014/main" id="{BDB373F2-D6C4-E5EA-1CFD-1BAB6A0D4EEA}"/>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7146870-6758-CC9E-ADA9-C752EDBDBE7A}"/>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263822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E943-5362-A64D-0EAA-13DE683F6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85EC5-E37E-5474-4E9E-801A5C8A6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44D73-44EF-B3B3-5CFF-81745B6483C5}"/>
              </a:ext>
            </a:extLst>
          </p:cNvPr>
          <p:cNvSpPr>
            <a:spLocks noGrp="1"/>
          </p:cNvSpPr>
          <p:nvPr>
            <p:ph type="body" idx="1"/>
          </p:nvPr>
        </p:nvSpPr>
        <p:spPr/>
        <p:txBody>
          <a:bodyPr/>
          <a:lstStyle/>
          <a:p>
            <a:pPr marL="0" indent="0">
              <a:lnSpc>
                <a:spcPct val="100000"/>
              </a:lnSpc>
              <a:buNone/>
            </a:pPr>
            <a:r>
              <a:rPr lang="en-US" sz="1200" dirty="0">
                <a:solidFill>
                  <a:srgbClr val="014699"/>
                </a:solidFill>
                <a:latin typeface="Neue Haas Grotesk Text Pro"/>
                <a:ea typeface="+mn-lt"/>
                <a:cs typeface="+mn-lt"/>
              </a:rPr>
              <a:t>Care Partners who fail to maintain vetting and certification from CMS will be involuntarily removed from EQIP. </a:t>
            </a:r>
            <a:endParaRPr lang="en-US" dirty="0"/>
          </a:p>
          <a:p>
            <a:pPr marL="0" indent="0">
              <a:lnSpc>
                <a:spcPct val="100000"/>
              </a:lnSpc>
              <a:buNone/>
            </a:pPr>
            <a:r>
              <a:rPr lang="en-US" sz="1200" dirty="0">
                <a:solidFill>
                  <a:srgbClr val="014699"/>
                </a:solidFill>
                <a:latin typeface="Neue Haas Grotesk Text Pro"/>
                <a:ea typeface="+mn-lt"/>
                <a:cs typeface="+mn-lt"/>
              </a:rPr>
              <a:t>Lead Care Partners (LCPs) and Administrative Proxies for EQIP Entities with Care Partners who fail to maintain vetting and certification from CMS will be notified by </a:t>
            </a:r>
            <a:r>
              <a:rPr lang="en-US" sz="1200" u="sng" dirty="0">
                <a:solidFill>
                  <a:schemeClr val="accent2"/>
                </a:solidFill>
                <a:latin typeface="Neue Haas Grotesk Text Pro"/>
                <a:ea typeface="+mn-lt"/>
                <a:cs typeface="+mn-lt"/>
                <a:hlinkClick r:id="rId3">
                  <a:extLst>
                    <a:ext uri="{A12FA001-AC4F-418D-AE19-62706E023703}">
                      <ahyp:hlinkClr xmlns:ahyp="http://schemas.microsoft.com/office/drawing/2018/hyperlinkcolor" val="tx"/>
                    </a:ext>
                  </a:extLst>
                </a:hlinkClick>
              </a:rPr>
              <a:t>eqip@crisphealth.org</a:t>
            </a:r>
            <a:r>
              <a:rPr lang="en-US" sz="1200" dirty="0">
                <a:solidFill>
                  <a:srgbClr val="014699"/>
                </a:solidFill>
                <a:latin typeface="Neue Haas Grotesk Text Pro"/>
                <a:ea typeface="+mn-lt"/>
                <a:cs typeface="+mn-lt"/>
              </a:rPr>
              <a:t>.</a:t>
            </a:r>
            <a:endParaRPr lang="en-US" dirty="0">
              <a:solidFill>
                <a:srgbClr val="000000"/>
              </a:solidFill>
              <a:latin typeface="Aptos"/>
              <a:ea typeface="+mn-lt"/>
              <a:cs typeface="+mn-lt"/>
            </a:endParaRPr>
          </a:p>
        </p:txBody>
      </p:sp>
      <p:sp>
        <p:nvSpPr>
          <p:cNvPr id="4" name="Header Placeholder 3">
            <a:extLst>
              <a:ext uri="{FF2B5EF4-FFF2-40B4-BE49-F238E27FC236}">
                <a16:creationId xmlns:a16="http://schemas.microsoft.com/office/drawing/2014/main" id="{113EAEDF-6FEE-EB56-5DC6-640A84470271}"/>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65393B8-2875-4B0F-1EB3-921A914B10B1}"/>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43042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hyperlink" Target="mailto:eqip@crisphealth.org"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CMS Vetting</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a:solidFill>
                  <a:schemeClr val="accent1"/>
                </a:solidFill>
                <a:latin typeface="+mj-lt"/>
              </a:rPr>
              <a:t>Module 2: Participation and Enrollment</a:t>
            </a:r>
          </a:p>
        </p:txBody>
      </p:sp>
      <p:pic>
        <p:nvPicPr>
          <p:cNvPr id="13" name="Audio 12">
            <a:hlinkClick r:id="" action="ppaction://media"/>
            <a:extLst>
              <a:ext uri="{FF2B5EF4-FFF2-40B4-BE49-F238E27FC236}">
                <a16:creationId xmlns:a16="http://schemas.microsoft.com/office/drawing/2014/main" id="{2F218ED3-6E0A-F1F5-D6E6-185C254020F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8201"/>
    </mc:Choice>
    <mc:Fallback xmlns="">
      <p:transition spd="slow" advTm="8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93031"/>
            <a:ext cx="10515600" cy="1325563"/>
          </a:xfrm>
        </p:spPr>
        <p:txBody>
          <a:bodyPr>
            <a:normAutofit/>
          </a:bodyPr>
          <a:lstStyle/>
          <a:p>
            <a:r>
              <a:rPr lang="en-US" b="1" dirty="0">
                <a:solidFill>
                  <a:srgbClr val="014699"/>
                </a:solidFill>
                <a:cs typeface="Times New Roman"/>
              </a:rPr>
              <a:t>CMS Vetting </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8200" y="198419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ea typeface="+mn-lt"/>
                <a:cs typeface="+mn-lt"/>
              </a:rPr>
              <a:t>During the enrollment period, the EQIP Entity must submit the individual National Provider Identifiers (NPIs) for all Care Partners who intend to participate in the EQIP Entity to the EQIP Entity Portal (EEP). The State will then submit Care Partners to CMS for vetting. </a:t>
            </a:r>
            <a:endParaRPr lang="en-US" dirty="0"/>
          </a:p>
          <a:p>
            <a:pPr marL="0" indent="0">
              <a:lnSpc>
                <a:spcPct val="100000"/>
              </a:lnSpc>
              <a:buNone/>
            </a:pPr>
            <a:endParaRPr lang="en-US" sz="2000" dirty="0">
              <a:solidFill>
                <a:srgbClr val="014699"/>
              </a:solidFill>
              <a:latin typeface="Neue Haas Grotesk Text Pro"/>
              <a:cs typeface="Times New Roman"/>
            </a:endParaRPr>
          </a:p>
        </p:txBody>
      </p:sp>
      <p:pic>
        <p:nvPicPr>
          <p:cNvPr id="14" name="Audio 13">
            <a:hlinkClick r:id="" action="ppaction://media"/>
            <a:extLst>
              <a:ext uri="{FF2B5EF4-FFF2-40B4-BE49-F238E27FC236}">
                <a16:creationId xmlns:a16="http://schemas.microsoft.com/office/drawing/2014/main" id="{51A6B7D4-A131-FD57-3C55-A6377A49AE4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20388"/>
    </mc:Choice>
    <mc:Fallback xmlns="">
      <p:transition spd="slow" advTm="20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91FD-99F6-4758-DDAF-01FFEBA54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97EDC-7C2B-5A09-2654-18480BE8AD07}"/>
              </a:ext>
            </a:extLst>
          </p:cNvPr>
          <p:cNvSpPr>
            <a:spLocks noGrp="1"/>
          </p:cNvSpPr>
          <p:nvPr>
            <p:ph type="title"/>
          </p:nvPr>
        </p:nvSpPr>
        <p:spPr>
          <a:xfrm>
            <a:off x="838200" y="393031"/>
            <a:ext cx="10515600" cy="1325563"/>
          </a:xfrm>
        </p:spPr>
        <p:txBody>
          <a:bodyPr>
            <a:normAutofit/>
          </a:bodyPr>
          <a:lstStyle/>
          <a:p>
            <a:r>
              <a:rPr lang="en-US" b="1" dirty="0">
                <a:solidFill>
                  <a:srgbClr val="014699"/>
                </a:solidFill>
                <a:cs typeface="Times New Roman"/>
              </a:rPr>
              <a:t>CMS Vetting Criteria</a:t>
            </a:r>
          </a:p>
        </p:txBody>
      </p:sp>
      <p:sp>
        <p:nvSpPr>
          <p:cNvPr id="3" name="Content Placeholder 2">
            <a:extLst>
              <a:ext uri="{FF2B5EF4-FFF2-40B4-BE49-F238E27FC236}">
                <a16:creationId xmlns:a16="http://schemas.microsoft.com/office/drawing/2014/main" id="{C363CBEA-FDE1-4118-2B5C-79742B331296}"/>
              </a:ext>
            </a:extLst>
          </p:cNvPr>
          <p:cNvSpPr>
            <a:spLocks noGrp="1"/>
          </p:cNvSpPr>
          <p:nvPr>
            <p:ph idx="1"/>
          </p:nvPr>
        </p:nvSpPr>
        <p:spPr>
          <a:xfrm>
            <a:off x="838200" y="198419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ea typeface="+mn-lt"/>
                <a:cs typeface="+mn-lt"/>
              </a:rPr>
              <a:t>Care Partners will pass CMS vetting for eligibility based on the following: </a:t>
            </a:r>
            <a:endParaRPr lang="en-US" dirty="0"/>
          </a:p>
          <a:p>
            <a:pPr marL="342900" indent="-342900">
              <a:lnSpc>
                <a:spcPct val="100000"/>
              </a:lnSpc>
              <a:buFont typeface="Wingdings" panose="020B0604020202020204" pitchFamily="34" charset="0"/>
              <a:buChar char="ü"/>
            </a:pPr>
            <a:r>
              <a:rPr lang="en-US" sz="2000" dirty="0">
                <a:solidFill>
                  <a:srgbClr val="014699"/>
                </a:solidFill>
                <a:latin typeface="Neue Haas Grotesk Text Pro"/>
                <a:ea typeface="+mn-lt"/>
                <a:cs typeface="Times New Roman"/>
              </a:rPr>
              <a:t>Medicare PECOS is up to date and correct.</a:t>
            </a:r>
          </a:p>
          <a:p>
            <a:pPr marL="342900" indent="-342900">
              <a:lnSpc>
                <a:spcPct val="100000"/>
              </a:lnSpc>
              <a:buFont typeface="Wingdings" panose="020B0604020202020204" pitchFamily="34" charset="0"/>
              <a:buChar char="ü"/>
            </a:pPr>
            <a:r>
              <a:rPr lang="en-US" sz="2000" dirty="0">
                <a:solidFill>
                  <a:srgbClr val="014699"/>
                </a:solidFill>
                <a:latin typeface="Neue Haas Grotesk Text Pro"/>
                <a:ea typeface="+mn-lt"/>
                <a:cs typeface="Times New Roman"/>
              </a:rPr>
              <a:t>CMS program integrity verification.</a:t>
            </a:r>
            <a:endParaRPr lang="en-US" sz="2000" dirty="0">
              <a:solidFill>
                <a:srgbClr val="014699"/>
              </a:solidFill>
              <a:latin typeface="Neue Haas Grotesk Text Pro"/>
              <a:cs typeface="Times New Roman"/>
            </a:endParaRPr>
          </a:p>
          <a:p>
            <a:pPr marL="342900" indent="-342900">
              <a:lnSpc>
                <a:spcPct val="100000"/>
              </a:lnSpc>
              <a:buFont typeface="Wingdings" panose="020B0604020202020204" pitchFamily="34" charset="0"/>
              <a:buChar char="ü"/>
            </a:pPr>
            <a:r>
              <a:rPr lang="en-US" sz="2000" dirty="0">
                <a:solidFill>
                  <a:srgbClr val="014699"/>
                </a:solidFill>
                <a:latin typeface="Neue Haas Grotesk Text Pro"/>
                <a:ea typeface="+mn-lt"/>
                <a:cs typeface="Times New Roman"/>
              </a:rPr>
              <a:t>Law enforcement review. </a:t>
            </a: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pic>
        <p:nvPicPr>
          <p:cNvPr id="7" name="Audio 6">
            <a:hlinkClick r:id="" action="ppaction://media"/>
            <a:extLst>
              <a:ext uri="{FF2B5EF4-FFF2-40B4-BE49-F238E27FC236}">
                <a16:creationId xmlns:a16="http://schemas.microsoft.com/office/drawing/2014/main" id="{276A5428-EE94-E184-76CA-71ECE3E1193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66292021"/>
      </p:ext>
    </p:extLst>
  </p:cSld>
  <p:clrMapOvr>
    <a:masterClrMapping/>
  </p:clrMapOvr>
  <mc:AlternateContent xmlns:mc="http://schemas.openxmlformats.org/markup-compatibility/2006" xmlns:p14="http://schemas.microsoft.com/office/powerpoint/2010/main">
    <mc:Choice Requires="p14">
      <p:transition spd="slow" p14:dur="2000" advTm="16464"/>
    </mc:Choice>
    <mc:Fallback xmlns="">
      <p:transition spd="slow" advTm="16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EFB9-17C0-00B2-CD9C-189666BD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7C573-9AC1-F33A-E600-F2E9DAE42760}"/>
              </a:ext>
            </a:extLst>
          </p:cNvPr>
          <p:cNvSpPr>
            <a:spLocks noGrp="1"/>
          </p:cNvSpPr>
          <p:nvPr>
            <p:ph type="title"/>
          </p:nvPr>
        </p:nvSpPr>
        <p:spPr>
          <a:xfrm>
            <a:off x="838200" y="393031"/>
            <a:ext cx="10515600" cy="1325563"/>
          </a:xfrm>
        </p:spPr>
        <p:txBody>
          <a:bodyPr>
            <a:normAutofit/>
          </a:bodyPr>
          <a:lstStyle/>
          <a:p>
            <a:r>
              <a:rPr lang="en-US" b="1" dirty="0">
                <a:solidFill>
                  <a:srgbClr val="014699"/>
                </a:solidFill>
                <a:cs typeface="Times New Roman"/>
              </a:rPr>
              <a:t>Failure to Maintain CMS Vetting </a:t>
            </a:r>
          </a:p>
        </p:txBody>
      </p:sp>
      <p:sp>
        <p:nvSpPr>
          <p:cNvPr id="3" name="Content Placeholder 2">
            <a:extLst>
              <a:ext uri="{FF2B5EF4-FFF2-40B4-BE49-F238E27FC236}">
                <a16:creationId xmlns:a16="http://schemas.microsoft.com/office/drawing/2014/main" id="{A1032F1F-A8B7-6661-B8D4-3663F2662A6E}"/>
              </a:ext>
            </a:extLst>
          </p:cNvPr>
          <p:cNvSpPr>
            <a:spLocks noGrp="1"/>
          </p:cNvSpPr>
          <p:nvPr>
            <p:ph idx="1"/>
          </p:nvPr>
        </p:nvSpPr>
        <p:spPr>
          <a:xfrm>
            <a:off x="838200" y="198419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ea typeface="+mn-lt"/>
                <a:cs typeface="+mn-lt"/>
              </a:rPr>
              <a:t>Care Partners who fail to maintain vetting and certification from CMS will be involuntarily removed from EQIP. </a:t>
            </a:r>
          </a:p>
          <a:p>
            <a:pPr marL="0" indent="0">
              <a:lnSpc>
                <a:spcPct val="100000"/>
              </a:lnSpc>
              <a:buNone/>
            </a:pPr>
            <a:endParaRPr lang="en-US" dirty="0"/>
          </a:p>
          <a:p>
            <a:pPr marL="0" indent="0">
              <a:lnSpc>
                <a:spcPct val="100000"/>
              </a:lnSpc>
              <a:buNone/>
            </a:pPr>
            <a:r>
              <a:rPr lang="en-US" sz="2000" dirty="0">
                <a:solidFill>
                  <a:srgbClr val="014699"/>
                </a:solidFill>
                <a:latin typeface="Neue Haas Grotesk Text Pro"/>
                <a:ea typeface="+mn-lt"/>
                <a:cs typeface="+mn-lt"/>
              </a:rPr>
              <a:t>Lead Care Partners (LCPs) and Administrative Proxies for EQIP Entities with Care Partners who fail to maintain vetting and certification from CMS will be notified by </a:t>
            </a:r>
            <a:r>
              <a:rPr lang="en-US" sz="2000" u="sng" dirty="0">
                <a:solidFill>
                  <a:schemeClr val="accent2"/>
                </a:solidFill>
                <a:latin typeface="Neue Haas Grotesk Text Pro"/>
                <a:ea typeface="+mn-lt"/>
                <a:cs typeface="+mn-lt"/>
                <a:hlinkClick r:id="rId5">
                  <a:extLst>
                    <a:ext uri="{A12FA001-AC4F-418D-AE19-62706E023703}">
                      <ahyp:hlinkClr xmlns:ahyp="http://schemas.microsoft.com/office/drawing/2018/hyperlinkcolor" val="tx"/>
                    </a:ext>
                  </a:extLst>
                </a:hlinkClick>
              </a:rPr>
              <a:t>eqip@crisphealth.org</a:t>
            </a:r>
            <a:r>
              <a:rPr lang="en-US" sz="2000" dirty="0">
                <a:solidFill>
                  <a:srgbClr val="014699"/>
                </a:solidFill>
                <a:latin typeface="Neue Haas Grotesk Text Pro"/>
                <a:ea typeface="+mn-lt"/>
                <a:cs typeface="+mn-lt"/>
              </a:rPr>
              <a:t>.</a:t>
            </a:r>
            <a:endParaRPr lang="en-US" dirty="0">
              <a:solidFill>
                <a:srgbClr val="000000"/>
              </a:solidFill>
              <a:latin typeface="Aptos"/>
              <a:ea typeface="+mn-lt"/>
              <a:cs typeface="+mn-lt"/>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pic>
        <p:nvPicPr>
          <p:cNvPr id="10" name="Audio 9">
            <a:hlinkClick r:id="" action="ppaction://media"/>
            <a:extLst>
              <a:ext uri="{FF2B5EF4-FFF2-40B4-BE49-F238E27FC236}">
                <a16:creationId xmlns:a16="http://schemas.microsoft.com/office/drawing/2014/main" id="{28C97E20-5FF8-5BDE-BF67-029D145AF405}"/>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7243843"/>
      </p:ext>
    </p:extLst>
  </p:cSld>
  <p:clrMapOvr>
    <a:masterClrMapping/>
  </p:clrMapOvr>
  <mc:AlternateContent xmlns:mc="http://schemas.openxmlformats.org/markup-compatibility/2006" xmlns:p14="http://schemas.microsoft.com/office/powerpoint/2010/main">
    <mc:Choice Requires="p14">
      <p:transition spd="slow" p14:dur="2000" advTm="20690"/>
    </mc:Choice>
    <mc:Fallback xmlns="">
      <p:transition spd="slow" advTm="20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6" name="Audio 5">
            <a:hlinkClick r:id="" action="ppaction://media"/>
            <a:extLst>
              <a:ext uri="{FF2B5EF4-FFF2-40B4-BE49-F238E27FC236}">
                <a16:creationId xmlns:a16="http://schemas.microsoft.com/office/drawing/2014/main" id="{3E919AF1-A421-364D-4809-C8980832ABD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2013"/>
    </mc:Choice>
    <mc:Fallback xmlns="">
      <p:transition spd="slow" advTm="12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33FF3C-4188-4F2F-A36D-52C333F656D0}"/>
</file>

<file path=customXml/itemProps2.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3E6F62A-B538-4565-BB2B-5B0A1097D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3225</TotalTime>
  <Words>370</Words>
  <Application>Microsoft Office PowerPoint</Application>
  <PresentationFormat>Widescreen</PresentationFormat>
  <Paragraphs>29</Paragraphs>
  <Slides>5</Slides>
  <Notes>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Neue Haas Grotesk Text Pro</vt:lpstr>
      <vt:lpstr>Times New Roman</vt:lpstr>
      <vt:lpstr>Wingdings</vt:lpstr>
      <vt:lpstr>Office Theme</vt:lpstr>
      <vt:lpstr>CMS Vetting</vt:lpstr>
      <vt:lpstr>CMS Vetting </vt:lpstr>
      <vt:lpstr>CMS Vetting Criteria</vt:lpstr>
      <vt:lpstr>Failure to Maintain CMS Vetting </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66</cp:revision>
  <dcterms:created xsi:type="dcterms:W3CDTF">2025-02-11T17:20:35Z</dcterms:created>
  <dcterms:modified xsi:type="dcterms:W3CDTF">2025-07-16T15:23:31Z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