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comments/modernComment_102_A6465DD6.xml" ContentType="application/vnd.ms-powerpoint.comments+xml"/>
  <Override PartName="/ppt/comments/modernComment_130_AAC9E828.xml" ContentType="application/vnd.ms-powerpoint.comments+xml"/>
  <Override PartName="/ppt/comments/modernComment_110_A39ABB10.xml" ContentType="application/vnd.ms-powerpoint.comments+xml"/>
  <Override PartName="/ppt/comments/modernComment_103_CA0C9DB8.xml" ContentType="application/vnd.ms-powerpoint.comments+xml"/>
  <Override PartName="/ppt/comments/modernComment_111_AD35A8C0.xml" ContentType="application/vnd.ms-powerpoint.comments+xml"/>
  <Override PartName="/ppt/comments/modernComment_114_3610D7A1.xml" ContentType="application/vnd.ms-powerpoint.comments+xml"/>
  <Override PartName="/ppt/comments/modernComment_12F_11CBFB38.xml" ContentType="application/vnd.ms-powerpoint.comments+xml"/>
  <Override PartName="/ppt/comments/modernComment_131_6367B76.xml" ContentType="application/vnd.ms-powerpoint.comments+xml"/>
  <Override PartName="/ppt/comments/modernComment_119_2777EFBA.xml" ContentType="application/vnd.ms-powerpoint.comments+xml"/>
  <Override PartName="/ppt/comments/modernComment_11A_8FAB6CA3.xml" ContentType="application/vnd.ms-powerpoint.comments+xml"/>
  <Override PartName="/ppt/comments/modernComment_11C_1A3CA0A3.xml" ContentType="application/vnd.ms-powerpoint.comments+xml"/>
  <Override PartName="/ppt/comments/modernComment_138_B45D9AF9.xml" ContentType="application/vnd.ms-powerpoint.comments+xml"/>
  <Override PartName="/ppt/comments/modernComment_139_94137D0B.xml" ContentType="application/vnd.ms-powerpoint.comments+xml"/>
  <Override PartName="/ppt/comments/modernComment_13C_A367157B.xml" ContentType="application/vnd.ms-powerpoint.comments+xml"/>
  <Override PartName="/ppt/comments/modernComment_150_0.xml" ContentType="application/vnd.ms-powerpoint.comments+xml"/>
  <Override PartName="/ppt/comments/modernComment_141_D31B9595.xml" ContentType="application/vnd.ms-powerpoint.comments+xml"/>
  <Override PartName="/ppt/comments/modernComment_12B_6748160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56" r:id="rId4"/>
    <p:sldId id="269" r:id="rId5"/>
    <p:sldId id="270" r:id="rId6"/>
    <p:sldId id="304" r:id="rId7"/>
    <p:sldId id="272" r:id="rId8"/>
    <p:sldId id="310" r:id="rId9"/>
    <p:sldId id="259" r:id="rId10"/>
    <p:sldId id="327" r:id="rId11"/>
    <p:sldId id="328" r:id="rId12"/>
    <p:sldId id="334" r:id="rId13"/>
    <p:sldId id="273" r:id="rId14"/>
    <p:sldId id="274" r:id="rId15"/>
    <p:sldId id="275" r:id="rId16"/>
    <p:sldId id="276" r:id="rId17"/>
    <p:sldId id="264" r:id="rId18"/>
    <p:sldId id="279" r:id="rId19"/>
    <p:sldId id="303" r:id="rId20"/>
    <p:sldId id="305" r:id="rId21"/>
    <p:sldId id="280" r:id="rId22"/>
    <p:sldId id="281" r:id="rId23"/>
    <p:sldId id="282" r:id="rId24"/>
    <p:sldId id="288" r:id="rId25"/>
    <p:sldId id="289" r:id="rId26"/>
    <p:sldId id="284" r:id="rId27"/>
    <p:sldId id="286" r:id="rId28"/>
    <p:sldId id="285" r:id="rId29"/>
    <p:sldId id="278" r:id="rId30"/>
    <p:sldId id="291" r:id="rId31"/>
    <p:sldId id="292" r:id="rId32"/>
    <p:sldId id="293" r:id="rId33"/>
    <p:sldId id="341" r:id="rId34"/>
    <p:sldId id="307" r:id="rId35"/>
    <p:sldId id="308" r:id="rId36"/>
    <p:sldId id="312" r:id="rId37"/>
    <p:sldId id="313" r:id="rId38"/>
    <p:sldId id="314" r:id="rId39"/>
    <p:sldId id="315" r:id="rId40"/>
    <p:sldId id="317" r:id="rId41"/>
    <p:sldId id="316" r:id="rId42"/>
    <p:sldId id="318" r:id="rId43"/>
    <p:sldId id="319" r:id="rId44"/>
    <p:sldId id="320" r:id="rId45"/>
    <p:sldId id="294" r:id="rId46"/>
    <p:sldId id="295" r:id="rId47"/>
    <p:sldId id="323" r:id="rId48"/>
    <p:sldId id="337" r:id="rId49"/>
    <p:sldId id="338" r:id="rId50"/>
    <p:sldId id="339" r:id="rId51"/>
    <p:sldId id="340" r:id="rId52"/>
    <p:sldId id="324" r:id="rId53"/>
    <p:sldId id="325" r:id="rId54"/>
    <p:sldId id="335" r:id="rId55"/>
    <p:sldId id="336" r:id="rId56"/>
    <p:sldId id="321" r:id="rId57"/>
    <p:sldId id="296" r:id="rId58"/>
    <p:sldId id="297" r:id="rId59"/>
    <p:sldId id="298" r:id="rId60"/>
    <p:sldId id="299" r:id="rId61"/>
    <p:sldId id="329" r:id="rId62"/>
    <p:sldId id="330" r:id="rId63"/>
    <p:sldId id="333" r:id="rId64"/>
    <p:sldId id="300" r:id="rId65"/>
    <p:sldId id="301" r:id="rId66"/>
    <p:sldId id="302" r:id="rId67"/>
    <p:sldId id="26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7A501D-EC45-FE1A-BB5E-39A1A27F92EB}" name="Adrienne Ellis" initials="AE" userId="S::adrienne.ellis@crisphealth.org::fd08fc82-eedd-44f8-8dfc-3e1b54be0b04" providerId="AD"/>
  <p188:author id="{9A4FB622-7D14-9DF9-D76B-45903C55196D}" name="Nichole Sweeney" initials="NS" userId="S::Nichole.Sweeney@crisphealth.org::d681c25b-73ab-4a94-adc1-7e1e74b1c3b5" providerId="AD"/>
  <p188:author id="{393A8A48-B0B7-E348-EFAD-B807B760E250}" name="Laura Mosier" initials="LM" userId="S::Laura.Mosier@crisphealth.org::dc81ed7c-456b-4b39-aa22-e2471e11d941" providerId="AD"/>
  <p188:author id="{E9FDC748-F20D-04F5-BFDC-2D8A1C0D57D8}" name="Kevin Phillip" initials="KP" userId="S::Kevin.Phillip@crisphealth.org::386f5766-d9dd-4c0d-8011-70367cf70726" providerId="AD"/>
  <p188:author id="{C0473570-3A2B-0FA9-39EF-EED7027E8692}" name="Paul Gleichauf" initials="PG" userId="S::Paul.Gleichauf@crisphealth.org::6e19c5dd-15fa-4f92-86c8-1d16a70f0a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941D"/>
    <a:srgbClr val="4475B9"/>
    <a:srgbClr val="D9E3F1"/>
    <a:srgbClr val="69C1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4BBB9-C8E2-41FE-9728-94631F8A2E44}" v="2" dt="2025-01-22T17:04:39.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68" y="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A4-43E4-924A-E4B820791C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A4-43E4-924A-E4B820791C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A4-43E4-924A-E4B820791CA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A4-43E4-924A-E4B820791CAC}"/>
              </c:ext>
            </c:extLst>
          </c:dPt>
          <c:cat>
            <c:strRef>
              <c:f>Sheet1!$A$2:$A$5</c:f>
              <c:strCache>
                <c:ptCount val="2"/>
                <c:pt idx="0">
                  <c:v>1st Qtr</c:v>
                </c:pt>
                <c:pt idx="1">
                  <c:v>2nd Qtr</c:v>
                </c:pt>
              </c:strCache>
            </c:strRef>
          </c:cat>
          <c:val>
            <c:numRef>
              <c:f>Sheet1!$B$2:$B$5</c:f>
              <c:numCache>
                <c:formatCode>General</c:formatCode>
                <c:ptCount val="4"/>
                <c:pt idx="0">
                  <c:v>8.1999999999999993</c:v>
                </c:pt>
                <c:pt idx="1">
                  <c:v>3.2</c:v>
                </c:pt>
              </c:numCache>
            </c:numRef>
          </c:val>
          <c:extLst>
            <c:ext xmlns:c16="http://schemas.microsoft.com/office/drawing/2014/chart" uri="{C3380CC4-5D6E-409C-BE32-E72D297353CC}">
              <c16:uniqueId val="{00000000-7949-4DA8-BB63-DDE0B3FBC5E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AA-4795-9F95-55818E8ED65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AA-4795-9F95-55818E8ED65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AA-4795-9F95-55818E8ED65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AA-4795-9F95-55818E8ED65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1AA-4795-9F95-55818E8ED6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FD-4ABD-81FA-6E0F652B11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FD-4ABD-81FA-6E0F652B11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FD-4ABD-81FA-6E0F652B11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FD-4ABD-81FA-6E0F652B11CD}"/>
              </c:ext>
            </c:extLst>
          </c:dPt>
          <c:cat>
            <c:strRef>
              <c:f>Sheet1!$A$2:$A$5</c:f>
              <c:strCache>
                <c:ptCount val="3"/>
                <c:pt idx="0">
                  <c:v>1st Qtr</c:v>
                </c:pt>
                <c:pt idx="1">
                  <c:v>2nd Qtr</c:v>
                </c:pt>
                <c:pt idx="2">
                  <c:v>3rd Qtr</c:v>
                </c:pt>
              </c:strCache>
            </c:strRef>
          </c:cat>
          <c:val>
            <c:numRef>
              <c:f>Sheet1!$B$2:$B$5</c:f>
              <c:numCache>
                <c:formatCode>General</c:formatCode>
                <c:ptCount val="4"/>
                <c:pt idx="0">
                  <c:v>8.1999999999999993</c:v>
                </c:pt>
                <c:pt idx="1">
                  <c:v>3.2</c:v>
                </c:pt>
                <c:pt idx="2">
                  <c:v>1.4</c:v>
                </c:pt>
              </c:numCache>
            </c:numRef>
          </c:val>
          <c:extLst>
            <c:ext xmlns:c16="http://schemas.microsoft.com/office/drawing/2014/chart" uri="{C3380CC4-5D6E-409C-BE32-E72D297353CC}">
              <c16:uniqueId val="{00000008-4BFD-4ABD-81FA-6E0F652B11C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2_A6465DD6.xml><?xml version="1.0" encoding="utf-8"?>
<p188:cmLst xmlns:a="http://schemas.openxmlformats.org/drawingml/2006/main" xmlns:r="http://schemas.openxmlformats.org/officeDocument/2006/relationships" xmlns:p188="http://schemas.microsoft.com/office/powerpoint/2018/8/main">
  <p188:cm id="{753904BD-5243-4CC3-AAFF-67026AF5FCD5}" authorId="{C0473570-3A2B-0FA9-39EF-EED7027E8692}" status="resolved" created="2024-12-31T17:03:24.139" complete="100000">
    <ac:txMkLst xmlns:ac="http://schemas.microsoft.com/office/drawing/2013/main/command">
      <pc:docMk xmlns:pc="http://schemas.microsoft.com/office/powerpoint/2013/main/command"/>
      <pc:sldMk xmlns:pc="http://schemas.microsoft.com/office/powerpoint/2013/main/command" cId="2789629398" sldId="258"/>
      <ac:spMk id="5" creationId="{070324BB-C328-C1F1-1F9B-E8EF531C5314}"/>
      <ac:txMk cp="56" len="1">
        <ac:context len="211" hash="1573055569"/>
      </ac:txMk>
    </ac:txMkLst>
    <p188:pos x="4669221" y="1189155"/>
    <p188:txBody>
      <a:bodyPr/>
      <a:lstStyle/>
      <a:p>
        <a:r>
          <a:rPr lang="en-US"/>
          <a:t>Tools?</a:t>
        </a:r>
      </a:p>
    </p188:txBody>
  </p188:cm>
</p188:cmLst>
</file>

<file path=ppt/comments/modernComment_103_CA0C9DB8.xml><?xml version="1.0" encoding="utf-8"?>
<p188:cmLst xmlns:a="http://schemas.openxmlformats.org/drawingml/2006/main" xmlns:r="http://schemas.openxmlformats.org/officeDocument/2006/relationships" xmlns:p188="http://schemas.microsoft.com/office/powerpoint/2018/8/main">
  <p188:cm id="{A1CF2974-0F7B-4B09-9C20-1A5D30A18BA6}" authorId="{393A8A48-B0B7-E348-EFAD-B807B760E250}" status="resolved" created="2024-12-12T15:25:04.251" complete="100000">
    <ac:txMkLst xmlns:ac="http://schemas.microsoft.com/office/drawing/2013/main/command">
      <pc:docMk xmlns:pc="http://schemas.microsoft.com/office/powerpoint/2013/main/command"/>
      <pc:sldMk xmlns:pc="http://schemas.microsoft.com/office/powerpoint/2013/main/command" cId="3389824440" sldId="259"/>
      <ac:spMk id="5" creationId="{8F6976E2-4A89-D10A-3BC7-94FBE8B87663}"/>
      <ac:txMk cp="469" len="28">
        <ac:context len="498" hash="231815220"/>
      </ac:txMk>
    </ac:txMkLst>
    <p188:pos x="9877425" y="4213225"/>
    <p188:txBody>
      <a:bodyPr/>
      <a:lstStyle/>
      <a:p>
        <a:r>
          <a:rPr lang="en-US"/>
          <a:t>Create slide after this for panel processor</a:t>
        </a:r>
      </a:p>
    </p188:txBody>
  </p188:cm>
</p188:cmLst>
</file>

<file path=ppt/comments/modernComment_110_A39ABB10.xml><?xml version="1.0" encoding="utf-8"?>
<p188:cmLst xmlns:a="http://schemas.openxmlformats.org/drawingml/2006/main" xmlns:r="http://schemas.openxmlformats.org/officeDocument/2006/relationships" xmlns:p188="http://schemas.microsoft.com/office/powerpoint/2018/8/main">
  <p188:cm id="{D058E68E-D13F-4226-9ED7-A54807E20395}" authorId="{393A8A48-B0B7-E348-EFAD-B807B760E250}" status="resolved" created="2024-12-12T15:24:50.945" complete="100000">
    <pc:sldMkLst xmlns:pc="http://schemas.microsoft.com/office/powerpoint/2013/main/command">
      <pc:docMk/>
      <pc:sldMk cId="2744826640" sldId="272"/>
    </pc:sldMkLst>
    <p188:txBody>
      <a:bodyPr/>
      <a:lstStyle/>
      <a:p>
        <a:r>
          <a:rPr lang="en-US"/>
          <a:t>Create goalpost slide for this section</a:t>
        </a:r>
      </a:p>
    </p188:txBody>
  </p188:cm>
</p188:cmLst>
</file>

<file path=ppt/comments/modernComment_111_AD35A8C0.xml><?xml version="1.0" encoding="utf-8"?>
<p188:cmLst xmlns:a="http://schemas.openxmlformats.org/drawingml/2006/main" xmlns:r="http://schemas.openxmlformats.org/officeDocument/2006/relationships" xmlns:p188="http://schemas.microsoft.com/office/powerpoint/2018/8/main">
  <p188:cm id="{93C8742C-B903-45B6-892E-DC671F855E68}" authorId="{C0473570-3A2B-0FA9-39EF-EED7027E8692}" status="resolved" created="2024-12-31T17:09:34.348" complete="100000">
    <ac:txMkLst xmlns:ac="http://schemas.microsoft.com/office/drawing/2013/main/command">
      <pc:docMk xmlns:pc="http://schemas.microsoft.com/office/powerpoint/2013/main/command"/>
      <pc:sldMk xmlns:pc="http://schemas.microsoft.com/office/powerpoint/2013/main/command" cId="2905974976" sldId="273"/>
      <ac:spMk id="3" creationId="{D37CC60E-A0BF-BE90-ED20-D310D3185968}"/>
      <ac:txMk cp="113" len="135">
        <ac:context len="274" hash="2472307450"/>
      </ac:txMk>
    </ac:txMkLst>
    <p188:pos x="10229193" y="293261"/>
    <p188:txBody>
      <a:bodyPr/>
      <a:lstStyle/>
      <a:p>
        <a:r>
          <a:rPr lang="en-US"/>
          <a:t>Might add first bullet:  Participants are required to assign HIE Administrator role to one or more users. </a:t>
        </a:r>
      </a:p>
    </p188:txBody>
  </p188:cm>
</p188:cmLst>
</file>

<file path=ppt/comments/modernComment_114_3610D7A1.xml><?xml version="1.0" encoding="utf-8"?>
<p188:cmLst xmlns:a="http://schemas.openxmlformats.org/drawingml/2006/main" xmlns:r="http://schemas.openxmlformats.org/officeDocument/2006/relationships" xmlns:p188="http://schemas.microsoft.com/office/powerpoint/2018/8/main">
  <p188:cm id="{08DE5DA8-5B6D-4FD2-B987-05CBC58268A9}" authorId="{C0473570-3A2B-0FA9-39EF-EED7027E8692}" status="resolved" created="2024-12-31T17:12:28.183" complete="100000">
    <pc:sldMkLst xmlns:pc="http://schemas.microsoft.com/office/powerpoint/2013/main/command">
      <pc:docMk/>
      <pc:sldMk cId="907073441" sldId="276"/>
    </pc:sldMkLst>
    <p188:txBody>
      <a:bodyPr/>
      <a:lstStyle/>
      <a:p>
        <a:r>
          <a:rPr lang="en-US"/>
          <a:t>Suggest changing to: CRISP accepts most @FA applications including:</a:t>
        </a:r>
      </a:p>
    </p188:txBody>
  </p188:cm>
</p188:cmLst>
</file>

<file path=ppt/comments/modernComment_119_2777EFBA.xml><?xml version="1.0" encoding="utf-8"?>
<p188:cmLst xmlns:a="http://schemas.openxmlformats.org/drawingml/2006/main" xmlns:r="http://schemas.openxmlformats.org/officeDocument/2006/relationships" xmlns:p188="http://schemas.microsoft.com/office/powerpoint/2018/8/main">
  <p188:cm id="{9EBAC9D1-27FE-40CA-B132-3D86D2F21FA4}" authorId="{C0473570-3A2B-0FA9-39EF-EED7027E8692}" status="resolved" created="2024-12-31T17:15:46.170" complete="100000">
    <ac:txMkLst xmlns:ac="http://schemas.microsoft.com/office/drawing/2013/main/command">
      <pc:docMk xmlns:pc="http://schemas.microsoft.com/office/powerpoint/2013/main/command"/>
      <pc:sldMk xmlns:pc="http://schemas.microsoft.com/office/powerpoint/2013/main/command" cId="662171578" sldId="281"/>
      <ac:spMk id="4" creationId="{5E7DD931-B3B7-EBCC-0421-9B8AE45EA2B7}"/>
      <ac:txMk cp="106" len="12">
        <ac:context len="120" hash="2077401137"/>
      </ac:txMk>
    </ac:txMkLst>
    <p188:pos x="5184228" y="1438702"/>
    <p188:txBody>
      <a:bodyPr/>
      <a:lstStyle/>
      <a:p>
        <a:r>
          <a:rPr lang="en-US"/>
          <a:t>Might want to include Poral URL here</a:t>
        </a:r>
      </a:p>
    </p188:txBody>
  </p188:cm>
</p188:cmLst>
</file>

<file path=ppt/comments/modernComment_11A_8FAB6CA3.xml><?xml version="1.0" encoding="utf-8"?>
<p188:cmLst xmlns:a="http://schemas.openxmlformats.org/drawingml/2006/main" xmlns:r="http://schemas.openxmlformats.org/officeDocument/2006/relationships" xmlns:p188="http://schemas.microsoft.com/office/powerpoint/2018/8/main">
  <p188:cm id="{9CADBD1A-F4D3-4816-AB2C-58C9DE6E84B2}" authorId="{C0473570-3A2B-0FA9-39EF-EED7027E8692}" status="resolved" created="2024-12-31T17:16:42.500" complete="100000">
    <ac:txMkLst xmlns:ac="http://schemas.microsoft.com/office/drawing/2013/main/command">
      <pc:docMk xmlns:pc="http://schemas.microsoft.com/office/powerpoint/2013/main/command"/>
      <pc:sldMk xmlns:pc="http://schemas.microsoft.com/office/powerpoint/2013/main/command" cId="2410376355" sldId="282"/>
      <ac:spMk id="2" creationId="{52B94430-44B1-353E-B7A5-D096CFD43604}"/>
      <ac:txMk cp="10" len="1">
        <ac:context len="27" hash="2894402234"/>
      </ac:txMk>
    </ac:txMkLst>
    <p188:pos x="5047593" y="612337"/>
    <p188:txBody>
      <a:bodyPr/>
      <a:lstStyle/>
      <a:p>
        <a:r>
          <a:rPr lang="en-US"/>
          <a:t>“Content” rather than “Features”?</a:t>
        </a:r>
      </a:p>
    </p188:txBody>
  </p188:cm>
</p188:cmLst>
</file>

<file path=ppt/comments/modernComment_11C_1A3CA0A3.xml><?xml version="1.0" encoding="utf-8"?>
<p188:cmLst xmlns:a="http://schemas.openxmlformats.org/drawingml/2006/main" xmlns:r="http://schemas.openxmlformats.org/officeDocument/2006/relationships" xmlns:p188="http://schemas.microsoft.com/office/powerpoint/2018/8/main">
  <p188:cm id="{6CA6BE94-71A5-40D3-8AE9-001D8AF2813F}" authorId="{C0473570-3A2B-0FA9-39EF-EED7027E8692}" status="resolved" created="2024-12-31T17:19:32.286" complete="100000">
    <ac:txMkLst xmlns:ac="http://schemas.microsoft.com/office/drawing/2013/main/command">
      <pc:docMk xmlns:pc="http://schemas.microsoft.com/office/powerpoint/2013/main/command"/>
      <pc:sldMk xmlns:pc="http://schemas.microsoft.com/office/powerpoint/2013/main/command" cId="440180899" sldId="284"/>
      <ac:spMk id="2" creationId="{01501DC6-3884-B591-8AB0-FE53FDDC0D31}"/>
      <ac:txMk cp="7" len="24">
        <ac:context len="32" hash="4078741319"/>
      </ac:txMk>
    </ac:txMkLst>
    <p188:pos x="8463455" y="622847"/>
    <p188:txBody>
      <a:bodyPr/>
      <a:lstStyle/>
      <a:p>
        <a:r>
          <a:rPr lang="en-US"/>
          <a:t>Reverse order of title (“CEND and Pop EX”) to be consistent with order of bullets below</a:t>
        </a:r>
      </a:p>
    </p188:txBody>
  </p188:cm>
</p188:cmLst>
</file>

<file path=ppt/comments/modernComment_12B_67481606.xml><?xml version="1.0" encoding="utf-8"?>
<p188:cmLst xmlns:a="http://schemas.openxmlformats.org/drawingml/2006/main" xmlns:r="http://schemas.openxmlformats.org/officeDocument/2006/relationships" xmlns:p188="http://schemas.microsoft.com/office/powerpoint/2018/8/main">
  <p188:cm id="{8EC09CC1-2D99-4F00-A46F-657DDE9BD49D}" authorId="{C0473570-3A2B-0FA9-39EF-EED7027E8692}" status="resolved" created="2024-12-31T17:38:48.865" complete="100000">
    <ac:txMkLst xmlns:ac="http://schemas.microsoft.com/office/drawing/2013/main/command">
      <pc:docMk xmlns:pc="http://schemas.microsoft.com/office/powerpoint/2013/main/command"/>
      <pc:sldMk xmlns:pc="http://schemas.microsoft.com/office/powerpoint/2013/main/command" cId="1732777478" sldId="299"/>
      <ac:spMk id="2" creationId="{64985863-CACF-D9E0-2F17-6394ACD2B3EE}"/>
      <ac:txMk cp="0" len="24">
        <ac:context len="31" hash="3734927493"/>
      </ac:txMk>
    </ac:txMkLst>
    <p188:pos x="6729248" y="612337"/>
    <p188:txBody>
      <a:bodyPr/>
      <a:lstStyle/>
      <a:p>
        <a:r>
          <a:rPr lang="en-US"/>
          <a:t>Might want to add a slide on “how to access” noting separate CRS Admin.  Grace and Michael Berg can probably assist. </a:t>
        </a:r>
      </a:p>
    </p188:txBody>
  </p188:cm>
</p188:cmLst>
</file>

<file path=ppt/comments/modernComment_12F_11CBFB38.xml><?xml version="1.0" encoding="utf-8"?>
<p188:cmLst xmlns:a="http://schemas.openxmlformats.org/drawingml/2006/main" xmlns:r="http://schemas.openxmlformats.org/officeDocument/2006/relationships" xmlns:p188="http://schemas.microsoft.com/office/powerpoint/2018/8/main">
  <p188:cm id="{695958DA-644C-4FAF-9246-F5F96F7C80A1}" authorId="{393A8A48-B0B7-E348-EFAD-B807B760E250}" status="resolved" created="2024-12-11T20:03:42.204" complete="100000">
    <pc:sldMkLst xmlns:pc="http://schemas.microsoft.com/office/powerpoint/2013/main/command">
      <pc:docMk/>
      <pc:sldMk cId="298580792" sldId="303"/>
    </pc:sldMkLst>
    <p188:replyLst>
      <p188:reply id="{F2DE8261-AFE9-42C3-A01D-1C1BE9CD43A9}" authorId="{393A8A48-B0B7-E348-EFAD-B807B760E250}" created="2024-12-12T13:57:36.487">
        <p188:txBody>
          <a:bodyPr/>
          <a:lstStyle/>
          <a:p>
            <a:r>
              <a:rPr lang="en-US"/>
              <a:t>Potentially include consent tool?</a:t>
            </a:r>
          </a:p>
        </p188:txBody>
      </p188:reply>
      <p188:reply id="{51EFE094-E6F6-4FE1-95D7-BBE4C19F0D84}" authorId="{393A8A48-B0B7-E348-EFAD-B807B760E250}" created="2024-12-12T13:59:30.705">
        <p188:txBody>
          <a:bodyPr/>
          <a:lstStyle/>
          <a:p>
            <a:r>
              <a:rPr lang="en-US"/>
              <a:t>HIE Admin is discussed earlier so doesn’t need to be included on this slide. I do have it in the graphic on the next slide currently though</a:t>
            </a:r>
          </a:p>
        </p188:txBody>
      </p188:reply>
    </p188:replyLst>
    <p188:txBody>
      <a:bodyPr/>
      <a:lstStyle/>
      <a:p>
        <a:r>
          <a:rPr lang="en-US"/>
          <a:t>“goalpost” slide - make sure to come back and update this slide if any new services or content are added to the overview of key services section</a:t>
        </a:r>
      </a:p>
    </p188:txBody>
  </p188:cm>
  <p188:cm id="{3F03BE20-EC6F-4D05-89A2-C50C17DF75CC}" authorId="{393A8A48-B0B7-E348-EFAD-B807B760E250}" status="resolved" created="2024-12-12T15:23:50.628" complete="100000">
    <ac:deMkLst xmlns:ac="http://schemas.microsoft.com/office/drawing/2013/main/command">
      <pc:docMk xmlns:pc="http://schemas.microsoft.com/office/powerpoint/2013/main/command"/>
      <pc:sldMk xmlns:pc="http://schemas.microsoft.com/office/powerpoint/2013/main/command" cId="298580792" sldId="303"/>
      <ac:spMk id="3" creationId="{4F05155C-8C95-8B34-558C-4DE32EE81AD8}"/>
    </ac:deMkLst>
    <p188:replyLst>
      <p188:reply id="{2B017BE0-45CB-4A08-A9DF-79F2D3BFF7B5}" authorId="{393A8A48-B0B7-E348-EFAD-B807B760E250}" created="2024-12-12T16:25:49.941">
        <p188:txBody>
          <a:bodyPr/>
          <a:lstStyle/>
          <a:p>
            <a:r>
              <a:rPr lang="en-US"/>
              <a:t>SLIDE NUMBERS NEED TO BE UPDATED ONCE APB AND CONSENT SLIDES ARE FINALIZED</a:t>
            </a:r>
          </a:p>
        </p188:txBody>
      </p188:reply>
    </p188:replyLst>
    <p188:txBody>
      <a:bodyPr/>
      <a:lstStyle/>
      <a:p>
        <a:r>
          <a:rPr lang="en-US"/>
          <a:t>Include slide numbers so we can say which slides are for each of the larger bullets</a:t>
        </a:r>
      </a:p>
    </p188:txBody>
  </p188:cm>
</p188:cmLst>
</file>

<file path=ppt/comments/modernComment_130_AAC9E828.xml><?xml version="1.0" encoding="utf-8"?>
<p188:cmLst xmlns:a="http://schemas.openxmlformats.org/drawingml/2006/main" xmlns:r="http://schemas.openxmlformats.org/officeDocument/2006/relationships" xmlns:p188="http://schemas.microsoft.com/office/powerpoint/2018/8/main">
  <p188:cm id="{3CDCE11E-1ECC-4D77-B262-86BB03954194}" authorId="{393A8A48-B0B7-E348-EFAD-B807B760E250}" status="resolved" created="2024-12-11T20:36:47.676" complete="100000">
    <pc:sldMkLst xmlns:pc="http://schemas.microsoft.com/office/powerpoint/2013/main/command">
      <pc:docMk/>
      <pc:sldMk cId="2865358888" sldId="304"/>
    </pc:sldMkLst>
    <p188:replyLst>
      <p188:reply id="{D5694D6B-4779-4429-A3A2-DED66C355552}" authorId="{393A8A48-B0B7-E348-EFAD-B807B760E250}" created="2024-12-12T15:19:35.981">
        <p188:txBody>
          <a:bodyPr/>
          <a:lstStyle/>
          <a:p>
            <a:r>
              <a:rPr lang="en-US"/>
              <a:t>Come back to the title for this slide</a:t>
            </a:r>
          </a:p>
        </p188:txBody>
      </p188:reply>
    </p188:replyLst>
    <p188:txBody>
      <a:bodyPr/>
      <a:lstStyle/>
      <a:p>
        <a:r>
          <a:rPr lang="en-US"/>
          <a:t>Come back to this slide to edit/update the information</a:t>
        </a:r>
      </a:p>
    </p188:txBody>
  </p188:cm>
</p188:cmLst>
</file>

<file path=ppt/comments/modernComment_131_6367B76.xml><?xml version="1.0" encoding="utf-8"?>
<p188:cmLst xmlns:a="http://schemas.openxmlformats.org/drawingml/2006/main" xmlns:r="http://schemas.openxmlformats.org/officeDocument/2006/relationships" xmlns:p188="http://schemas.microsoft.com/office/powerpoint/2018/8/main">
  <p188:cm id="{FED138F0-B360-4138-B2DD-04E1498C2806}" authorId="{393A8A48-B0B7-E348-EFAD-B807B760E250}" status="resolved" created="2024-12-11T21:27:37.859" complete="100000">
    <ac:deMkLst xmlns:ac="http://schemas.microsoft.com/office/drawing/2013/main/command">
      <pc:docMk xmlns:pc="http://schemas.microsoft.com/office/powerpoint/2013/main/command"/>
      <pc:sldMk xmlns:pc="http://schemas.microsoft.com/office/powerpoint/2013/main/command" cId="104233846" sldId="305"/>
      <ac:picMk id="5" creationId="{617AA584-8B84-09F3-9AFD-3A79064B33E3}"/>
    </ac:deMkLst>
    <p188:replyLst>
      <p188:reply id="{073A289F-0011-4491-8EA9-E581C1E8D671}" authorId="{393A8A48-B0B7-E348-EFAD-B807B760E250}" created="2024-12-11T21:30:36.397">
        <p188:txBody>
          <a:bodyPr/>
          <a:lstStyle/>
          <a:p>
            <a:r>
              <a:rPr lang="en-US"/>
              <a:t>Make sure to indicate that CRS is not accessible from InContext - could be combined with indicating the migration (to be updated once migration is complete)</a:t>
            </a:r>
          </a:p>
        </p188:txBody>
      </p188:reply>
      <p188:reply id="{63CB41C5-C917-449A-B54B-907C0BF41C33}" authorId="{393A8A48-B0B7-E348-EFAD-B807B760E250}" created="2024-12-11T21:32:33.737">
        <p188:txBody>
          <a:bodyPr/>
          <a:lstStyle/>
          <a:p>
            <a:r>
              <a:rPr lang="en-US"/>
              <a:t>Also consider putting CEND to the side of Pop Explorer &amp; having it outside the backets to make it clear that users are looking at population explorer which is using CEND to deliver data 
(this is probably not the best explanation so will talk with Rachel to see if I can develop a better sentence to explain this relationship)</a:t>
            </a:r>
          </a:p>
        </p188:txBody>
      </p188:reply>
    </p188:replyLst>
    <p188:txBody>
      <a:bodyPr/>
      <a:lstStyle/>
      <a:p>
        <a:r>
          <a:rPr lang="en-US"/>
          <a:t>Still working on this flowchart but added this screenshot as a placeholder</a:t>
        </a:r>
      </a:p>
    </p188:txBody>
  </p188:cm>
  <p188:cm id="{3BEEF71C-5D31-4CE9-A0F0-486CC323521C}" authorId="{393A8A48-B0B7-E348-EFAD-B807B760E250}" status="resolved" created="2024-12-12T14:09:56.352" complete="100000">
    <ac:deMkLst xmlns:ac="http://schemas.microsoft.com/office/drawing/2013/main/command">
      <pc:docMk xmlns:pc="http://schemas.microsoft.com/office/powerpoint/2013/main/command"/>
      <pc:sldMk xmlns:pc="http://schemas.microsoft.com/office/powerpoint/2013/main/command" cId="104233846" sldId="305"/>
      <ac:picMk id="7" creationId="{A5F84ABB-8559-BDFF-4224-342FA7250075}"/>
    </ac:deMkLst>
    <p188:txBody>
      <a:bodyPr/>
      <a:lstStyle/>
      <a:p>
        <a:r>
          <a:rPr lang="en-US"/>
          <a:t>More updated version- still not final</a:t>
        </a:r>
      </a:p>
    </p188:txBody>
  </p188:cm>
  <p188:cm id="{5DE40A36-6B8E-4447-AAD1-629C205A4259}" authorId="{393A8A48-B0B7-E348-EFAD-B807B760E250}" status="resolved" created="2024-12-12T16:06:58.329" complete="100000">
    <pc:sldMkLst xmlns:pc="http://schemas.microsoft.com/office/powerpoint/2013/main/command">
      <pc:docMk/>
      <pc:sldMk cId="104233846" sldId="305"/>
    </pc:sldMkLst>
    <p188:txBody>
      <a:bodyPr/>
      <a:lstStyle/>
      <a:p>
        <a:r>
          <a:rPr lang="en-US"/>
          <a:t>Add panel processor to this diagram?</a:t>
        </a:r>
      </a:p>
    </p188:txBody>
  </p188:cm>
  <p188:cm id="{2E0DE6B8-2AC7-45A3-ABA7-5993FFAE1D82}" authorId="{C0473570-3A2B-0FA9-39EF-EED7027E8692}" status="resolved" created="2024-12-31T17:15:16.175" complete="100000">
    <pc:sldMkLst xmlns:pc="http://schemas.microsoft.com/office/powerpoint/2013/main/command">
      <pc:docMk/>
      <pc:sldMk cId="104233846" sldId="305"/>
    </pc:sldMkLst>
    <p188:txBody>
      <a:bodyPr/>
      <a:lstStyle/>
      <a:p>
        <a:r>
          <a:rPr lang="en-US"/>
          <a:t>I’m Puzzled by the dotted line between InContext and Clinical Information.</a:t>
        </a:r>
      </a:p>
    </p188:txBody>
  </p188:cm>
</p188:cmLst>
</file>

<file path=ppt/comments/modernComment_138_B45D9AF9.xml><?xml version="1.0" encoding="utf-8"?>
<p188:cmLst xmlns:a="http://schemas.openxmlformats.org/drawingml/2006/main" xmlns:r="http://schemas.openxmlformats.org/officeDocument/2006/relationships" xmlns:p188="http://schemas.microsoft.com/office/powerpoint/2018/8/main">
  <p188:cm id="{55E51F04-22F2-4B56-88F2-E49BDA086BFC}" authorId="{C0473570-3A2B-0FA9-39EF-EED7027E8692}" status="resolved" created="2024-12-31T17:22:25.902" complete="100000">
    <ac:txMkLst xmlns:ac="http://schemas.microsoft.com/office/drawing/2013/main/command">
      <pc:docMk xmlns:pc="http://schemas.microsoft.com/office/powerpoint/2013/main/command"/>
      <pc:sldMk xmlns:pc="http://schemas.microsoft.com/office/powerpoint/2013/main/command" cId="3026033401" sldId="312"/>
      <ac:spMk id="3" creationId="{6F53F925-0FA6-DEF7-4DB1-36B5FE00C3E2}"/>
      <ac:txMk cp="0">
        <ac:context len="129" hash="3072716107"/>
      </ac:txMk>
    </ac:txMkLst>
    <p188:pos x="3912476" y="295882"/>
    <p188:txBody>
      <a:bodyPr/>
      <a:lstStyle/>
      <a:p>
        <a:r>
          <a:rPr lang="en-US"/>
          <a:t>May be redundant by adding “before first use” on prior slide”</a:t>
        </a:r>
      </a:p>
    </p188:txBody>
  </p188:cm>
</p188:cmLst>
</file>

<file path=ppt/comments/modernComment_139_94137D0B.xml><?xml version="1.0" encoding="utf-8"?>
<p188:cmLst xmlns:a="http://schemas.openxmlformats.org/drawingml/2006/main" xmlns:r="http://schemas.openxmlformats.org/officeDocument/2006/relationships" xmlns:p188="http://schemas.microsoft.com/office/powerpoint/2018/8/main">
  <p188:cm id="{FEE69A70-2ABD-4409-9552-4957BE60169D}" authorId="{C0473570-3A2B-0FA9-39EF-EED7027E8692}" status="resolved" created="2024-12-31T17:24:32.439" complete="100000">
    <ac:txMkLst xmlns:ac="http://schemas.microsoft.com/office/drawing/2013/main/command">
      <pc:docMk xmlns:pc="http://schemas.microsoft.com/office/powerpoint/2013/main/command"/>
      <pc:sldMk xmlns:pc="http://schemas.microsoft.com/office/powerpoint/2013/main/command" cId="2484305163" sldId="313"/>
      <ac:spMk id="3" creationId="{215BE35C-042A-7794-F976-D50A32FB7B15}"/>
      <ac:txMk cp="17" len="22">
        <ac:context len="216" hash="3074316225"/>
      </ac:txMk>
    </ac:txMkLst>
    <p188:pos x="7265276" y="291114"/>
    <p188:txBody>
      <a:bodyPr/>
      <a:lstStyle/>
      <a:p>
        <a:r>
          <a:rPr lang="en-US"/>
          <a:t>Eileen may be able to confirm, but I think An Advanced Panel could be EITHER an existing singlee panel or some combination of panels that a user has access to .  Concept May be too complex for this slide</a:t>
        </a:r>
      </a:p>
    </p188:txBody>
  </p188:cm>
  <p188:cm id="{DD675FD9-CE1B-4CB4-88B8-206BD001E0FC}" authorId="{C0473570-3A2B-0FA9-39EF-EED7027E8692}" status="resolved" created="2024-12-31T17:26:01.554" complete="100000">
    <pc:sldMkLst xmlns:pc="http://schemas.microsoft.com/office/powerpoint/2013/main/command">
      <pc:docMk/>
      <pc:sldMk cId="2484305163" sldId="313"/>
    </pc:sldMkLst>
    <p188:txBody>
      <a:bodyPr/>
      <a:lstStyle/>
      <a:p>
        <a:r>
          <a:rPr lang="en-US"/>
          <a:t>There was discussion about changing the name of ABP to Advanced Filter Tool or similar.  Check with Eileen and Andy</a:t>
        </a:r>
      </a:p>
    </p188:txBody>
  </p188:cm>
</p188:cmLst>
</file>

<file path=ppt/comments/modernComment_13C_A367157B.xml><?xml version="1.0" encoding="utf-8"?>
<p188:cmLst xmlns:a="http://schemas.openxmlformats.org/drawingml/2006/main" xmlns:r="http://schemas.openxmlformats.org/officeDocument/2006/relationships" xmlns:p188="http://schemas.microsoft.com/office/powerpoint/2018/8/main">
  <p188:cm id="{BE2BBDA2-FF7F-440E-8A17-2359F04A37CF}" authorId="{C0473570-3A2B-0FA9-39EF-EED7027E8692}" status="resolved" created="2024-12-31T17:27:34.899" complete="100000">
    <ac:txMkLst xmlns:ac="http://schemas.microsoft.com/office/drawing/2013/main/command">
      <pc:docMk xmlns:pc="http://schemas.microsoft.com/office/powerpoint/2013/main/command"/>
      <pc:sldMk xmlns:pc="http://schemas.microsoft.com/office/powerpoint/2013/main/command" cId="2741441915" sldId="316"/>
      <ac:spMk id="3" creationId="{215BE35C-042A-7794-F976-D50A32FB7B15}"/>
      <ac:txMk cp="73">
        <ac:context len="223" hash="469538175"/>
      </ac:txMk>
    </ac:txMkLst>
    <p188:pos x="3029607" y="647203"/>
    <p188:txBody>
      <a:bodyPr/>
      <a:lstStyle/>
      <a:p>
        <a:r>
          <a:rPr lang="en-US"/>
          <a:t>window?</a:t>
        </a:r>
      </a:p>
    </p188:txBody>
  </p188:cm>
</p188:cmLst>
</file>

<file path=ppt/comments/modernComment_141_D31B9595.xml><?xml version="1.0" encoding="utf-8"?>
<p188:cmLst xmlns:a="http://schemas.openxmlformats.org/drawingml/2006/main" xmlns:r="http://schemas.openxmlformats.org/officeDocument/2006/relationships" xmlns:p188="http://schemas.microsoft.com/office/powerpoint/2018/8/main">
  <p188:cm id="{24A263EB-917C-48EF-9A83-65D29CAB8028}" authorId="{C0473570-3A2B-0FA9-39EF-EED7027E8692}" status="resolved" created="2024-12-31T17:37:39.736" complete="100000">
    <pc:sldMkLst xmlns:pc="http://schemas.microsoft.com/office/powerpoint/2013/main/command">
      <pc:docMk/>
      <pc:sldMk cId="3541800341" sldId="321"/>
    </pc:sldMkLst>
    <p188:txBody>
      <a:bodyPr/>
      <a:lstStyle/>
      <a:p>
        <a:r>
          <a:rPr lang="en-US"/>
          <a:t>Define?  Maryland 211</a:t>
        </a:r>
      </a:p>
    </p188:txBody>
  </p188:cm>
</p188:cmLst>
</file>

<file path=ppt/comments/modernComment_150_0.xml><?xml version="1.0" encoding="utf-8"?>
<p188:cmLst xmlns:a="http://schemas.openxmlformats.org/drawingml/2006/main" xmlns:r="http://schemas.openxmlformats.org/officeDocument/2006/relationships" xmlns:p188="http://schemas.microsoft.com/office/powerpoint/2018/8/main">
  <p188:cm id="{60C54E99-555E-4EC7-BA65-E06E0055D7DB}" authorId="{647A501D-EC45-FE1A-BB5E-39A1A27F92EB}" status="resolved" created="2024-10-16T16:46:38.625">
    <pc:sldMkLst xmlns:pc="http://schemas.microsoft.com/office/powerpoint/2013/main/command">
      <pc:docMk/>
      <pc:sldMk cId="0" sldId="284"/>
    </pc:sldMkLst>
    <p188:txBody>
      <a:bodyPr/>
      <a:lstStyle/>
      <a:p>
        <a:r>
          <a:rPr lang="en-US"/>
          <a:t>moved this to the end because it is the only reference to anything outside the consent tool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EC02-EC78-4DEC-9A79-6D087BBC396E}"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26234-8964-46AA-A4A8-782E81BDDAB1}" type="slidenum">
              <a:rPr lang="en-US" smtClean="0"/>
              <a:t>‹#›</a:t>
            </a:fld>
            <a:endParaRPr lang="en-US"/>
          </a:p>
        </p:txBody>
      </p:sp>
    </p:spTree>
    <p:extLst>
      <p:ext uri="{BB962C8B-B14F-4D97-AF65-F5344CB8AC3E}">
        <p14:creationId xmlns:p14="http://schemas.microsoft.com/office/powerpoint/2010/main" val="41570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xml"/><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chart" Target="../charts/chart3.xml"/><Relationship Id="rId4" Type="http://schemas.openxmlformats.org/officeDocument/2006/relationships/chart" Target="../charts/chart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close-up of a blue fabric&#10;&#10;Description automatically generated">
            <a:extLst>
              <a:ext uri="{FF2B5EF4-FFF2-40B4-BE49-F238E27FC236}">
                <a16:creationId xmlns:a16="http://schemas.microsoft.com/office/drawing/2014/main" id="{9DF1E8E1-A630-9945-E880-B291FC0D54FB}"/>
              </a:ext>
            </a:extLst>
          </p:cNvPr>
          <p:cNvPicPr>
            <a:picLocks noChangeAspect="1"/>
          </p:cNvPicPr>
          <p:nvPr userDrawn="1"/>
        </p:nvPicPr>
        <p:blipFill>
          <a:blip r:embed="rId2">
            <a:alphaModFix amt="19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14" y="0"/>
            <a:ext cx="12195313" cy="6858000"/>
          </a:xfrm>
          <a:prstGeom prst="rect">
            <a:avLst/>
          </a:prstGeom>
        </p:spPr>
      </p:pic>
      <p:sp>
        <p:nvSpPr>
          <p:cNvPr id="2" name="Title 1">
            <a:extLst>
              <a:ext uri="{FF2B5EF4-FFF2-40B4-BE49-F238E27FC236}">
                <a16:creationId xmlns:a16="http://schemas.microsoft.com/office/drawing/2014/main" id="{816E6534-1C60-5CFD-C692-EBF5F98E70CB}"/>
              </a:ext>
            </a:extLst>
          </p:cNvPr>
          <p:cNvSpPr>
            <a:spLocks noGrp="1"/>
          </p:cNvSpPr>
          <p:nvPr>
            <p:ph type="ctrTitle" hasCustomPrompt="1"/>
          </p:nvPr>
        </p:nvSpPr>
        <p:spPr>
          <a:xfrm>
            <a:off x="1524000" y="1122363"/>
            <a:ext cx="9144000" cy="2387600"/>
          </a:xfrm>
        </p:spPr>
        <p:txBody>
          <a:bodyPr anchor="b"/>
          <a:lstStyle>
            <a:lvl1pPr algn="ctr">
              <a:defRPr sz="6000">
                <a:solidFill>
                  <a:schemeClr val="accent4"/>
                </a:solidFill>
              </a:defRPr>
            </a:lvl1pPr>
          </a:lstStyle>
          <a:p>
            <a:r>
              <a:rPr lang="en-US" dirty="0"/>
              <a:t>Presentation Title</a:t>
            </a:r>
          </a:p>
        </p:txBody>
      </p:sp>
      <p:sp>
        <p:nvSpPr>
          <p:cNvPr id="3" name="Subtitle 2">
            <a:extLst>
              <a:ext uri="{FF2B5EF4-FFF2-40B4-BE49-F238E27FC236}">
                <a16:creationId xmlns:a16="http://schemas.microsoft.com/office/drawing/2014/main" id="{32C66DBF-9175-E2C7-2782-CD46610C1E83}"/>
              </a:ext>
            </a:extLst>
          </p:cNvPr>
          <p:cNvSpPr>
            <a:spLocks noGrp="1"/>
          </p:cNvSpPr>
          <p:nvPr>
            <p:ph type="subTitle" idx="1" hasCustomPrompt="1"/>
          </p:nvPr>
        </p:nvSpPr>
        <p:spPr>
          <a:xfrm>
            <a:off x="1524000" y="3602038"/>
            <a:ext cx="9144000" cy="1655762"/>
          </a:xfrm>
        </p:spPr>
        <p:txBody>
          <a:bodyPr/>
          <a:lstStyle>
            <a:lvl1pPr marL="0" indent="0" algn="ctr">
              <a:buNone/>
              <a:defRPr sz="2400">
                <a:solidFill>
                  <a:srgbClr val="69C1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Subtitle</a:t>
            </a:r>
            <a:r>
              <a:rPr lang="en-US" dirty="0"/>
              <a:t> </a:t>
            </a:r>
            <a:r>
              <a:rPr lang="en-US" dirty="0" err="1"/>
              <a:t>Subtitle</a:t>
            </a:r>
            <a:endParaRPr lang="en-US" dirty="0"/>
          </a:p>
        </p:txBody>
      </p:sp>
      <p:sp>
        <p:nvSpPr>
          <p:cNvPr id="4" name="Date Placeholder 3">
            <a:extLst>
              <a:ext uri="{FF2B5EF4-FFF2-40B4-BE49-F238E27FC236}">
                <a16:creationId xmlns:a16="http://schemas.microsoft.com/office/drawing/2014/main" id="{5916171B-2C14-95B4-C1BF-55D31785EFBA}"/>
              </a:ext>
            </a:extLst>
          </p:cNvPr>
          <p:cNvSpPr>
            <a:spLocks noGrp="1"/>
          </p:cNvSpPr>
          <p:nvPr>
            <p:ph type="dt" sz="half" idx="10"/>
          </p:nvPr>
        </p:nvSpPr>
        <p:spPr/>
        <p:txBody>
          <a:bodyPr/>
          <a:lstStyle/>
          <a:p>
            <a:fld id="{ABF65EAD-2D05-4346-B750-4A8B9B1E2586}" type="datetime1">
              <a:rPr lang="en-US" smtClean="0"/>
              <a:t>1/23/2025</a:t>
            </a:fld>
            <a:endParaRPr lang="en-US"/>
          </a:p>
        </p:txBody>
      </p:sp>
      <p:sp>
        <p:nvSpPr>
          <p:cNvPr id="5" name="Footer Placeholder 4">
            <a:extLst>
              <a:ext uri="{FF2B5EF4-FFF2-40B4-BE49-F238E27FC236}">
                <a16:creationId xmlns:a16="http://schemas.microsoft.com/office/drawing/2014/main" id="{6AF8CD4B-0F92-53B6-6E45-34A58853B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57A99-A1A0-353C-D21C-6A48A9266541}"/>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10" name="Graphic 9">
            <a:extLst>
              <a:ext uri="{FF2B5EF4-FFF2-40B4-BE49-F238E27FC236}">
                <a16:creationId xmlns:a16="http://schemas.microsoft.com/office/drawing/2014/main" id="{7E0A3BA8-59AA-459F-7730-6C0839C8AD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pic>
        <p:nvPicPr>
          <p:cNvPr id="7" name="Picture 6">
            <a:extLst>
              <a:ext uri="{FF2B5EF4-FFF2-40B4-BE49-F238E27FC236}">
                <a16:creationId xmlns:a16="http://schemas.microsoft.com/office/drawing/2014/main" id="{6D6D6D37-0198-89FF-BEB5-C5E88E9554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5861392" y="6721475"/>
            <a:ext cx="6273288" cy="67558"/>
          </a:xfrm>
          <a:prstGeom prst="rect">
            <a:avLst/>
          </a:prstGeom>
        </p:spPr>
      </p:pic>
    </p:spTree>
    <p:extLst>
      <p:ext uri="{BB962C8B-B14F-4D97-AF65-F5344CB8AC3E}">
        <p14:creationId xmlns:p14="http://schemas.microsoft.com/office/powerpoint/2010/main" val="220328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FCC4DA-EF47-F097-23A2-8BC0B7D26779}"/>
              </a:ext>
            </a:extLst>
          </p:cNvPr>
          <p:cNvSpPr/>
          <p:nvPr userDrawn="1"/>
        </p:nvSpPr>
        <p:spPr>
          <a:xfrm>
            <a:off x="-1" y="3074504"/>
            <a:ext cx="12245010" cy="378349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491DA3-B493-93D3-B8EE-E895C424F97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48026" b="1"/>
          <a:stretch/>
        </p:blipFill>
        <p:spPr>
          <a:xfrm>
            <a:off x="-1" y="3296548"/>
            <a:ext cx="12245010" cy="3567484"/>
          </a:xfrm>
          <a:prstGeom prst="rect">
            <a:avLst/>
          </a:prstGeom>
        </p:spPr>
      </p:pic>
      <p:sp>
        <p:nvSpPr>
          <p:cNvPr id="2" name="Title 1">
            <a:extLst>
              <a:ext uri="{FF2B5EF4-FFF2-40B4-BE49-F238E27FC236}">
                <a16:creationId xmlns:a16="http://schemas.microsoft.com/office/drawing/2014/main" id="{D646C443-0604-C110-40B5-DE7F1F41CC1E}"/>
              </a:ext>
            </a:extLst>
          </p:cNvPr>
          <p:cNvSpPr>
            <a:spLocks noGrp="1"/>
          </p:cNvSpPr>
          <p:nvPr>
            <p:ph type="title" hasCustomPrompt="1"/>
          </p:nvPr>
        </p:nvSpPr>
        <p:spPr>
          <a:xfrm>
            <a:off x="825500" y="3296548"/>
            <a:ext cx="10515600" cy="1753014"/>
          </a:xfrm>
        </p:spPr>
        <p:txBody>
          <a:bodyPr anchor="b"/>
          <a:lstStyle>
            <a:lvl1pPr>
              <a:defRPr sz="6000">
                <a:solidFill>
                  <a:schemeClr val="bg1"/>
                </a:solidFill>
              </a:defRPr>
            </a:lvl1pPr>
          </a:lstStyle>
          <a:p>
            <a:r>
              <a:rPr lang="en-US" dirty="0"/>
              <a:t>Title </a:t>
            </a:r>
            <a:r>
              <a:rPr lang="en-US" dirty="0" err="1"/>
              <a:t>title</a:t>
            </a:r>
            <a:r>
              <a:rPr lang="en-US" dirty="0"/>
              <a:t> </a:t>
            </a:r>
            <a:r>
              <a:rPr lang="en-US" dirty="0" err="1"/>
              <a:t>title</a:t>
            </a:r>
            <a:endParaRPr lang="en-US" dirty="0"/>
          </a:p>
        </p:txBody>
      </p:sp>
      <p:sp>
        <p:nvSpPr>
          <p:cNvPr id="3" name="Text Placeholder 2">
            <a:extLst>
              <a:ext uri="{FF2B5EF4-FFF2-40B4-BE49-F238E27FC236}">
                <a16:creationId xmlns:a16="http://schemas.microsoft.com/office/drawing/2014/main" id="{64E36B51-65FF-0939-5F66-5CF7F4B5C090}"/>
              </a:ext>
            </a:extLst>
          </p:cNvPr>
          <p:cNvSpPr>
            <a:spLocks noGrp="1"/>
          </p:cNvSpPr>
          <p:nvPr>
            <p:ph type="body" idx="1"/>
          </p:nvPr>
        </p:nvSpPr>
        <p:spPr>
          <a:xfrm>
            <a:off x="831850" y="504956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0ECA51D8-8AB1-CF25-1591-E8BC60368F9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7211" t="-36729" b="-2"/>
          <a:stretch/>
        </p:blipFill>
        <p:spPr>
          <a:xfrm rot="10800000">
            <a:off x="-1" y="2895923"/>
            <a:ext cx="3311612" cy="92373"/>
          </a:xfrm>
          <a:prstGeom prst="rect">
            <a:avLst/>
          </a:prstGeom>
        </p:spPr>
      </p:pic>
      <p:pic>
        <p:nvPicPr>
          <p:cNvPr id="6" name="Graphic 9">
            <a:extLst>
              <a:ext uri="{FF2B5EF4-FFF2-40B4-BE49-F238E27FC236}">
                <a16:creationId xmlns:a16="http://schemas.microsoft.com/office/drawing/2014/main" id="{B83A49E7-6E50-7D25-2E39-54FC1DB6DE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294620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alpha val="38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2927E-7F87-AA05-1BE0-68252B66017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 b="1"/>
          <a:stretch/>
        </p:blipFill>
        <p:spPr>
          <a:xfrm>
            <a:off x="-53010" y="-6032"/>
            <a:ext cx="12245010" cy="6864032"/>
          </a:xfrm>
          <a:prstGeom prst="rect">
            <a:avLst/>
          </a:prstGeom>
        </p:spPr>
      </p:pic>
      <p:sp>
        <p:nvSpPr>
          <p:cNvPr id="14" name="Rectangle 13">
            <a:extLst>
              <a:ext uri="{FF2B5EF4-FFF2-40B4-BE49-F238E27FC236}">
                <a16:creationId xmlns:a16="http://schemas.microsoft.com/office/drawing/2014/main" id="{36AEE898-54B2-2982-1111-E254A9DB21A3}"/>
              </a:ext>
            </a:extLst>
          </p:cNvPr>
          <p:cNvSpPr/>
          <p:nvPr userDrawn="1"/>
        </p:nvSpPr>
        <p:spPr>
          <a:xfrm>
            <a:off x="-26505" y="0"/>
            <a:ext cx="12245010" cy="6858001"/>
          </a:xfrm>
          <a:prstGeom prst="rect">
            <a:avLst/>
          </a:prstGeom>
          <a:solidFill>
            <a:schemeClr val="accent4">
              <a:alpha val="8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FE14BB7-9B40-8EE9-C7C7-FAB081D0EBE4}"/>
              </a:ext>
            </a:extLst>
          </p:cNvPr>
          <p:cNvSpPr/>
          <p:nvPr userDrawn="1"/>
        </p:nvSpPr>
        <p:spPr>
          <a:xfrm>
            <a:off x="676539" y="1979833"/>
            <a:ext cx="3352278" cy="4327901"/>
          </a:xfrm>
          <a:prstGeom prst="roundRect">
            <a:avLst>
              <a:gd name="adj" fmla="val 10755"/>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6DDB3-2729-E38F-9535-5AA6BC43A59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4A20B0B-0F18-D15A-4F28-D62BC6F9A129}"/>
              </a:ext>
            </a:extLst>
          </p:cNvPr>
          <p:cNvSpPr>
            <a:spLocks noGrp="1"/>
          </p:cNvSpPr>
          <p:nvPr>
            <p:ph sz="half" idx="1"/>
          </p:nvPr>
        </p:nvSpPr>
        <p:spPr>
          <a:xfrm>
            <a:off x="724009" y="2267877"/>
            <a:ext cx="3312004"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Rounded Corners 9">
            <a:extLst>
              <a:ext uri="{FF2B5EF4-FFF2-40B4-BE49-F238E27FC236}">
                <a16:creationId xmlns:a16="http://schemas.microsoft.com/office/drawing/2014/main" id="{84E425C1-EC09-B274-B0A1-CCCBB3E4D9E9}"/>
              </a:ext>
            </a:extLst>
          </p:cNvPr>
          <p:cNvSpPr/>
          <p:nvPr userDrawn="1"/>
        </p:nvSpPr>
        <p:spPr>
          <a:xfrm>
            <a:off x="4350632" y="1979833"/>
            <a:ext cx="3352278" cy="4327901"/>
          </a:xfrm>
          <a:prstGeom prst="roundRect">
            <a:avLst>
              <a:gd name="adj" fmla="val 10755"/>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3635628-CC49-D94E-4FD4-A8E0BEE5B717}"/>
              </a:ext>
            </a:extLst>
          </p:cNvPr>
          <p:cNvSpPr>
            <a:spLocks noGrp="1"/>
          </p:cNvSpPr>
          <p:nvPr>
            <p:ph sz="half" idx="10"/>
          </p:nvPr>
        </p:nvSpPr>
        <p:spPr>
          <a:xfrm>
            <a:off x="4398102" y="2267877"/>
            <a:ext cx="3312004"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Rounded Corners 11">
            <a:extLst>
              <a:ext uri="{FF2B5EF4-FFF2-40B4-BE49-F238E27FC236}">
                <a16:creationId xmlns:a16="http://schemas.microsoft.com/office/drawing/2014/main" id="{1AC621D8-1B9E-D8BB-5635-5251A8644794}"/>
              </a:ext>
            </a:extLst>
          </p:cNvPr>
          <p:cNvSpPr/>
          <p:nvPr userDrawn="1"/>
        </p:nvSpPr>
        <p:spPr>
          <a:xfrm>
            <a:off x="7994326" y="1979833"/>
            <a:ext cx="3352278" cy="4327901"/>
          </a:xfrm>
          <a:prstGeom prst="roundRect">
            <a:avLst>
              <a:gd name="adj" fmla="val 10755"/>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766C984-461F-9CEB-2DCF-D9369BC0F73D}"/>
              </a:ext>
            </a:extLst>
          </p:cNvPr>
          <p:cNvSpPr>
            <a:spLocks noGrp="1"/>
          </p:cNvSpPr>
          <p:nvPr>
            <p:ph sz="half" idx="11"/>
          </p:nvPr>
        </p:nvSpPr>
        <p:spPr>
          <a:xfrm>
            <a:off x="8041796" y="2267877"/>
            <a:ext cx="3312004"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13">
            <a:extLst>
              <a:ext uri="{FF2B5EF4-FFF2-40B4-BE49-F238E27FC236}">
                <a16:creationId xmlns:a16="http://schemas.microsoft.com/office/drawing/2014/main" id="{8C7D4444-3BAB-C386-0DB6-93AC2AB6D4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7627" y="105946"/>
            <a:ext cx="1368982" cy="1464724"/>
          </a:xfrm>
          <a:prstGeom prst="rect">
            <a:avLst/>
          </a:prstGeom>
        </p:spPr>
      </p:pic>
    </p:spTree>
    <p:extLst>
      <p:ext uri="{BB962C8B-B14F-4D97-AF65-F5344CB8AC3E}">
        <p14:creationId xmlns:p14="http://schemas.microsoft.com/office/powerpoint/2010/main" val="96785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365B82-AE0C-AFD9-2FA6-FCAEDC13F22C}"/>
              </a:ext>
            </a:extLst>
          </p:cNvPr>
          <p:cNvSpPr/>
          <p:nvPr userDrawn="1"/>
        </p:nvSpPr>
        <p:spPr>
          <a:xfrm rot="10800000">
            <a:off x="-26505" y="0"/>
            <a:ext cx="12245010" cy="164191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136F8E-4C4E-25F9-0556-D6989A0BAA0D}"/>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79314" b="1"/>
          <a:stretch/>
        </p:blipFill>
        <p:spPr>
          <a:xfrm rot="10800000">
            <a:off x="-26505" y="222044"/>
            <a:ext cx="12245010" cy="1419871"/>
          </a:xfrm>
          <a:prstGeom prst="rect">
            <a:avLst/>
          </a:prstGeom>
        </p:spPr>
      </p:pic>
      <p:sp>
        <p:nvSpPr>
          <p:cNvPr id="2" name="Title 1">
            <a:extLst>
              <a:ext uri="{FF2B5EF4-FFF2-40B4-BE49-F238E27FC236}">
                <a16:creationId xmlns:a16="http://schemas.microsoft.com/office/drawing/2014/main" id="{238A2F1D-054E-FC3C-47C6-8D521B5BBD2F}"/>
              </a:ext>
            </a:extLst>
          </p:cNvPr>
          <p:cNvSpPr>
            <a:spLocks noGrp="1"/>
          </p:cNvSpPr>
          <p:nvPr>
            <p:ph type="title"/>
          </p:nvPr>
        </p:nvSpPr>
        <p:spPr>
          <a:xfrm>
            <a:off x="838200" y="365125"/>
            <a:ext cx="9754156" cy="1325563"/>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7FC9063-33D2-6939-65EF-AEE3EF92ED05}"/>
              </a:ext>
            </a:extLst>
          </p:cNvPr>
          <p:cNvSpPr>
            <a:spLocks noGrp="1"/>
          </p:cNvSpPr>
          <p:nvPr>
            <p:ph type="dt" sz="half" idx="10"/>
          </p:nvPr>
        </p:nvSpPr>
        <p:spPr/>
        <p:txBody>
          <a:bodyPr/>
          <a:lstStyle/>
          <a:p>
            <a:fld id="{32B52AD9-4BF7-4EFB-A873-45D2CEDEEF88}" type="datetime1">
              <a:rPr lang="en-US" smtClean="0"/>
              <a:t>1/23/2025</a:t>
            </a:fld>
            <a:endParaRPr lang="en-US"/>
          </a:p>
        </p:txBody>
      </p:sp>
      <p:sp>
        <p:nvSpPr>
          <p:cNvPr id="4" name="Footer Placeholder 3">
            <a:extLst>
              <a:ext uri="{FF2B5EF4-FFF2-40B4-BE49-F238E27FC236}">
                <a16:creationId xmlns:a16="http://schemas.microsoft.com/office/drawing/2014/main" id="{F205E137-A68C-6BFC-57E6-1A54A37CA3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298730-7795-4E88-753B-2D4F25C66003}"/>
              </a:ext>
            </a:extLst>
          </p:cNvPr>
          <p:cNvSpPr>
            <a:spLocks noGrp="1"/>
          </p:cNvSpPr>
          <p:nvPr>
            <p:ph type="sldNum" sz="quarter" idx="12"/>
          </p:nvPr>
        </p:nvSpPr>
        <p:spPr/>
        <p:txBody>
          <a:bodyPr/>
          <a:lstStyle/>
          <a:p>
            <a:fld id="{55B56A44-400E-4773-BA29-F2D53A17B8D0}" type="slidenum">
              <a:rPr lang="en-US" smtClean="0"/>
              <a:t>‹#›</a:t>
            </a:fld>
            <a:endParaRPr lang="en-US"/>
          </a:p>
        </p:txBody>
      </p:sp>
      <p:sp>
        <p:nvSpPr>
          <p:cNvPr id="12" name="Text Placeholder 11">
            <a:extLst>
              <a:ext uri="{FF2B5EF4-FFF2-40B4-BE49-F238E27FC236}">
                <a16:creationId xmlns:a16="http://schemas.microsoft.com/office/drawing/2014/main" id="{211888C3-C5B3-5E5D-AF06-36A43C4C8BD5}"/>
              </a:ext>
            </a:extLst>
          </p:cNvPr>
          <p:cNvSpPr>
            <a:spLocks noGrp="1"/>
          </p:cNvSpPr>
          <p:nvPr>
            <p:ph type="body" sz="quarter" idx="13"/>
          </p:nvPr>
        </p:nvSpPr>
        <p:spPr>
          <a:xfrm>
            <a:off x="838200" y="2016125"/>
            <a:ext cx="10255250" cy="399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13">
            <a:extLst>
              <a:ext uri="{FF2B5EF4-FFF2-40B4-BE49-F238E27FC236}">
                <a16:creationId xmlns:a16="http://schemas.microsoft.com/office/drawing/2014/main" id="{2303D58D-1D80-A946-C26C-BDCEA07AA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57627" y="105946"/>
            <a:ext cx="1368982" cy="1464724"/>
          </a:xfrm>
          <a:prstGeom prst="rect">
            <a:avLst/>
          </a:prstGeom>
        </p:spPr>
      </p:pic>
    </p:spTree>
    <p:extLst>
      <p:ext uri="{BB962C8B-B14F-4D97-AF65-F5344CB8AC3E}">
        <p14:creationId xmlns:p14="http://schemas.microsoft.com/office/powerpoint/2010/main" val="171649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D8A2-032B-17C5-AF7A-EF9C82B6CAA3}"/>
              </a:ext>
            </a:extLst>
          </p:cNvPr>
          <p:cNvSpPr>
            <a:spLocks noGrp="1"/>
          </p:cNvSpPr>
          <p:nvPr>
            <p:ph type="title"/>
          </p:nvPr>
        </p:nvSpPr>
        <p:spPr/>
        <p:txBody>
          <a:bodyPr/>
          <a:lstStyle/>
          <a:p>
            <a:r>
              <a:rPr lang="en-US"/>
              <a:t>Click to edit Master title style</a:t>
            </a:r>
          </a:p>
        </p:txBody>
      </p:sp>
      <p:pic>
        <p:nvPicPr>
          <p:cNvPr id="11" name="Picture 10" descr="A close-up of a blue fabric&#10;&#10;Description automatically generated">
            <a:extLst>
              <a:ext uri="{FF2B5EF4-FFF2-40B4-BE49-F238E27FC236}">
                <a16:creationId xmlns:a16="http://schemas.microsoft.com/office/drawing/2014/main" id="{08CF8FDD-94E6-BBB5-DC98-660BB749F3E7}"/>
              </a:ext>
            </a:extLst>
          </p:cNvPr>
          <p:cNvPicPr>
            <a:picLocks noChangeAspect="1"/>
          </p:cNvPicPr>
          <p:nvPr userDrawn="1"/>
        </p:nvPicPr>
        <p:blipFill>
          <a:blip r:embed="rId2">
            <a:alphaModFix amt="19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14" y="0"/>
            <a:ext cx="12195313" cy="6858000"/>
          </a:xfrm>
          <a:prstGeom prst="rect">
            <a:avLst/>
          </a:prstGeom>
        </p:spPr>
      </p:pic>
      <p:sp>
        <p:nvSpPr>
          <p:cNvPr id="3" name="Date Placeholder 2">
            <a:extLst>
              <a:ext uri="{FF2B5EF4-FFF2-40B4-BE49-F238E27FC236}">
                <a16:creationId xmlns:a16="http://schemas.microsoft.com/office/drawing/2014/main" id="{0D5EAAC8-4891-8B2F-1F49-BBF4F7562870}"/>
              </a:ext>
            </a:extLst>
          </p:cNvPr>
          <p:cNvSpPr>
            <a:spLocks noGrp="1"/>
          </p:cNvSpPr>
          <p:nvPr>
            <p:ph type="dt" sz="half" idx="10"/>
          </p:nvPr>
        </p:nvSpPr>
        <p:spPr/>
        <p:txBody>
          <a:bodyPr/>
          <a:lstStyle/>
          <a:p>
            <a:fld id="{666F891E-CF6F-45AC-9352-A837A01C3C0E}" type="datetime1">
              <a:rPr lang="en-US" smtClean="0"/>
              <a:t>1/23/2025</a:t>
            </a:fld>
            <a:endParaRPr lang="en-US"/>
          </a:p>
        </p:txBody>
      </p:sp>
      <p:sp>
        <p:nvSpPr>
          <p:cNvPr id="4" name="Footer Placeholder 3">
            <a:extLst>
              <a:ext uri="{FF2B5EF4-FFF2-40B4-BE49-F238E27FC236}">
                <a16:creationId xmlns:a16="http://schemas.microsoft.com/office/drawing/2014/main" id="{5E21EA08-74DF-8C1E-C17A-E4C84085AA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AF6706-56C2-9BA6-5680-AC10B1FE29E6}"/>
              </a:ext>
            </a:extLst>
          </p:cNvPr>
          <p:cNvSpPr>
            <a:spLocks noGrp="1"/>
          </p:cNvSpPr>
          <p:nvPr>
            <p:ph type="sldNum" sz="quarter" idx="12"/>
          </p:nvPr>
        </p:nvSpPr>
        <p:spPr/>
        <p:txBody>
          <a:bodyPr/>
          <a:lstStyle/>
          <a:p>
            <a:fld id="{55B56A44-400E-4773-BA29-F2D53A17B8D0}" type="slidenum">
              <a:rPr lang="en-US" smtClean="0"/>
              <a:t>‹#›</a:t>
            </a:fld>
            <a:endParaRPr lang="en-US"/>
          </a:p>
        </p:txBody>
      </p:sp>
      <p:graphicFrame>
        <p:nvGraphicFramePr>
          <p:cNvPr id="8" name="Chart 7">
            <a:extLst>
              <a:ext uri="{FF2B5EF4-FFF2-40B4-BE49-F238E27FC236}">
                <a16:creationId xmlns:a16="http://schemas.microsoft.com/office/drawing/2014/main" id="{9964E527-254A-DD14-81B5-8D09B053365F}"/>
              </a:ext>
            </a:extLst>
          </p:cNvPr>
          <p:cNvGraphicFramePr/>
          <p:nvPr userDrawn="1">
            <p:extLst>
              <p:ext uri="{D42A27DB-BD31-4B8C-83A1-F6EECF244321}">
                <p14:modId xmlns:p14="http://schemas.microsoft.com/office/powerpoint/2010/main" val="3530435945"/>
              </p:ext>
            </p:extLst>
          </p:nvPr>
        </p:nvGraphicFramePr>
        <p:xfrm>
          <a:off x="176508" y="2431471"/>
          <a:ext cx="4436100" cy="29463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9AEA90C-E3BF-D6BB-565C-FEAB8E183F45}"/>
              </a:ext>
            </a:extLst>
          </p:cNvPr>
          <p:cNvGraphicFramePr/>
          <p:nvPr userDrawn="1">
            <p:extLst>
              <p:ext uri="{D42A27DB-BD31-4B8C-83A1-F6EECF244321}">
                <p14:modId xmlns:p14="http://schemas.microsoft.com/office/powerpoint/2010/main" val="4033340562"/>
              </p:ext>
            </p:extLst>
          </p:nvPr>
        </p:nvGraphicFramePr>
        <p:xfrm>
          <a:off x="3751140" y="2431471"/>
          <a:ext cx="4436100" cy="29463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51EE69B9-A69F-79CE-5D55-3DB5B9E0D070}"/>
              </a:ext>
            </a:extLst>
          </p:cNvPr>
          <p:cNvGraphicFramePr/>
          <p:nvPr userDrawn="1">
            <p:extLst>
              <p:ext uri="{D42A27DB-BD31-4B8C-83A1-F6EECF244321}">
                <p14:modId xmlns:p14="http://schemas.microsoft.com/office/powerpoint/2010/main" val="2961428960"/>
              </p:ext>
            </p:extLst>
          </p:nvPr>
        </p:nvGraphicFramePr>
        <p:xfrm>
          <a:off x="7325772" y="2405464"/>
          <a:ext cx="4436100" cy="2946373"/>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80001B84-BCCD-E9D8-D058-32A0BACA0B1A}"/>
              </a:ext>
            </a:extLst>
          </p:cNvPr>
          <p:cNvSpPr/>
          <p:nvPr userDrawn="1"/>
        </p:nvSpPr>
        <p:spPr>
          <a:xfrm rot="10800000">
            <a:off x="-26505" y="5866843"/>
            <a:ext cx="12245010" cy="1017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0BBB6CE-9120-BCE8-E58E-8F135F99586B}"/>
              </a:ext>
            </a:extLst>
          </p:cNvPr>
          <p:cNvPicPr>
            <a:picLocks noChangeAspect="1"/>
          </p:cNvPicPr>
          <p:nvPr userDrawn="1"/>
        </p:nvPicPr>
        <p:blipFill rotWithShape="1">
          <a:blip r:embed="rId6">
            <a:alphaModFix amt="35000"/>
            <a:extLst>
              <a:ext uri="{28A0092B-C50C-407E-A947-70E740481C1C}">
                <a14:useLocalDpi xmlns:a14="http://schemas.microsoft.com/office/drawing/2010/main" val="0"/>
              </a:ext>
            </a:extLst>
          </a:blip>
          <a:srcRect t="79314" b="1"/>
          <a:stretch/>
        </p:blipFill>
        <p:spPr>
          <a:xfrm rot="10800000">
            <a:off x="-26505" y="6066612"/>
            <a:ext cx="12245010" cy="817393"/>
          </a:xfrm>
          <a:prstGeom prst="rect">
            <a:avLst/>
          </a:prstGeom>
        </p:spPr>
      </p:pic>
      <p:sp>
        <p:nvSpPr>
          <p:cNvPr id="6" name="Oval 5">
            <a:extLst>
              <a:ext uri="{FF2B5EF4-FFF2-40B4-BE49-F238E27FC236}">
                <a16:creationId xmlns:a16="http://schemas.microsoft.com/office/drawing/2014/main" id="{73F25776-2E01-AC20-D2E7-5B6CDA83CE8D}"/>
              </a:ext>
            </a:extLst>
          </p:cNvPr>
          <p:cNvSpPr/>
          <p:nvPr userDrawn="1"/>
        </p:nvSpPr>
        <p:spPr>
          <a:xfrm>
            <a:off x="5951249" y="5632999"/>
            <a:ext cx="167805" cy="167805"/>
          </a:xfrm>
          <a:prstGeom prst="ellipse">
            <a:avLst/>
          </a:prstGeom>
          <a:solidFill>
            <a:srgbClr val="F7941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0E6DFC-4CE4-B5DB-BBD3-EFBC12AF7FB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a:off x="1441214" y="5711626"/>
            <a:ext cx="4436101" cy="47773"/>
          </a:xfrm>
          <a:prstGeom prst="rect">
            <a:avLst/>
          </a:prstGeom>
        </p:spPr>
      </p:pic>
      <p:pic>
        <p:nvPicPr>
          <p:cNvPr id="15" name="Picture 14">
            <a:extLst>
              <a:ext uri="{FF2B5EF4-FFF2-40B4-BE49-F238E27FC236}">
                <a16:creationId xmlns:a16="http://schemas.microsoft.com/office/drawing/2014/main" id="{747A7EF3-C54D-4070-0BE0-761DE305F86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0135" t="-185282" b="-6"/>
          <a:stretch/>
        </p:blipFill>
        <p:spPr>
          <a:xfrm rot="10800000">
            <a:off x="71976" y="5710724"/>
            <a:ext cx="1324839" cy="136291"/>
          </a:xfrm>
          <a:prstGeom prst="rect">
            <a:avLst/>
          </a:prstGeom>
        </p:spPr>
      </p:pic>
      <p:pic>
        <p:nvPicPr>
          <p:cNvPr id="16" name="Graphic 9">
            <a:extLst>
              <a:ext uri="{FF2B5EF4-FFF2-40B4-BE49-F238E27FC236}">
                <a16:creationId xmlns:a16="http://schemas.microsoft.com/office/drawing/2014/main" id="{16F29565-8574-5F7B-7780-10976649A87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563945" y="365194"/>
            <a:ext cx="2278787" cy="757169"/>
          </a:xfrm>
          <a:prstGeom prst="rect">
            <a:avLst/>
          </a:prstGeom>
        </p:spPr>
      </p:pic>
    </p:spTree>
    <p:extLst>
      <p:ext uri="{BB962C8B-B14F-4D97-AF65-F5344CB8AC3E}">
        <p14:creationId xmlns:p14="http://schemas.microsoft.com/office/powerpoint/2010/main" val="2982043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59206E-7E94-4DAB-45F5-29F4583B305D}"/>
              </a:ext>
            </a:extLst>
          </p:cNvPr>
          <p:cNvSpPr>
            <a:spLocks noGrp="1"/>
          </p:cNvSpPr>
          <p:nvPr>
            <p:ph type="dt" sz="half" idx="10"/>
          </p:nvPr>
        </p:nvSpPr>
        <p:spPr/>
        <p:txBody>
          <a:bodyPr/>
          <a:lstStyle/>
          <a:p>
            <a:fld id="{04004868-0655-4012-A41A-61AD72B796F8}" type="datetime1">
              <a:rPr lang="en-US" smtClean="0"/>
              <a:t>1/23/2025</a:t>
            </a:fld>
            <a:endParaRPr lang="en-US"/>
          </a:p>
        </p:txBody>
      </p:sp>
      <p:sp>
        <p:nvSpPr>
          <p:cNvPr id="4" name="Footer Placeholder 3">
            <a:extLst>
              <a:ext uri="{FF2B5EF4-FFF2-40B4-BE49-F238E27FC236}">
                <a16:creationId xmlns:a16="http://schemas.microsoft.com/office/drawing/2014/main" id="{1A141CE3-D1A8-5030-A6F3-B21AE23BA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D6C63-E070-6369-1027-CB160DF3BFA2}"/>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6" name="Picture 5">
            <a:extLst>
              <a:ext uri="{FF2B5EF4-FFF2-40B4-BE49-F238E27FC236}">
                <a16:creationId xmlns:a16="http://schemas.microsoft.com/office/drawing/2014/main" id="{67A081D8-0B71-F2DE-9A0C-6C1987508AA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 b="1"/>
          <a:stretch/>
        </p:blipFill>
        <p:spPr>
          <a:xfrm>
            <a:off x="-1" y="0"/>
            <a:ext cx="12245010" cy="6864032"/>
          </a:xfrm>
          <a:prstGeom prst="rect">
            <a:avLst/>
          </a:prstGeom>
        </p:spPr>
      </p:pic>
      <p:sp>
        <p:nvSpPr>
          <p:cNvPr id="7" name="Rectangle 6">
            <a:extLst>
              <a:ext uri="{FF2B5EF4-FFF2-40B4-BE49-F238E27FC236}">
                <a16:creationId xmlns:a16="http://schemas.microsoft.com/office/drawing/2014/main" id="{27522C3D-1C9F-FBC1-F97F-E14ACABFD210}"/>
              </a:ext>
            </a:extLst>
          </p:cNvPr>
          <p:cNvSpPr/>
          <p:nvPr userDrawn="1"/>
        </p:nvSpPr>
        <p:spPr>
          <a:xfrm>
            <a:off x="0" y="1"/>
            <a:ext cx="12245010" cy="6857999"/>
          </a:xfrm>
          <a:prstGeom prst="rect">
            <a:avLst/>
          </a:prstGeom>
          <a:solidFill>
            <a:schemeClr val="accent4">
              <a:alpha val="8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Graphic 13">
            <a:extLst>
              <a:ext uri="{FF2B5EF4-FFF2-40B4-BE49-F238E27FC236}">
                <a16:creationId xmlns:a16="http://schemas.microsoft.com/office/drawing/2014/main" id="{68823126-B84D-F00D-1891-CF6611CE26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38600" y="1159628"/>
            <a:ext cx="3773209" cy="4037095"/>
          </a:xfrm>
          <a:prstGeom prst="rect">
            <a:avLst/>
          </a:prstGeom>
        </p:spPr>
      </p:pic>
    </p:spTree>
    <p:extLst>
      <p:ext uri="{BB962C8B-B14F-4D97-AF65-F5344CB8AC3E}">
        <p14:creationId xmlns:p14="http://schemas.microsoft.com/office/powerpoint/2010/main" val="654404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91B56-106A-CCE0-B892-3C358C244F1D}"/>
              </a:ext>
            </a:extLst>
          </p:cNvPr>
          <p:cNvPicPr>
            <a:picLocks noChangeAspect="1"/>
          </p:cNvPicPr>
          <p:nvPr userDrawn="1"/>
        </p:nvPicPr>
        <p:blipFill>
          <a:blip r:embed="rId2">
            <a:alphaModFix amt="19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01865E1-7655-9CC3-87B2-F120135E6266}"/>
              </a:ext>
            </a:extLst>
          </p:cNvPr>
          <p:cNvSpPr>
            <a:spLocks noGrp="1"/>
          </p:cNvSpPr>
          <p:nvPr>
            <p:ph type="dt" sz="half" idx="10"/>
          </p:nvPr>
        </p:nvSpPr>
        <p:spPr/>
        <p:txBody>
          <a:bodyPr/>
          <a:lstStyle/>
          <a:p>
            <a:fld id="{70484191-3273-4FA5-A434-AE0A146C1312}" type="datetime1">
              <a:rPr lang="en-US" smtClean="0"/>
              <a:t>1/23/2025</a:t>
            </a:fld>
            <a:endParaRPr lang="en-US"/>
          </a:p>
        </p:txBody>
      </p:sp>
      <p:sp>
        <p:nvSpPr>
          <p:cNvPr id="4" name="Footer Placeholder 3">
            <a:extLst>
              <a:ext uri="{FF2B5EF4-FFF2-40B4-BE49-F238E27FC236}">
                <a16:creationId xmlns:a16="http://schemas.microsoft.com/office/drawing/2014/main" id="{F7B420EC-890F-0117-1720-14EA9F0A8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2F57E-739A-2576-738D-8A27C4B254F6}"/>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9" name="Graphic 13">
            <a:extLst>
              <a:ext uri="{FF2B5EF4-FFF2-40B4-BE49-F238E27FC236}">
                <a16:creationId xmlns:a16="http://schemas.microsoft.com/office/drawing/2014/main" id="{64063640-AC5C-1C45-AC79-36C14C33B3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394" y="1661277"/>
            <a:ext cx="2959443" cy="3447827"/>
          </a:xfrm>
          <a:prstGeom prst="rect">
            <a:avLst/>
          </a:prstGeom>
        </p:spPr>
      </p:pic>
    </p:spTree>
    <p:extLst>
      <p:ext uri="{BB962C8B-B14F-4D97-AF65-F5344CB8AC3E}">
        <p14:creationId xmlns:p14="http://schemas.microsoft.com/office/powerpoint/2010/main" val="1835459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74D0-BFEC-0CD6-673B-7EAF34F79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2D12D5-139F-C809-F01C-59C5F92F5624}"/>
              </a:ext>
            </a:extLst>
          </p:cNvPr>
          <p:cNvSpPr>
            <a:spLocks noGrp="1"/>
          </p:cNvSpPr>
          <p:nvPr>
            <p:ph type="dt" sz="half" idx="10"/>
          </p:nvPr>
        </p:nvSpPr>
        <p:spPr/>
        <p:txBody>
          <a:bodyPr/>
          <a:lstStyle/>
          <a:p>
            <a:fld id="{3AC34BEE-0B2F-42A1-8121-928A8A65CF72}" type="datetime1">
              <a:rPr lang="en-US" smtClean="0"/>
              <a:t>1/23/2025</a:t>
            </a:fld>
            <a:endParaRPr lang="en-US"/>
          </a:p>
        </p:txBody>
      </p:sp>
      <p:sp>
        <p:nvSpPr>
          <p:cNvPr id="4" name="Footer Placeholder 3">
            <a:extLst>
              <a:ext uri="{FF2B5EF4-FFF2-40B4-BE49-F238E27FC236}">
                <a16:creationId xmlns:a16="http://schemas.microsoft.com/office/drawing/2014/main" id="{E99D6AFF-ACB2-76F2-FED2-A20362C714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DDB3D3-96CA-E93E-B414-40D1DAD67579}"/>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7" name="Graphic 9">
            <a:extLst>
              <a:ext uri="{FF2B5EF4-FFF2-40B4-BE49-F238E27FC236}">
                <a16:creationId xmlns:a16="http://schemas.microsoft.com/office/drawing/2014/main" id="{6FDC3FE9-929D-B222-08C5-0BAC0CF9C2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236082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58C72-8F07-9B1E-B715-066061B3EA56}"/>
              </a:ext>
            </a:extLst>
          </p:cNvPr>
          <p:cNvSpPr>
            <a:spLocks noGrp="1"/>
          </p:cNvSpPr>
          <p:nvPr>
            <p:ph type="dt" sz="half" idx="10"/>
          </p:nvPr>
        </p:nvSpPr>
        <p:spPr/>
        <p:txBody>
          <a:bodyPr/>
          <a:lstStyle/>
          <a:p>
            <a:fld id="{8F6B3515-46EC-4CB9-BD85-A90A670EA463}" type="datetime1">
              <a:rPr lang="en-US" smtClean="0"/>
              <a:t>1/23/2025</a:t>
            </a:fld>
            <a:endParaRPr lang="en-US"/>
          </a:p>
        </p:txBody>
      </p:sp>
      <p:sp>
        <p:nvSpPr>
          <p:cNvPr id="3" name="Footer Placeholder 2">
            <a:extLst>
              <a:ext uri="{FF2B5EF4-FFF2-40B4-BE49-F238E27FC236}">
                <a16:creationId xmlns:a16="http://schemas.microsoft.com/office/drawing/2014/main" id="{27A63652-69E8-84E8-985F-2C929FBBEE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C26D9-9D0B-1B7F-364A-B8E983CB4F40}"/>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5" name="Graphic 9">
            <a:extLst>
              <a:ext uri="{FF2B5EF4-FFF2-40B4-BE49-F238E27FC236}">
                <a16:creationId xmlns:a16="http://schemas.microsoft.com/office/drawing/2014/main" id="{6F55635D-FB31-B097-3B64-33F4625325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361743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A8B1-632D-D6CC-332D-00A03C0C0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CBD7C-C7EB-7133-2F3B-3DE38ECAB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18F749-31EB-24C2-7E49-E12FDF702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CE205D-0425-2082-1C95-08E2F8286DD5}"/>
              </a:ext>
            </a:extLst>
          </p:cNvPr>
          <p:cNvSpPr>
            <a:spLocks noGrp="1"/>
          </p:cNvSpPr>
          <p:nvPr>
            <p:ph type="dt" sz="half" idx="10"/>
          </p:nvPr>
        </p:nvSpPr>
        <p:spPr/>
        <p:txBody>
          <a:bodyPr/>
          <a:lstStyle/>
          <a:p>
            <a:fld id="{397A9D63-2DBE-400F-984A-98D70FBB21E9}" type="datetime1">
              <a:rPr lang="en-US" smtClean="0"/>
              <a:t>1/23/2025</a:t>
            </a:fld>
            <a:endParaRPr lang="en-US"/>
          </a:p>
        </p:txBody>
      </p:sp>
      <p:sp>
        <p:nvSpPr>
          <p:cNvPr id="6" name="Footer Placeholder 5">
            <a:extLst>
              <a:ext uri="{FF2B5EF4-FFF2-40B4-BE49-F238E27FC236}">
                <a16:creationId xmlns:a16="http://schemas.microsoft.com/office/drawing/2014/main" id="{2C8E2782-D063-CD64-BA1F-3212CE31B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9644F-8E43-3271-A3CF-71C76460E18F}"/>
              </a:ext>
            </a:extLst>
          </p:cNvPr>
          <p:cNvSpPr>
            <a:spLocks noGrp="1"/>
          </p:cNvSpPr>
          <p:nvPr>
            <p:ph type="sldNum" sz="quarter" idx="12"/>
          </p:nvPr>
        </p:nvSpPr>
        <p:spPr/>
        <p:txBody>
          <a:bodyPr/>
          <a:lstStyle/>
          <a:p>
            <a:fld id="{55B56A44-400E-4773-BA29-F2D53A17B8D0}" type="slidenum">
              <a:rPr lang="en-US" smtClean="0"/>
              <a:t>‹#›</a:t>
            </a:fld>
            <a:endParaRPr lang="en-US"/>
          </a:p>
        </p:txBody>
      </p:sp>
    </p:spTree>
    <p:extLst>
      <p:ext uri="{BB962C8B-B14F-4D97-AF65-F5344CB8AC3E}">
        <p14:creationId xmlns:p14="http://schemas.microsoft.com/office/powerpoint/2010/main" val="4286206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CB8E-601E-4C29-F618-8CB43C592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7BD2E3-11CB-96A1-A5EB-2C78395A39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B49F79-137F-E73F-DA89-CA05A56B9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80F16-B332-102C-07C8-579492E569BC}"/>
              </a:ext>
            </a:extLst>
          </p:cNvPr>
          <p:cNvSpPr>
            <a:spLocks noGrp="1"/>
          </p:cNvSpPr>
          <p:nvPr>
            <p:ph type="dt" sz="half" idx="10"/>
          </p:nvPr>
        </p:nvSpPr>
        <p:spPr/>
        <p:txBody>
          <a:bodyPr/>
          <a:lstStyle/>
          <a:p>
            <a:fld id="{E955161C-D97C-47B5-B480-45E113699C31}" type="datetime1">
              <a:rPr lang="en-US" smtClean="0"/>
              <a:t>1/23/2025</a:t>
            </a:fld>
            <a:endParaRPr lang="en-US"/>
          </a:p>
        </p:txBody>
      </p:sp>
      <p:sp>
        <p:nvSpPr>
          <p:cNvPr id="6" name="Footer Placeholder 5">
            <a:extLst>
              <a:ext uri="{FF2B5EF4-FFF2-40B4-BE49-F238E27FC236}">
                <a16:creationId xmlns:a16="http://schemas.microsoft.com/office/drawing/2014/main" id="{678AE406-2E8B-28FE-DB56-DA45007CD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B6A49-EBE5-4D6C-F1D7-30651F8E2271}"/>
              </a:ext>
            </a:extLst>
          </p:cNvPr>
          <p:cNvSpPr>
            <a:spLocks noGrp="1"/>
          </p:cNvSpPr>
          <p:nvPr>
            <p:ph type="sldNum" sz="quarter" idx="12"/>
          </p:nvPr>
        </p:nvSpPr>
        <p:spPr/>
        <p:txBody>
          <a:bodyPr/>
          <a:lstStyle/>
          <a:p>
            <a:fld id="{55B56A44-400E-4773-BA29-F2D53A17B8D0}" type="slidenum">
              <a:rPr lang="en-US" smtClean="0"/>
              <a:t>‹#›</a:t>
            </a:fld>
            <a:endParaRPr lang="en-US"/>
          </a:p>
        </p:txBody>
      </p:sp>
    </p:spTree>
    <p:extLst>
      <p:ext uri="{BB962C8B-B14F-4D97-AF65-F5344CB8AC3E}">
        <p14:creationId xmlns:p14="http://schemas.microsoft.com/office/powerpoint/2010/main" val="383359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close-up of a blue fabric&#10;&#10;Description automatically generated">
            <a:extLst>
              <a:ext uri="{FF2B5EF4-FFF2-40B4-BE49-F238E27FC236}">
                <a16:creationId xmlns:a16="http://schemas.microsoft.com/office/drawing/2014/main" id="{9DF1E8E1-A630-9945-E880-B291FC0D54FB}"/>
              </a:ext>
            </a:extLst>
          </p:cNvPr>
          <p:cNvPicPr>
            <a:picLocks noChangeAspect="1"/>
          </p:cNvPicPr>
          <p:nvPr userDrawn="1"/>
        </p:nvPicPr>
        <p:blipFill>
          <a:blip r:embed="rId2">
            <a:alphaModFix amt="19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14" y="0"/>
            <a:ext cx="12195313" cy="6858000"/>
          </a:xfrm>
          <a:prstGeom prst="rect">
            <a:avLst/>
          </a:prstGeom>
        </p:spPr>
      </p:pic>
      <p:sp>
        <p:nvSpPr>
          <p:cNvPr id="7" name="Rectangle: Rounded Corners 6">
            <a:extLst>
              <a:ext uri="{FF2B5EF4-FFF2-40B4-BE49-F238E27FC236}">
                <a16:creationId xmlns:a16="http://schemas.microsoft.com/office/drawing/2014/main" id="{EE97378C-6C8C-5CC7-C44B-737FE4CD0D95}"/>
              </a:ext>
            </a:extLst>
          </p:cNvPr>
          <p:cNvSpPr/>
          <p:nvPr userDrawn="1"/>
        </p:nvSpPr>
        <p:spPr>
          <a:xfrm>
            <a:off x="1432890" y="1941443"/>
            <a:ext cx="9322904" cy="2667070"/>
          </a:xfrm>
          <a:prstGeom prst="roundRect">
            <a:avLst/>
          </a:prstGeom>
          <a:solidFill>
            <a:schemeClr val="bg1"/>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6E6534-1C60-5CFD-C692-EBF5F98E70CB}"/>
              </a:ext>
            </a:extLst>
          </p:cNvPr>
          <p:cNvSpPr>
            <a:spLocks noGrp="1"/>
          </p:cNvSpPr>
          <p:nvPr>
            <p:ph type="ctrTitle" hasCustomPrompt="1"/>
          </p:nvPr>
        </p:nvSpPr>
        <p:spPr>
          <a:xfrm>
            <a:off x="1524000" y="1122363"/>
            <a:ext cx="9144000" cy="2387600"/>
          </a:xfrm>
        </p:spPr>
        <p:txBody>
          <a:bodyPr anchor="b"/>
          <a:lstStyle>
            <a:lvl1pPr algn="ctr">
              <a:defRPr sz="6000">
                <a:solidFill>
                  <a:schemeClr val="accent4"/>
                </a:solidFill>
              </a:defRPr>
            </a:lvl1pPr>
          </a:lstStyle>
          <a:p>
            <a:r>
              <a:rPr lang="en-US" dirty="0"/>
              <a:t>Presentation Title</a:t>
            </a:r>
          </a:p>
        </p:txBody>
      </p:sp>
      <p:sp>
        <p:nvSpPr>
          <p:cNvPr id="3" name="Subtitle 2">
            <a:extLst>
              <a:ext uri="{FF2B5EF4-FFF2-40B4-BE49-F238E27FC236}">
                <a16:creationId xmlns:a16="http://schemas.microsoft.com/office/drawing/2014/main" id="{32C66DBF-9175-E2C7-2782-CD46610C1E83}"/>
              </a:ext>
            </a:extLst>
          </p:cNvPr>
          <p:cNvSpPr>
            <a:spLocks noGrp="1"/>
          </p:cNvSpPr>
          <p:nvPr>
            <p:ph type="subTitle" idx="1" hasCustomPrompt="1"/>
          </p:nvPr>
        </p:nvSpPr>
        <p:spPr>
          <a:xfrm>
            <a:off x="1524000" y="3602038"/>
            <a:ext cx="9144000" cy="1655762"/>
          </a:xfrm>
        </p:spPr>
        <p:txBody>
          <a:bodyPr/>
          <a:lstStyle>
            <a:lvl1pPr marL="0" indent="0" algn="ctr">
              <a:buNone/>
              <a:defRPr sz="2400">
                <a:solidFill>
                  <a:srgbClr val="69C1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Subtitle</a:t>
            </a:r>
            <a:r>
              <a:rPr lang="en-US" dirty="0"/>
              <a:t> </a:t>
            </a:r>
            <a:r>
              <a:rPr lang="en-US" dirty="0" err="1"/>
              <a:t>Subtitle</a:t>
            </a:r>
            <a:endParaRPr lang="en-US" dirty="0"/>
          </a:p>
        </p:txBody>
      </p:sp>
      <p:sp>
        <p:nvSpPr>
          <p:cNvPr id="4" name="Date Placeholder 3">
            <a:extLst>
              <a:ext uri="{FF2B5EF4-FFF2-40B4-BE49-F238E27FC236}">
                <a16:creationId xmlns:a16="http://schemas.microsoft.com/office/drawing/2014/main" id="{5916171B-2C14-95B4-C1BF-55D31785EFBA}"/>
              </a:ext>
            </a:extLst>
          </p:cNvPr>
          <p:cNvSpPr>
            <a:spLocks noGrp="1"/>
          </p:cNvSpPr>
          <p:nvPr>
            <p:ph type="dt" sz="half" idx="10"/>
          </p:nvPr>
        </p:nvSpPr>
        <p:spPr/>
        <p:txBody>
          <a:bodyPr/>
          <a:lstStyle/>
          <a:p>
            <a:fld id="{091E35F3-3E9C-4AA7-8B2C-0C9122373B7E}" type="datetime1">
              <a:rPr lang="en-US" smtClean="0"/>
              <a:t>1/23/2025</a:t>
            </a:fld>
            <a:endParaRPr lang="en-US"/>
          </a:p>
        </p:txBody>
      </p:sp>
      <p:sp>
        <p:nvSpPr>
          <p:cNvPr id="5" name="Footer Placeholder 4">
            <a:extLst>
              <a:ext uri="{FF2B5EF4-FFF2-40B4-BE49-F238E27FC236}">
                <a16:creationId xmlns:a16="http://schemas.microsoft.com/office/drawing/2014/main" id="{6AF8CD4B-0F92-53B6-6E45-34A58853B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57A99-A1A0-353C-D21C-6A48A9266541}"/>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9" name="Picture 8">
            <a:extLst>
              <a:ext uri="{FF2B5EF4-FFF2-40B4-BE49-F238E27FC236}">
                <a16:creationId xmlns:a16="http://schemas.microsoft.com/office/drawing/2014/main" id="{15C3E9C4-EF70-98CD-ECF6-AD1164EAE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5861392" y="6721475"/>
            <a:ext cx="6273288" cy="67558"/>
          </a:xfrm>
          <a:prstGeom prst="rect">
            <a:avLst/>
          </a:prstGeom>
        </p:spPr>
      </p:pic>
      <p:pic>
        <p:nvPicPr>
          <p:cNvPr id="10" name="Graphic 9">
            <a:extLst>
              <a:ext uri="{FF2B5EF4-FFF2-40B4-BE49-F238E27FC236}">
                <a16:creationId xmlns:a16="http://schemas.microsoft.com/office/drawing/2014/main" id="{41B33150-73D6-62D4-0CCE-01B4121DE3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3605742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AAA-A6F2-2284-1421-A1621FCE25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F6877-914B-B279-D36C-BD989D26C4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EEA65-D755-2DA1-2A3B-B53B66A711C3}"/>
              </a:ext>
            </a:extLst>
          </p:cNvPr>
          <p:cNvSpPr>
            <a:spLocks noGrp="1"/>
          </p:cNvSpPr>
          <p:nvPr>
            <p:ph type="dt" sz="half" idx="10"/>
          </p:nvPr>
        </p:nvSpPr>
        <p:spPr/>
        <p:txBody>
          <a:bodyPr/>
          <a:lstStyle/>
          <a:p>
            <a:fld id="{C60D1438-767A-47DE-92AF-AE99C6623CF3}" type="datetime1">
              <a:rPr lang="en-US" smtClean="0"/>
              <a:t>1/23/2025</a:t>
            </a:fld>
            <a:endParaRPr lang="en-US"/>
          </a:p>
        </p:txBody>
      </p:sp>
      <p:sp>
        <p:nvSpPr>
          <p:cNvPr id="5" name="Footer Placeholder 4">
            <a:extLst>
              <a:ext uri="{FF2B5EF4-FFF2-40B4-BE49-F238E27FC236}">
                <a16:creationId xmlns:a16="http://schemas.microsoft.com/office/drawing/2014/main" id="{04AE3093-B05F-646F-4231-9B909A901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FEC2C-096D-A8EC-8CD1-113658D502B1}"/>
              </a:ext>
            </a:extLst>
          </p:cNvPr>
          <p:cNvSpPr>
            <a:spLocks noGrp="1"/>
          </p:cNvSpPr>
          <p:nvPr>
            <p:ph type="sldNum" sz="quarter" idx="12"/>
          </p:nvPr>
        </p:nvSpPr>
        <p:spPr/>
        <p:txBody>
          <a:bodyPr/>
          <a:lstStyle/>
          <a:p>
            <a:fld id="{55B56A44-400E-4773-BA29-F2D53A17B8D0}" type="slidenum">
              <a:rPr lang="en-US" smtClean="0"/>
              <a:t>‹#›</a:t>
            </a:fld>
            <a:endParaRPr lang="en-US"/>
          </a:p>
        </p:txBody>
      </p:sp>
    </p:spTree>
    <p:extLst>
      <p:ext uri="{BB962C8B-B14F-4D97-AF65-F5344CB8AC3E}">
        <p14:creationId xmlns:p14="http://schemas.microsoft.com/office/powerpoint/2010/main" val="5138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FB9CC-5CE6-10D3-299B-5A14C9CCB0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E9608-3574-F0EB-76D4-B65D2324B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6A384-A67C-D33F-7345-C79CC3316A0E}"/>
              </a:ext>
            </a:extLst>
          </p:cNvPr>
          <p:cNvSpPr>
            <a:spLocks noGrp="1"/>
          </p:cNvSpPr>
          <p:nvPr>
            <p:ph type="dt" sz="half" idx="10"/>
          </p:nvPr>
        </p:nvSpPr>
        <p:spPr/>
        <p:txBody>
          <a:bodyPr/>
          <a:lstStyle/>
          <a:p>
            <a:fld id="{35FCEBE3-1506-4265-9888-5D7C5BEB8AB2}" type="datetime1">
              <a:rPr lang="en-US" smtClean="0"/>
              <a:t>1/23/2025</a:t>
            </a:fld>
            <a:endParaRPr lang="en-US"/>
          </a:p>
        </p:txBody>
      </p:sp>
      <p:sp>
        <p:nvSpPr>
          <p:cNvPr id="5" name="Footer Placeholder 4">
            <a:extLst>
              <a:ext uri="{FF2B5EF4-FFF2-40B4-BE49-F238E27FC236}">
                <a16:creationId xmlns:a16="http://schemas.microsoft.com/office/drawing/2014/main" id="{B12C22E3-E683-B372-65E2-36F408E5E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F07E3-1E51-46DC-2D79-89D9B164995C}"/>
              </a:ext>
            </a:extLst>
          </p:cNvPr>
          <p:cNvSpPr>
            <a:spLocks noGrp="1"/>
          </p:cNvSpPr>
          <p:nvPr>
            <p:ph type="sldNum" sz="quarter" idx="12"/>
          </p:nvPr>
        </p:nvSpPr>
        <p:spPr/>
        <p:txBody>
          <a:bodyPr/>
          <a:lstStyle/>
          <a:p>
            <a:fld id="{55B56A44-400E-4773-BA29-F2D53A17B8D0}" type="slidenum">
              <a:rPr lang="en-US" smtClean="0"/>
              <a:t>‹#›</a:t>
            </a:fld>
            <a:endParaRPr lang="en-US"/>
          </a:p>
        </p:txBody>
      </p:sp>
    </p:spTree>
    <p:extLst>
      <p:ext uri="{BB962C8B-B14F-4D97-AF65-F5344CB8AC3E}">
        <p14:creationId xmlns:p14="http://schemas.microsoft.com/office/powerpoint/2010/main" val="339387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close-up of a blue wave&#10;&#10;Description automatically generated">
            <a:extLst>
              <a:ext uri="{FF2B5EF4-FFF2-40B4-BE49-F238E27FC236}">
                <a16:creationId xmlns:a16="http://schemas.microsoft.com/office/drawing/2014/main" id="{40F844BC-CCED-4842-C54E-6167CD4EB225}"/>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15625"/>
          <a:stretch/>
        </p:blipFill>
        <p:spPr>
          <a:xfrm rot="5400000">
            <a:off x="2667000" y="-2680252"/>
            <a:ext cx="6858000" cy="12192000"/>
          </a:xfrm>
          <a:prstGeom prst="rect">
            <a:avLst/>
          </a:prstGeom>
        </p:spPr>
      </p:pic>
      <p:sp>
        <p:nvSpPr>
          <p:cNvPr id="2" name="Title 1">
            <a:extLst>
              <a:ext uri="{FF2B5EF4-FFF2-40B4-BE49-F238E27FC236}">
                <a16:creationId xmlns:a16="http://schemas.microsoft.com/office/drawing/2014/main" id="{AC2B97B1-3868-5D0F-CB95-BE5D761E3D7F}"/>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pic>
        <p:nvPicPr>
          <p:cNvPr id="12" name="Picture 11" descr="A white background with black border&#10;&#10;Description automatically generated">
            <a:extLst>
              <a:ext uri="{FF2B5EF4-FFF2-40B4-BE49-F238E27FC236}">
                <a16:creationId xmlns:a16="http://schemas.microsoft.com/office/drawing/2014/main" id="{277BCB31-F0A3-AC4E-DEF2-8D61A0FF7C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8" r="833" b="12494"/>
          <a:stretch/>
        </p:blipFill>
        <p:spPr>
          <a:xfrm>
            <a:off x="0" y="1690688"/>
            <a:ext cx="12192000" cy="5167312"/>
          </a:xfrm>
          <a:prstGeom prst="rect">
            <a:avLst/>
          </a:prstGeom>
        </p:spPr>
      </p:pic>
      <p:sp>
        <p:nvSpPr>
          <p:cNvPr id="3" name="Content Placeholder 2">
            <a:extLst>
              <a:ext uri="{FF2B5EF4-FFF2-40B4-BE49-F238E27FC236}">
                <a16:creationId xmlns:a16="http://schemas.microsoft.com/office/drawing/2014/main" id="{459ACB79-DB7D-B674-F86C-F925385B0CDB}"/>
              </a:ext>
            </a:extLst>
          </p:cNvPr>
          <p:cNvSpPr>
            <a:spLocks noGrp="1"/>
          </p:cNvSpPr>
          <p:nvPr>
            <p:ph idx="1"/>
          </p:nvPr>
        </p:nvSpPr>
        <p:spPr>
          <a:xfrm>
            <a:off x="838200" y="1991275"/>
            <a:ext cx="10515600" cy="4011959"/>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A09B43F-DA6D-8989-D6F0-DBD340192659}"/>
              </a:ext>
            </a:extLst>
          </p:cNvPr>
          <p:cNvSpPr>
            <a:spLocks noGrp="1"/>
          </p:cNvSpPr>
          <p:nvPr>
            <p:ph type="dt" sz="half" idx="10"/>
          </p:nvPr>
        </p:nvSpPr>
        <p:spPr/>
        <p:txBody>
          <a:bodyPr/>
          <a:lstStyle/>
          <a:p>
            <a:fld id="{23F769F1-EF09-405D-A990-BFCC4CEB8990}" type="datetime1">
              <a:rPr lang="en-US" smtClean="0"/>
              <a:t>1/23/2025</a:t>
            </a:fld>
            <a:endParaRPr lang="en-US"/>
          </a:p>
        </p:txBody>
      </p:sp>
      <p:sp>
        <p:nvSpPr>
          <p:cNvPr id="5" name="Footer Placeholder 4">
            <a:extLst>
              <a:ext uri="{FF2B5EF4-FFF2-40B4-BE49-F238E27FC236}">
                <a16:creationId xmlns:a16="http://schemas.microsoft.com/office/drawing/2014/main" id="{6495DBB6-8AA5-9B40-4337-433D20E94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CE9D-6D90-3FB2-3EF6-0418C4EFA380}"/>
              </a:ext>
            </a:extLst>
          </p:cNvPr>
          <p:cNvSpPr>
            <a:spLocks noGrp="1"/>
          </p:cNvSpPr>
          <p:nvPr>
            <p:ph type="sldNum" sz="quarter" idx="12"/>
          </p:nvPr>
        </p:nvSpPr>
        <p:spPr/>
        <p:txBody>
          <a:bodyPr/>
          <a:lstStyle/>
          <a:p>
            <a:fld id="{55B56A44-400E-4773-BA29-F2D53A17B8D0}" type="slidenum">
              <a:rPr lang="en-US" smtClean="0"/>
              <a:t>‹#›</a:t>
            </a:fld>
            <a:endParaRPr lang="en-US"/>
          </a:p>
        </p:txBody>
      </p:sp>
      <p:sp>
        <p:nvSpPr>
          <p:cNvPr id="7" name="Oval 6">
            <a:extLst>
              <a:ext uri="{FF2B5EF4-FFF2-40B4-BE49-F238E27FC236}">
                <a16:creationId xmlns:a16="http://schemas.microsoft.com/office/drawing/2014/main" id="{1319AF87-9488-622F-E1CE-14E80D3B81A3}"/>
              </a:ext>
            </a:extLst>
          </p:cNvPr>
          <p:cNvSpPr/>
          <p:nvPr userDrawn="1"/>
        </p:nvSpPr>
        <p:spPr>
          <a:xfrm>
            <a:off x="670395" y="944003"/>
            <a:ext cx="167805" cy="167805"/>
          </a:xfrm>
          <a:prstGeom prst="ellipse">
            <a:avLst/>
          </a:prstGeom>
          <a:solidFill>
            <a:srgbClr val="F7941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D0A826B-56FE-D38D-A82C-84AB93C703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5861392" y="6721475"/>
            <a:ext cx="6273288" cy="67558"/>
          </a:xfrm>
          <a:prstGeom prst="rect">
            <a:avLst/>
          </a:prstGeom>
        </p:spPr>
      </p:pic>
      <p:pic>
        <p:nvPicPr>
          <p:cNvPr id="9" name="Graphic 9">
            <a:extLst>
              <a:ext uri="{FF2B5EF4-FFF2-40B4-BE49-F238E27FC236}">
                <a16:creationId xmlns:a16="http://schemas.microsoft.com/office/drawing/2014/main" id="{783A7361-E16B-EACB-1085-6AB60EA93F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62760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844BC-CCED-4842-C54E-6167CD4EB225}"/>
              </a:ext>
            </a:extLst>
          </p:cNvPr>
          <p:cNvPicPr>
            <a:picLocks noChangeAspect="1"/>
          </p:cNvPicPr>
          <p:nvPr userDrawn="1"/>
        </p:nvPicPr>
        <p:blipFill>
          <a:blip r:embed="rId2">
            <a:alphaModFix amt="32000"/>
            <a:extLst>
              <a:ext uri="{28A0092B-C50C-407E-A947-70E740481C1C}">
                <a14:useLocalDpi xmlns:a14="http://schemas.microsoft.com/office/drawing/2010/main" val="0"/>
              </a:ext>
            </a:extLst>
          </a:blip>
          <a:srcRect l="31215" r="31215"/>
          <a:stretch/>
        </p:blipFill>
        <p:spPr>
          <a:xfrm rot="5400000">
            <a:off x="2667000" y="-2680252"/>
            <a:ext cx="6858000" cy="12192000"/>
          </a:xfrm>
          <a:prstGeom prst="rect">
            <a:avLst/>
          </a:prstGeom>
        </p:spPr>
      </p:pic>
      <p:sp>
        <p:nvSpPr>
          <p:cNvPr id="2" name="Title 1">
            <a:extLst>
              <a:ext uri="{FF2B5EF4-FFF2-40B4-BE49-F238E27FC236}">
                <a16:creationId xmlns:a16="http://schemas.microsoft.com/office/drawing/2014/main" id="{AC2B97B1-3868-5D0F-CB95-BE5D761E3D7F}"/>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9ACB79-DB7D-B674-F86C-F925385B0CDB}"/>
              </a:ext>
            </a:extLst>
          </p:cNvPr>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A09B43F-DA6D-8989-D6F0-DBD340192659}"/>
              </a:ext>
            </a:extLst>
          </p:cNvPr>
          <p:cNvSpPr>
            <a:spLocks noGrp="1"/>
          </p:cNvSpPr>
          <p:nvPr>
            <p:ph type="dt" sz="half" idx="10"/>
          </p:nvPr>
        </p:nvSpPr>
        <p:spPr/>
        <p:txBody>
          <a:bodyPr/>
          <a:lstStyle/>
          <a:p>
            <a:fld id="{D49A1922-D9C9-4AB6-9F55-A7818D93DB9F}" type="datetime1">
              <a:rPr lang="en-US" smtClean="0"/>
              <a:t>1/23/2025</a:t>
            </a:fld>
            <a:endParaRPr lang="en-US"/>
          </a:p>
        </p:txBody>
      </p:sp>
      <p:sp>
        <p:nvSpPr>
          <p:cNvPr id="5" name="Footer Placeholder 4">
            <a:extLst>
              <a:ext uri="{FF2B5EF4-FFF2-40B4-BE49-F238E27FC236}">
                <a16:creationId xmlns:a16="http://schemas.microsoft.com/office/drawing/2014/main" id="{6495DBB6-8AA5-9B40-4337-433D20E94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CE9D-6D90-3FB2-3EF6-0418C4EFA380}"/>
              </a:ext>
            </a:extLst>
          </p:cNvPr>
          <p:cNvSpPr>
            <a:spLocks noGrp="1"/>
          </p:cNvSpPr>
          <p:nvPr>
            <p:ph type="sldNum" sz="quarter" idx="12"/>
          </p:nvPr>
        </p:nvSpPr>
        <p:spPr/>
        <p:txBody>
          <a:bodyPr/>
          <a:lstStyle/>
          <a:p>
            <a:fld id="{55B56A44-400E-4773-BA29-F2D53A17B8D0}" type="slidenum">
              <a:rPr lang="en-US" smtClean="0"/>
              <a:t>‹#›</a:t>
            </a:fld>
            <a:endParaRPr lang="en-US"/>
          </a:p>
        </p:txBody>
      </p:sp>
      <p:sp>
        <p:nvSpPr>
          <p:cNvPr id="11" name="Oval 10">
            <a:extLst>
              <a:ext uri="{FF2B5EF4-FFF2-40B4-BE49-F238E27FC236}">
                <a16:creationId xmlns:a16="http://schemas.microsoft.com/office/drawing/2014/main" id="{C439A60C-35ED-847A-8573-F36F4C7D0989}"/>
              </a:ext>
            </a:extLst>
          </p:cNvPr>
          <p:cNvSpPr/>
          <p:nvPr userDrawn="1"/>
        </p:nvSpPr>
        <p:spPr>
          <a:xfrm>
            <a:off x="670395" y="944003"/>
            <a:ext cx="167805" cy="167805"/>
          </a:xfrm>
          <a:prstGeom prst="ellipse">
            <a:avLst/>
          </a:prstGeom>
          <a:solidFill>
            <a:srgbClr val="F7941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9">
            <a:extLst>
              <a:ext uri="{FF2B5EF4-FFF2-40B4-BE49-F238E27FC236}">
                <a16:creationId xmlns:a16="http://schemas.microsoft.com/office/drawing/2014/main" id="{2DE154C3-322A-81B0-3C2A-6C26B677F3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60480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Light">
    <p:bg>
      <p:bgPr>
        <a:solidFill>
          <a:schemeClr val="bg1">
            <a:alpha val="38000"/>
          </a:schemeClr>
        </a:solidFill>
        <a:effectLst/>
      </p:bgPr>
    </p:bg>
    <p:spTree>
      <p:nvGrpSpPr>
        <p:cNvPr id="1" name=""/>
        <p:cNvGrpSpPr/>
        <p:nvPr/>
      </p:nvGrpSpPr>
      <p:grpSpPr>
        <a:xfrm>
          <a:off x="0" y="0"/>
          <a:ext cx="0" cy="0"/>
          <a:chOff x="0" y="0"/>
          <a:chExt cx="0" cy="0"/>
        </a:xfrm>
      </p:grpSpPr>
      <p:pic>
        <p:nvPicPr>
          <p:cNvPr id="31" name="Picture 30" descr="A close up of a card&#10;&#10;Description automatically generated">
            <a:extLst>
              <a:ext uri="{FF2B5EF4-FFF2-40B4-BE49-F238E27FC236}">
                <a16:creationId xmlns:a16="http://schemas.microsoft.com/office/drawing/2014/main" id="{10987372-FA75-2E48-1BE9-1FC46F6EEA6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F6DDB3-2729-E38F-9535-5AA6BC43A59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4A20B0B-0F18-D15A-4F28-D62BC6F9A129}"/>
              </a:ext>
            </a:extLst>
          </p:cNvPr>
          <p:cNvSpPr>
            <a:spLocks noGrp="1"/>
          </p:cNvSpPr>
          <p:nvPr>
            <p:ph sz="half" idx="1"/>
          </p:nvPr>
        </p:nvSpPr>
        <p:spPr>
          <a:xfrm>
            <a:off x="1192695" y="2219738"/>
            <a:ext cx="4123268"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07DA8C6B-3FB1-1723-5378-ECCD0752EB88}"/>
              </a:ext>
            </a:extLst>
          </p:cNvPr>
          <p:cNvSpPr>
            <a:spLocks noGrp="1"/>
          </p:cNvSpPr>
          <p:nvPr>
            <p:ph sz="half" idx="13"/>
          </p:nvPr>
        </p:nvSpPr>
        <p:spPr>
          <a:xfrm>
            <a:off x="6944138" y="2219737"/>
            <a:ext cx="4123268"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9">
            <a:extLst>
              <a:ext uri="{FF2B5EF4-FFF2-40B4-BE49-F238E27FC236}">
                <a16:creationId xmlns:a16="http://schemas.microsoft.com/office/drawing/2014/main" id="{35C030B1-9BDD-4E18-439D-C75F615600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74935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ite">
    <p:bg>
      <p:bgPr>
        <a:solidFill>
          <a:schemeClr val="bg1">
            <a:alpha val="38000"/>
          </a:schemeClr>
        </a:solidFill>
        <a:effectLst/>
      </p:bgPr>
    </p:bg>
    <p:spTree>
      <p:nvGrpSpPr>
        <p:cNvPr id="1" name=""/>
        <p:cNvGrpSpPr/>
        <p:nvPr/>
      </p:nvGrpSpPr>
      <p:grpSpPr>
        <a:xfrm>
          <a:off x="0" y="0"/>
          <a:ext cx="0" cy="0"/>
          <a:chOff x="0" y="0"/>
          <a:chExt cx="0" cy="0"/>
        </a:xfrm>
      </p:grpSpPr>
      <p:pic>
        <p:nvPicPr>
          <p:cNvPr id="31" name="Picture 30" descr="A close up of a card&#10;&#10;Description automatically generated">
            <a:extLst>
              <a:ext uri="{FF2B5EF4-FFF2-40B4-BE49-F238E27FC236}">
                <a16:creationId xmlns:a16="http://schemas.microsoft.com/office/drawing/2014/main" id="{10987372-FA75-2E48-1BE9-1FC46F6EEA6C}"/>
              </a:ext>
            </a:extLst>
          </p:cNvPr>
          <p:cNvPicPr>
            <a:picLocks noChangeAspect="1"/>
          </p:cNvPicPr>
          <p:nvPr userDrawn="1"/>
        </p:nvPicPr>
        <p:blipFill>
          <a:blip r:embed="rId2">
            <a:alphaModFix amt="72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F6DDB3-2729-E38F-9535-5AA6BC43A59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4A20B0B-0F18-D15A-4F28-D62BC6F9A129}"/>
              </a:ext>
            </a:extLst>
          </p:cNvPr>
          <p:cNvSpPr>
            <a:spLocks noGrp="1"/>
          </p:cNvSpPr>
          <p:nvPr>
            <p:ph sz="half" idx="1"/>
          </p:nvPr>
        </p:nvSpPr>
        <p:spPr>
          <a:xfrm>
            <a:off x="1192695" y="2219738"/>
            <a:ext cx="4123268"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07DA8C6B-3FB1-1723-5378-ECCD0752EB88}"/>
              </a:ext>
            </a:extLst>
          </p:cNvPr>
          <p:cNvSpPr>
            <a:spLocks noGrp="1"/>
          </p:cNvSpPr>
          <p:nvPr>
            <p:ph sz="half" idx="13"/>
          </p:nvPr>
        </p:nvSpPr>
        <p:spPr>
          <a:xfrm>
            <a:off x="6944138" y="2219737"/>
            <a:ext cx="4123268"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Graphic 9">
            <a:extLst>
              <a:ext uri="{FF2B5EF4-FFF2-40B4-BE49-F238E27FC236}">
                <a16:creationId xmlns:a16="http://schemas.microsoft.com/office/drawing/2014/main" id="{0B1D1CEE-64FC-5771-B19D-B4857975AD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3285938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close up of a card&#10;&#10;Description automatically generated">
            <a:extLst>
              <a:ext uri="{FF2B5EF4-FFF2-40B4-BE49-F238E27FC236}">
                <a16:creationId xmlns:a16="http://schemas.microsoft.com/office/drawing/2014/main" id="{6F185F72-BA74-9B5C-2425-32065B2A5C9C}"/>
              </a:ext>
            </a:extLst>
          </p:cNvPr>
          <p:cNvPicPr>
            <a:picLocks noChangeAspect="1"/>
          </p:cNvPicPr>
          <p:nvPr userDrawn="1"/>
        </p:nvPicPr>
        <p:blipFill>
          <a:blip r:embed="rId2">
            <a:alphaModFix amt="72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C4AD7A-8322-D623-5C40-C2900C0754A6}"/>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1FED0E-C6CE-79A8-BF8C-8899F8AAE5FF}"/>
              </a:ext>
            </a:extLst>
          </p:cNvPr>
          <p:cNvSpPr>
            <a:spLocks noGrp="1"/>
          </p:cNvSpPr>
          <p:nvPr>
            <p:ph type="body" idx="1"/>
          </p:nvPr>
        </p:nvSpPr>
        <p:spPr>
          <a:xfrm>
            <a:off x="839788" y="1681163"/>
            <a:ext cx="501276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81ADC-BAE2-5E9B-8368-EB09CF14C474}"/>
              </a:ext>
            </a:extLst>
          </p:cNvPr>
          <p:cNvSpPr>
            <a:spLocks noGrp="1"/>
          </p:cNvSpPr>
          <p:nvPr>
            <p:ph sz="half" idx="2"/>
          </p:nvPr>
        </p:nvSpPr>
        <p:spPr>
          <a:xfrm>
            <a:off x="839788" y="2505075"/>
            <a:ext cx="50044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252E55-C605-D7AD-3091-3F07A261DB79}"/>
              </a:ext>
            </a:extLst>
          </p:cNvPr>
          <p:cNvSpPr>
            <a:spLocks noGrp="1"/>
          </p:cNvSpPr>
          <p:nvPr>
            <p:ph type="body" sz="quarter" idx="3"/>
          </p:nvPr>
        </p:nvSpPr>
        <p:spPr>
          <a:xfrm>
            <a:off x="6520068" y="1681163"/>
            <a:ext cx="50044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8F7C8-9B39-4C80-7F74-4C75A71B58CC}"/>
              </a:ext>
            </a:extLst>
          </p:cNvPr>
          <p:cNvSpPr>
            <a:spLocks noGrp="1"/>
          </p:cNvSpPr>
          <p:nvPr>
            <p:ph sz="quarter" idx="4"/>
          </p:nvPr>
        </p:nvSpPr>
        <p:spPr>
          <a:xfrm>
            <a:off x="6520069" y="2505075"/>
            <a:ext cx="50044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F43229A-EC6A-E63C-8859-D414CA868CD4}"/>
              </a:ext>
            </a:extLst>
          </p:cNvPr>
          <p:cNvSpPr>
            <a:spLocks noGrp="1"/>
          </p:cNvSpPr>
          <p:nvPr>
            <p:ph type="dt" sz="half" idx="10"/>
          </p:nvPr>
        </p:nvSpPr>
        <p:spPr/>
        <p:txBody>
          <a:bodyPr/>
          <a:lstStyle/>
          <a:p>
            <a:fld id="{9CE1B8F8-8AA9-42A3-A1D9-8A0B1869C9BB}" type="datetime1">
              <a:rPr lang="en-US" smtClean="0"/>
              <a:t>1/23/2025</a:t>
            </a:fld>
            <a:endParaRPr lang="en-US"/>
          </a:p>
        </p:txBody>
      </p:sp>
      <p:sp>
        <p:nvSpPr>
          <p:cNvPr id="8" name="Footer Placeholder 7">
            <a:extLst>
              <a:ext uri="{FF2B5EF4-FFF2-40B4-BE49-F238E27FC236}">
                <a16:creationId xmlns:a16="http://schemas.microsoft.com/office/drawing/2014/main" id="{B3814EA8-27D8-E7AC-3663-0A68D766B1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F7265-9FD8-3B34-E7CB-0C426AE8A597}"/>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14" name="Graphic 13">
            <a:extLst>
              <a:ext uri="{FF2B5EF4-FFF2-40B4-BE49-F238E27FC236}">
                <a16:creationId xmlns:a16="http://schemas.microsoft.com/office/drawing/2014/main" id="{7B9D57B6-CB37-C7C5-D6EE-FA665185C6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0378" y="268285"/>
            <a:ext cx="1022561" cy="1191310"/>
          </a:xfrm>
          <a:prstGeom prst="rect">
            <a:avLst/>
          </a:prstGeom>
        </p:spPr>
      </p:pic>
    </p:spTree>
    <p:extLst>
      <p:ext uri="{BB962C8B-B14F-4D97-AF65-F5344CB8AC3E}">
        <p14:creationId xmlns:p14="http://schemas.microsoft.com/office/powerpoint/2010/main" val="222785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light">
    <p:bg>
      <p:bgPr>
        <a:solidFill>
          <a:schemeClr val="bg1">
            <a:alpha val="38000"/>
          </a:schemeClr>
        </a:solidFill>
        <a:effectLst/>
      </p:bgPr>
    </p:bg>
    <p:spTree>
      <p:nvGrpSpPr>
        <p:cNvPr id="1" name=""/>
        <p:cNvGrpSpPr/>
        <p:nvPr/>
      </p:nvGrpSpPr>
      <p:grpSpPr>
        <a:xfrm>
          <a:off x="0" y="0"/>
          <a:ext cx="0" cy="0"/>
          <a:chOff x="0" y="0"/>
          <a:chExt cx="0" cy="0"/>
        </a:xfrm>
      </p:grpSpPr>
      <p:pic>
        <p:nvPicPr>
          <p:cNvPr id="5" name="Picture 4" descr="A close-up of a blue wave&#10;&#10;Description automatically generated">
            <a:extLst>
              <a:ext uri="{FF2B5EF4-FFF2-40B4-BE49-F238E27FC236}">
                <a16:creationId xmlns:a16="http://schemas.microsoft.com/office/drawing/2014/main" id="{5317993F-EFBA-B385-1F78-4F3A80F292A1}"/>
              </a:ext>
            </a:extLst>
          </p:cNvPr>
          <p:cNvPicPr>
            <a:picLocks noChangeAspect="1"/>
          </p:cNvPicPr>
          <p:nvPr userDrawn="1"/>
        </p:nvPicPr>
        <p:blipFill>
          <a:blip r:embed="rId2">
            <a:alphaModFix amt="17000"/>
            <a:extLst>
              <a:ext uri="{28A0092B-C50C-407E-A947-70E740481C1C}">
                <a14:useLocalDpi xmlns:a14="http://schemas.microsoft.com/office/drawing/2010/main" val="0"/>
              </a:ext>
            </a:extLst>
          </a:blip>
          <a:stretch>
            <a:fillRect/>
          </a:stretch>
        </p:blipFill>
        <p:spPr>
          <a:xfrm rot="5400000">
            <a:off x="2679807" y="-2666444"/>
            <a:ext cx="6856887" cy="12192001"/>
          </a:xfrm>
          <a:prstGeom prst="rect">
            <a:avLst/>
          </a:prstGeom>
        </p:spPr>
      </p:pic>
      <p:sp>
        <p:nvSpPr>
          <p:cNvPr id="9" name="Rectangle: Rounded Corners 8">
            <a:extLst>
              <a:ext uri="{FF2B5EF4-FFF2-40B4-BE49-F238E27FC236}">
                <a16:creationId xmlns:a16="http://schemas.microsoft.com/office/drawing/2014/main" id="{FFE14BB7-9B40-8EE9-C7C7-FAB081D0EBE4}"/>
              </a:ext>
            </a:extLst>
          </p:cNvPr>
          <p:cNvSpPr/>
          <p:nvPr userDrawn="1"/>
        </p:nvSpPr>
        <p:spPr>
          <a:xfrm>
            <a:off x="676539" y="1979833"/>
            <a:ext cx="3352278" cy="4327901"/>
          </a:xfrm>
          <a:prstGeom prst="roundRect">
            <a:avLst>
              <a:gd name="adj" fmla="val 1075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6DDB3-2729-E38F-9535-5AA6BC43A59C}"/>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4A20B0B-0F18-D15A-4F28-D62BC6F9A129}"/>
              </a:ext>
            </a:extLst>
          </p:cNvPr>
          <p:cNvSpPr>
            <a:spLocks noGrp="1"/>
          </p:cNvSpPr>
          <p:nvPr>
            <p:ph sz="half" idx="1"/>
          </p:nvPr>
        </p:nvSpPr>
        <p:spPr>
          <a:xfrm>
            <a:off x="724009" y="2267877"/>
            <a:ext cx="3312004"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Rounded Corners 9">
            <a:extLst>
              <a:ext uri="{FF2B5EF4-FFF2-40B4-BE49-F238E27FC236}">
                <a16:creationId xmlns:a16="http://schemas.microsoft.com/office/drawing/2014/main" id="{84E425C1-EC09-B274-B0A1-CCCBB3E4D9E9}"/>
              </a:ext>
            </a:extLst>
          </p:cNvPr>
          <p:cNvSpPr/>
          <p:nvPr userDrawn="1"/>
        </p:nvSpPr>
        <p:spPr>
          <a:xfrm>
            <a:off x="4350632" y="1979833"/>
            <a:ext cx="3352278" cy="4327901"/>
          </a:xfrm>
          <a:prstGeom prst="roundRect">
            <a:avLst>
              <a:gd name="adj" fmla="val 1075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3635628-CC49-D94E-4FD4-A8E0BEE5B717}"/>
              </a:ext>
            </a:extLst>
          </p:cNvPr>
          <p:cNvSpPr>
            <a:spLocks noGrp="1"/>
          </p:cNvSpPr>
          <p:nvPr>
            <p:ph sz="half" idx="10"/>
          </p:nvPr>
        </p:nvSpPr>
        <p:spPr>
          <a:xfrm>
            <a:off x="4398102" y="2267877"/>
            <a:ext cx="3312004"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Rounded Corners 11">
            <a:extLst>
              <a:ext uri="{FF2B5EF4-FFF2-40B4-BE49-F238E27FC236}">
                <a16:creationId xmlns:a16="http://schemas.microsoft.com/office/drawing/2014/main" id="{1AC621D8-1B9E-D8BB-5635-5251A8644794}"/>
              </a:ext>
            </a:extLst>
          </p:cNvPr>
          <p:cNvSpPr/>
          <p:nvPr userDrawn="1"/>
        </p:nvSpPr>
        <p:spPr>
          <a:xfrm>
            <a:off x="7994326" y="1979833"/>
            <a:ext cx="3352278" cy="4327901"/>
          </a:xfrm>
          <a:prstGeom prst="roundRect">
            <a:avLst>
              <a:gd name="adj" fmla="val 1075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766C984-461F-9CEB-2DCF-D9369BC0F73D}"/>
              </a:ext>
            </a:extLst>
          </p:cNvPr>
          <p:cNvSpPr>
            <a:spLocks noGrp="1"/>
          </p:cNvSpPr>
          <p:nvPr>
            <p:ph sz="half" idx="11"/>
          </p:nvPr>
        </p:nvSpPr>
        <p:spPr>
          <a:xfrm>
            <a:off x="8041796" y="2267877"/>
            <a:ext cx="3312004" cy="375181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Graphic 13">
            <a:extLst>
              <a:ext uri="{FF2B5EF4-FFF2-40B4-BE49-F238E27FC236}">
                <a16:creationId xmlns:a16="http://schemas.microsoft.com/office/drawing/2014/main" id="{8C19FFE0-2F91-3621-345E-096D13E969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50378" y="268285"/>
            <a:ext cx="1022561" cy="1191310"/>
          </a:xfrm>
          <a:prstGeom prst="rect">
            <a:avLst/>
          </a:prstGeom>
        </p:spPr>
      </p:pic>
    </p:spTree>
    <p:extLst>
      <p:ext uri="{BB962C8B-B14F-4D97-AF65-F5344CB8AC3E}">
        <p14:creationId xmlns:p14="http://schemas.microsoft.com/office/powerpoint/2010/main" val="277518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BC9066-CCCA-84CE-91A1-5A3CD17584EE}"/>
              </a:ext>
            </a:extLst>
          </p:cNvPr>
          <p:cNvPicPr>
            <a:picLocks noChangeAspect="1"/>
          </p:cNvPicPr>
          <p:nvPr userDrawn="1"/>
        </p:nvPicPr>
        <p:blipFill>
          <a:blip r:embed="rId2">
            <a:alphaModFix amt="19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35FC17-2EAC-7F98-D90D-4576DE973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DCA908-1181-29C3-C588-E450CB218682}"/>
              </a:ext>
            </a:extLst>
          </p:cNvPr>
          <p:cNvSpPr>
            <a:spLocks noGrp="1"/>
          </p:cNvSpPr>
          <p:nvPr>
            <p:ph type="dt" sz="half" idx="10"/>
          </p:nvPr>
        </p:nvSpPr>
        <p:spPr/>
        <p:txBody>
          <a:bodyPr/>
          <a:lstStyle/>
          <a:p>
            <a:fld id="{DC8EB2EE-4DA3-4AEB-B4AD-35B07624141E}" type="datetime1">
              <a:rPr lang="en-US" smtClean="0"/>
              <a:t>1/23/2025</a:t>
            </a:fld>
            <a:endParaRPr lang="en-US"/>
          </a:p>
        </p:txBody>
      </p:sp>
      <p:sp>
        <p:nvSpPr>
          <p:cNvPr id="4" name="Footer Placeholder 3">
            <a:extLst>
              <a:ext uri="{FF2B5EF4-FFF2-40B4-BE49-F238E27FC236}">
                <a16:creationId xmlns:a16="http://schemas.microsoft.com/office/drawing/2014/main" id="{1B8E43FC-4A5B-35BC-712C-5172691514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005B32-C11A-B7D5-1A04-F55EB6F64552}"/>
              </a:ext>
            </a:extLst>
          </p:cNvPr>
          <p:cNvSpPr>
            <a:spLocks noGrp="1"/>
          </p:cNvSpPr>
          <p:nvPr>
            <p:ph type="sldNum" sz="quarter" idx="12"/>
          </p:nvPr>
        </p:nvSpPr>
        <p:spPr/>
        <p:txBody>
          <a:bodyPr/>
          <a:lstStyle/>
          <a:p>
            <a:fld id="{55B56A44-400E-4773-BA29-F2D53A17B8D0}" type="slidenum">
              <a:rPr lang="en-US" smtClean="0"/>
              <a:t>‹#›</a:t>
            </a:fld>
            <a:endParaRPr lang="en-US"/>
          </a:p>
        </p:txBody>
      </p:sp>
      <p:pic>
        <p:nvPicPr>
          <p:cNvPr id="8" name="Graphic 9">
            <a:extLst>
              <a:ext uri="{FF2B5EF4-FFF2-40B4-BE49-F238E27FC236}">
                <a16:creationId xmlns:a16="http://schemas.microsoft.com/office/drawing/2014/main" id="{02A13649-D8E4-F4B0-6094-AB0BCFFE46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88128" y="297635"/>
            <a:ext cx="2283717" cy="870482"/>
          </a:xfrm>
          <a:prstGeom prst="rect">
            <a:avLst/>
          </a:prstGeom>
        </p:spPr>
      </p:pic>
    </p:spTree>
    <p:extLst>
      <p:ext uri="{BB962C8B-B14F-4D97-AF65-F5344CB8AC3E}">
        <p14:creationId xmlns:p14="http://schemas.microsoft.com/office/powerpoint/2010/main" val="157516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B8C62-8D22-1F22-2E54-DC11E0B6B9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5B38BF-2902-4BB3-C189-263943CE2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BACA277-BFFA-C97E-B47F-E46EFC0E4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05ACD-213D-434C-B70A-EEADD4017A18}" type="datetime1">
              <a:rPr lang="en-US" smtClean="0"/>
              <a:t>1/23/2025</a:t>
            </a:fld>
            <a:endParaRPr lang="en-US"/>
          </a:p>
        </p:txBody>
      </p:sp>
      <p:sp>
        <p:nvSpPr>
          <p:cNvPr id="5" name="Footer Placeholder 4">
            <a:extLst>
              <a:ext uri="{FF2B5EF4-FFF2-40B4-BE49-F238E27FC236}">
                <a16:creationId xmlns:a16="http://schemas.microsoft.com/office/drawing/2014/main" id="{41F57174-71B7-4BDB-E055-1B71E9A91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769991-4316-C352-B979-29A834D24B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56A44-400E-4773-BA29-F2D53A17B8D0}" type="slidenum">
              <a:rPr lang="en-US" smtClean="0"/>
              <a:t>‹#›</a:t>
            </a:fld>
            <a:endParaRPr lang="en-US"/>
          </a:p>
        </p:txBody>
      </p:sp>
    </p:spTree>
    <p:extLst>
      <p:ext uri="{BB962C8B-B14F-4D97-AF65-F5344CB8AC3E}">
        <p14:creationId xmlns:p14="http://schemas.microsoft.com/office/powerpoint/2010/main" val="21184001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2" r:id="rId5"/>
    <p:sldLayoutId id="2147483662" r:id="rId6"/>
    <p:sldLayoutId id="2147483653" r:id="rId7"/>
    <p:sldLayoutId id="2147483665" r:id="rId8"/>
    <p:sldLayoutId id="2147483667" r:id="rId9"/>
    <p:sldLayoutId id="2147483651" r:id="rId10"/>
    <p:sldLayoutId id="2147483664" r:id="rId11"/>
    <p:sldLayoutId id="2147483663" r:id="rId12"/>
    <p:sldLayoutId id="2147483666" r:id="rId13"/>
    <p:sldLayoutId id="2147483668" r:id="rId14"/>
    <p:sldLayoutId id="2147483669" r:id="rId15"/>
    <p:sldLayoutId id="2147483654" r:id="rId16"/>
    <p:sldLayoutId id="2147483655" r:id="rId17"/>
    <p:sldLayoutId id="2147483656" r:id="rId18"/>
    <p:sldLayoutId id="2147483657" r:id="rId19"/>
    <p:sldLayoutId id="2147483658" r:id="rId20"/>
    <p:sldLayoutId id="214748365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11_AD35A8C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14_3610D7A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ortal.crisphealth.org/" TargetMode="Externa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2F_11CBFB3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2_A6465DD6.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microsoft.com/office/2018/10/relationships/comments" Target="../comments/modernComment_131_6367B7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portal.crisphealth.org/" TargetMode="External"/><Relationship Id="rId2" Type="http://schemas.microsoft.com/office/2018/10/relationships/comments" Target="../comments/modernComment_119_2777EFBA.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1A_8FAB6CA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1C_1A3CA0A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risphealth.org/learning-system/cend/#available-filters" TargetMode="Externa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8/10/relationships/comments" Target="../comments/modernComment_138_B45D9AF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8/10/relationships/comments" Target="../comments/modernComment_139_94137D0B.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3C_A367157B.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crisphealth.org/consent-tool/#sharing-data--faq"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microsoft.com/office/2018/10/relationships/comments" Target="../comments/modernComment_150_0.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8/10/relationships/comments" Target="../comments/modernComment_141_D31B959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30_AAC9E828.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microsoft.com/office/2018/10/relationships/comments" Target="../comments/modernComment_12B_6748160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ortal.crisphealth.org/"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files.constantcontact.com/fe423d8c001/8ec9cee4-27f7-454d-8359-fe3e8e8bb65a.pdf?rdr=true" TargetMode="External"/><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hyperlink" Target="mailto:support@crisphealth.org" TargetMode="External"/><Relationship Id="rId4" Type="http://schemas.openxmlformats.org/officeDocument/2006/relationships/hyperlink" Target="https://www.crisphealth.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10_A39ABB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crisphealth.org/onboarding-training-materials/" TargetMode="External"/><Relationship Id="rId2" Type="http://schemas.microsoft.com/office/2018/10/relationships/comments" Target="../comments/modernComment_103_CA0C9DB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8F05-B218-9027-D058-5898943A6A72}"/>
              </a:ext>
            </a:extLst>
          </p:cNvPr>
          <p:cNvSpPr>
            <a:spLocks noGrp="1"/>
          </p:cNvSpPr>
          <p:nvPr>
            <p:ph type="ctrTitle"/>
          </p:nvPr>
        </p:nvSpPr>
        <p:spPr>
          <a:xfrm>
            <a:off x="1524000" y="1843723"/>
            <a:ext cx="9144000" cy="2387600"/>
          </a:xfrm>
        </p:spPr>
        <p:txBody>
          <a:bodyPr/>
          <a:lstStyle/>
          <a:p>
            <a:r>
              <a:rPr lang="en-US" dirty="0">
                <a:latin typeface="Open Sans" pitchFamily="2" charset="0"/>
                <a:ea typeface="Open Sans" pitchFamily="2" charset="0"/>
                <a:cs typeface="Open Sans" pitchFamily="2" charset="0"/>
              </a:rPr>
              <a:t>CRISP MD General Onboarding</a:t>
            </a:r>
          </a:p>
        </p:txBody>
      </p:sp>
      <p:sp>
        <p:nvSpPr>
          <p:cNvPr id="4" name="TextBox 3">
            <a:extLst>
              <a:ext uri="{FF2B5EF4-FFF2-40B4-BE49-F238E27FC236}">
                <a16:creationId xmlns:a16="http://schemas.microsoft.com/office/drawing/2014/main" id="{A3406683-9F08-77D8-7861-097E69ECCFBE}"/>
              </a:ext>
            </a:extLst>
          </p:cNvPr>
          <p:cNvSpPr txBox="1"/>
          <p:nvPr/>
        </p:nvSpPr>
        <p:spPr>
          <a:xfrm>
            <a:off x="5880100" y="5354321"/>
            <a:ext cx="6311900" cy="1323439"/>
          </a:xfrm>
          <a:prstGeom prst="rect">
            <a:avLst/>
          </a:prstGeom>
          <a:noFill/>
        </p:spPr>
        <p:txBody>
          <a:bodyPr wrap="square" rtlCol="0">
            <a:spAutoFit/>
          </a:bodyPr>
          <a:lstStyle/>
          <a:p>
            <a:pPr algn="r"/>
            <a:r>
              <a:rPr lang="en-US" sz="2000" b="1" dirty="0">
                <a:solidFill>
                  <a:srgbClr val="4475B9"/>
                </a:solidFill>
              </a:rPr>
              <a:t>10480 Little Patuxent Parkway, Suite 800</a:t>
            </a:r>
          </a:p>
          <a:p>
            <a:pPr algn="r"/>
            <a:r>
              <a:rPr lang="en-US" sz="2000" b="1" dirty="0">
                <a:solidFill>
                  <a:srgbClr val="4475B9"/>
                </a:solidFill>
              </a:rPr>
              <a:t>Columbia, MD 21044</a:t>
            </a:r>
          </a:p>
          <a:p>
            <a:pPr algn="r"/>
            <a:r>
              <a:rPr lang="en-US" sz="2000" b="1" dirty="0">
                <a:solidFill>
                  <a:srgbClr val="4475B9"/>
                </a:solidFill>
              </a:rPr>
              <a:t>877.952.7477 | info@crisphealth.org </a:t>
            </a:r>
          </a:p>
          <a:p>
            <a:pPr algn="r"/>
            <a:r>
              <a:rPr lang="en-US" sz="2000" b="1" dirty="0">
                <a:solidFill>
                  <a:srgbClr val="4475B9"/>
                </a:solidFill>
              </a:rPr>
              <a:t>www.crisphealth.org </a:t>
            </a:r>
          </a:p>
        </p:txBody>
      </p:sp>
    </p:spTree>
    <p:extLst>
      <p:ext uri="{BB962C8B-B14F-4D97-AF65-F5344CB8AC3E}">
        <p14:creationId xmlns:p14="http://schemas.microsoft.com/office/powerpoint/2010/main" val="150439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D6BB-6D3A-0508-9FEF-2603AA79C56B}"/>
              </a:ext>
            </a:extLst>
          </p:cNvPr>
          <p:cNvSpPr>
            <a:spLocks noGrp="1"/>
          </p:cNvSpPr>
          <p:nvPr>
            <p:ph type="title"/>
          </p:nvPr>
        </p:nvSpPr>
        <p:spPr/>
        <p:txBody>
          <a:bodyPr/>
          <a:lstStyle/>
          <a:p>
            <a:r>
              <a:rPr lang="en-US" dirty="0"/>
              <a:t>Panel Processor</a:t>
            </a:r>
          </a:p>
        </p:txBody>
      </p:sp>
      <p:sp>
        <p:nvSpPr>
          <p:cNvPr id="3" name="Content Placeholder 2">
            <a:extLst>
              <a:ext uri="{FF2B5EF4-FFF2-40B4-BE49-F238E27FC236}">
                <a16:creationId xmlns:a16="http://schemas.microsoft.com/office/drawing/2014/main" id="{86A612AC-C2A3-5A6C-232B-EFA94B85C731}"/>
              </a:ext>
            </a:extLst>
          </p:cNvPr>
          <p:cNvSpPr>
            <a:spLocks noGrp="1"/>
          </p:cNvSpPr>
          <p:nvPr>
            <p:ph idx="1"/>
          </p:nvPr>
        </p:nvSpPr>
        <p:spPr>
          <a:xfrm>
            <a:off x="838200" y="1663995"/>
            <a:ext cx="10515600" cy="5057480"/>
          </a:xfrm>
        </p:spPr>
        <p:txBody>
          <a:bodyPr>
            <a:normAutofit fontScale="92500" lnSpcReduction="10000"/>
          </a:bodyPr>
          <a:lstStyle/>
          <a:p>
            <a:r>
              <a:rPr lang="en-US" dirty="0"/>
              <a:t>The Panel Processor application allows users to upload panels for various services, like the CRISP Event Notification Delivery (CEND) Solution, into the HIE. </a:t>
            </a:r>
          </a:p>
          <a:p>
            <a:r>
              <a:rPr lang="en-US" dirty="0"/>
              <a:t>There are two tabs within the Panel Processor Application – ‘Upload File’ and ‘Upload History’. </a:t>
            </a:r>
          </a:p>
          <a:p>
            <a:pPr lvl="1"/>
            <a:r>
              <a:rPr lang="en-US" dirty="0"/>
              <a:t>The ‘Upload File’ tab is where users can submit a panel following the process prompts. </a:t>
            </a:r>
          </a:p>
          <a:p>
            <a:pPr lvl="1"/>
            <a:r>
              <a:rPr lang="en-US" dirty="0"/>
              <a:t>Users can view the results of Previous successful and unsuccessful upload attempts in the ‘Upload History’ tab</a:t>
            </a:r>
          </a:p>
          <a:p>
            <a:r>
              <a:rPr lang="en-US" dirty="0"/>
              <a:t>Users must select a template to submit a panel through the Panel Processor. </a:t>
            </a:r>
          </a:p>
          <a:p>
            <a:pPr lvl="1"/>
            <a:r>
              <a:rPr lang="en-US" dirty="0"/>
              <a:t>Templates are defined file formats with specific column fields and field data types. Each service using the Panel Processor will have a unique template that can be downloaded in the Processor.</a:t>
            </a:r>
          </a:p>
        </p:txBody>
      </p:sp>
      <p:sp>
        <p:nvSpPr>
          <p:cNvPr id="4" name="Slide Number Placeholder 3">
            <a:extLst>
              <a:ext uri="{FF2B5EF4-FFF2-40B4-BE49-F238E27FC236}">
                <a16:creationId xmlns:a16="http://schemas.microsoft.com/office/drawing/2014/main" id="{B16E0B51-EB91-5C97-B5F3-D926D2811483}"/>
              </a:ext>
            </a:extLst>
          </p:cNvPr>
          <p:cNvSpPr>
            <a:spLocks noGrp="1"/>
          </p:cNvSpPr>
          <p:nvPr>
            <p:ph type="sldNum" sz="quarter" idx="12"/>
          </p:nvPr>
        </p:nvSpPr>
        <p:spPr/>
        <p:txBody>
          <a:bodyPr/>
          <a:lstStyle/>
          <a:p>
            <a:fld id="{55B56A44-400E-4773-BA29-F2D53A17B8D0}" type="slidenum">
              <a:rPr lang="en-US" smtClean="0"/>
              <a:t>10</a:t>
            </a:fld>
            <a:endParaRPr lang="en-US"/>
          </a:p>
        </p:txBody>
      </p:sp>
    </p:spTree>
    <p:extLst>
      <p:ext uri="{BB962C8B-B14F-4D97-AF65-F5344CB8AC3E}">
        <p14:creationId xmlns:p14="http://schemas.microsoft.com/office/powerpoint/2010/main" val="242947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73FF8-8E63-9B39-3E41-AB879BF25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0B7C5-5C6D-5166-6589-BF46615DE622}"/>
              </a:ext>
            </a:extLst>
          </p:cNvPr>
          <p:cNvSpPr>
            <a:spLocks noGrp="1"/>
          </p:cNvSpPr>
          <p:nvPr>
            <p:ph type="title"/>
          </p:nvPr>
        </p:nvSpPr>
        <p:spPr/>
        <p:txBody>
          <a:bodyPr/>
          <a:lstStyle/>
          <a:p>
            <a:r>
              <a:rPr lang="en-US" dirty="0"/>
              <a:t>Panel Processor</a:t>
            </a:r>
          </a:p>
        </p:txBody>
      </p:sp>
      <p:sp>
        <p:nvSpPr>
          <p:cNvPr id="3" name="Content Placeholder 2">
            <a:extLst>
              <a:ext uri="{FF2B5EF4-FFF2-40B4-BE49-F238E27FC236}">
                <a16:creationId xmlns:a16="http://schemas.microsoft.com/office/drawing/2014/main" id="{7C24C0BE-186F-EFC2-7841-CF88BDAC3D19}"/>
              </a:ext>
            </a:extLst>
          </p:cNvPr>
          <p:cNvSpPr>
            <a:spLocks noGrp="1"/>
          </p:cNvSpPr>
          <p:nvPr>
            <p:ph idx="1"/>
          </p:nvPr>
        </p:nvSpPr>
        <p:spPr>
          <a:xfrm>
            <a:off x="838200" y="1456660"/>
            <a:ext cx="10515600" cy="5264815"/>
          </a:xfrm>
        </p:spPr>
        <p:txBody>
          <a:bodyPr>
            <a:normAutofit fontScale="92500" lnSpcReduction="10000"/>
          </a:bodyPr>
          <a:lstStyle/>
          <a:p>
            <a:pPr marL="0" indent="0">
              <a:buNone/>
            </a:pPr>
            <a:r>
              <a:rPr lang="en-US" b="1" dirty="0"/>
              <a:t>To submit a panel through the Panel Processor user must:</a:t>
            </a:r>
          </a:p>
          <a:p>
            <a:r>
              <a:rPr lang="en-US" dirty="0"/>
              <a:t>(1) Select the template of the service your panel will be used for. </a:t>
            </a:r>
          </a:p>
          <a:p>
            <a:pPr lvl="1"/>
            <a:r>
              <a:rPr lang="en-US" dirty="0"/>
              <a:t>For CEND Panel Submissions, Select the panel you want to update. The Panel Processor will prompt you to select a panel by name and source code. A source code is a unique set of letters used within the HIE to identify a panel.</a:t>
            </a:r>
          </a:p>
          <a:p>
            <a:r>
              <a:rPr lang="en-US" dirty="0"/>
              <a:t>(2) Navigate to the ‘Upload File’ step by clicking ‘Next’, ‘Upload File’, or directly on the number two icon.</a:t>
            </a:r>
          </a:p>
          <a:p>
            <a:r>
              <a:rPr lang="en-US" dirty="0"/>
              <a:t>(3) Upload the completed file by dragging or clicking the grey box on the screen.</a:t>
            </a:r>
          </a:p>
          <a:p>
            <a:r>
              <a:rPr lang="en-US" dirty="0"/>
              <a:t>(4) Click ‘Submit’ to load the panel to the processor.</a:t>
            </a:r>
          </a:p>
          <a:p>
            <a:r>
              <a:rPr lang="en-US" dirty="0"/>
              <a:t>(5) The processor will preform a quick initial check to validate the file type and file size. </a:t>
            </a:r>
          </a:p>
          <a:p>
            <a:pPr lvl="1"/>
            <a:r>
              <a:rPr lang="en-US" dirty="0"/>
              <a:t>File type must be csv, txt, or </a:t>
            </a:r>
            <a:r>
              <a:rPr lang="en-US" dirty="0" err="1"/>
              <a:t>tsv</a:t>
            </a:r>
            <a:r>
              <a:rPr lang="en-US" dirty="0"/>
              <a:t>. File size can be no larger than 100 MB</a:t>
            </a:r>
          </a:p>
          <a:p>
            <a:endParaRPr lang="en-US" dirty="0"/>
          </a:p>
        </p:txBody>
      </p:sp>
      <p:sp>
        <p:nvSpPr>
          <p:cNvPr id="4" name="Slide Number Placeholder 3">
            <a:extLst>
              <a:ext uri="{FF2B5EF4-FFF2-40B4-BE49-F238E27FC236}">
                <a16:creationId xmlns:a16="http://schemas.microsoft.com/office/drawing/2014/main" id="{B4BC388D-7509-7145-E948-3D6B25AF29CE}"/>
              </a:ext>
            </a:extLst>
          </p:cNvPr>
          <p:cNvSpPr>
            <a:spLocks noGrp="1"/>
          </p:cNvSpPr>
          <p:nvPr>
            <p:ph type="sldNum" sz="quarter" idx="12"/>
          </p:nvPr>
        </p:nvSpPr>
        <p:spPr/>
        <p:txBody>
          <a:bodyPr/>
          <a:lstStyle/>
          <a:p>
            <a:fld id="{55B56A44-400E-4773-BA29-F2D53A17B8D0}" type="slidenum">
              <a:rPr lang="en-US" smtClean="0"/>
              <a:t>11</a:t>
            </a:fld>
            <a:endParaRPr lang="en-US"/>
          </a:p>
        </p:txBody>
      </p:sp>
    </p:spTree>
    <p:extLst>
      <p:ext uri="{BB962C8B-B14F-4D97-AF65-F5344CB8AC3E}">
        <p14:creationId xmlns:p14="http://schemas.microsoft.com/office/powerpoint/2010/main" val="373228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BA94D-1888-9A30-460F-3032A66AA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FAD03-0235-187B-F6FB-8A8C863A3748}"/>
              </a:ext>
            </a:extLst>
          </p:cNvPr>
          <p:cNvSpPr>
            <a:spLocks noGrp="1"/>
          </p:cNvSpPr>
          <p:nvPr>
            <p:ph type="title"/>
          </p:nvPr>
        </p:nvSpPr>
        <p:spPr/>
        <p:txBody>
          <a:bodyPr/>
          <a:lstStyle/>
          <a:p>
            <a:r>
              <a:rPr lang="en-US" dirty="0"/>
              <a:t>Panel Processor</a:t>
            </a:r>
          </a:p>
        </p:txBody>
      </p:sp>
      <p:sp>
        <p:nvSpPr>
          <p:cNvPr id="4" name="Slide Number Placeholder 3">
            <a:extLst>
              <a:ext uri="{FF2B5EF4-FFF2-40B4-BE49-F238E27FC236}">
                <a16:creationId xmlns:a16="http://schemas.microsoft.com/office/drawing/2014/main" id="{A2EACC81-AA60-CD02-D33B-C087D190FA1D}"/>
              </a:ext>
            </a:extLst>
          </p:cNvPr>
          <p:cNvSpPr>
            <a:spLocks noGrp="1"/>
          </p:cNvSpPr>
          <p:nvPr>
            <p:ph type="sldNum" sz="quarter" idx="12"/>
          </p:nvPr>
        </p:nvSpPr>
        <p:spPr/>
        <p:txBody>
          <a:bodyPr/>
          <a:lstStyle/>
          <a:p>
            <a:fld id="{55B56A44-400E-4773-BA29-F2D53A17B8D0}" type="slidenum">
              <a:rPr lang="en-US" smtClean="0"/>
              <a:t>12</a:t>
            </a:fld>
            <a:endParaRPr lang="en-US"/>
          </a:p>
        </p:txBody>
      </p:sp>
      <p:pic>
        <p:nvPicPr>
          <p:cNvPr id="7" name="Image 9">
            <a:extLst>
              <a:ext uri="{FF2B5EF4-FFF2-40B4-BE49-F238E27FC236}">
                <a16:creationId xmlns:a16="http://schemas.microsoft.com/office/drawing/2014/main" id="{39FCFF88-B23A-6C7E-A93C-B4188A3F5A1C}"/>
              </a:ext>
            </a:extLst>
          </p:cNvPr>
          <p:cNvPicPr>
            <a:picLocks/>
          </p:cNvPicPr>
          <p:nvPr/>
        </p:nvPicPr>
        <p:blipFill>
          <a:blip r:embed="rId2" cstate="print"/>
          <a:stretch>
            <a:fillRect/>
          </a:stretch>
        </p:blipFill>
        <p:spPr>
          <a:xfrm>
            <a:off x="2501717" y="1690688"/>
            <a:ext cx="6744551" cy="4665662"/>
          </a:xfrm>
          <a:prstGeom prst="rect">
            <a:avLst/>
          </a:prstGeom>
        </p:spPr>
      </p:pic>
    </p:spTree>
    <p:extLst>
      <p:ext uri="{BB962C8B-B14F-4D97-AF65-F5344CB8AC3E}">
        <p14:creationId xmlns:p14="http://schemas.microsoft.com/office/powerpoint/2010/main" val="343435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5766-4FB3-521E-84B4-4BFE9EC73550}"/>
              </a:ext>
            </a:extLst>
          </p:cNvPr>
          <p:cNvSpPr>
            <a:spLocks noGrp="1"/>
          </p:cNvSpPr>
          <p:nvPr>
            <p:ph type="title"/>
          </p:nvPr>
        </p:nvSpPr>
        <p:spPr/>
        <p:txBody>
          <a:bodyPr/>
          <a:lstStyle/>
          <a:p>
            <a:r>
              <a:rPr lang="en-US" dirty="0"/>
              <a:t>HIE Admin Tool</a:t>
            </a:r>
          </a:p>
        </p:txBody>
      </p:sp>
      <p:sp>
        <p:nvSpPr>
          <p:cNvPr id="3" name="Content Placeholder 2">
            <a:extLst>
              <a:ext uri="{FF2B5EF4-FFF2-40B4-BE49-F238E27FC236}">
                <a16:creationId xmlns:a16="http://schemas.microsoft.com/office/drawing/2014/main" id="{D37CC60E-A0BF-BE90-ED20-D310D3185968}"/>
              </a:ext>
            </a:extLst>
          </p:cNvPr>
          <p:cNvSpPr>
            <a:spLocks noGrp="1"/>
          </p:cNvSpPr>
          <p:nvPr>
            <p:ph idx="1"/>
          </p:nvPr>
        </p:nvSpPr>
        <p:spPr>
          <a:xfrm>
            <a:off x="838200" y="1355834"/>
            <a:ext cx="10515600" cy="1870075"/>
          </a:xfrm>
        </p:spPr>
        <p:txBody>
          <a:bodyPr>
            <a:normAutofit fontScale="92500" lnSpcReduction="10000"/>
          </a:bodyPr>
          <a:lstStyle/>
          <a:p>
            <a:r>
              <a:rPr lang="en-US" dirty="0"/>
              <a:t>CRISP Participants are required to assign the HIE Administrator Role to one or more users at their organization.</a:t>
            </a:r>
          </a:p>
          <a:p>
            <a:r>
              <a:rPr lang="en-US" dirty="0"/>
              <a:t>The Health Information Exchange (HIE) Admin Tool enables HIE Administrators to manage CRISP Portal accounts within their organization. The tool allows users to:</a:t>
            </a:r>
          </a:p>
        </p:txBody>
      </p:sp>
      <p:sp>
        <p:nvSpPr>
          <p:cNvPr id="5" name="Content Placeholder 2">
            <a:extLst>
              <a:ext uri="{FF2B5EF4-FFF2-40B4-BE49-F238E27FC236}">
                <a16:creationId xmlns:a16="http://schemas.microsoft.com/office/drawing/2014/main" id="{FF65B5AF-A58B-8083-C956-A8BDF8FFC7AB}"/>
              </a:ext>
            </a:extLst>
          </p:cNvPr>
          <p:cNvSpPr txBox="1">
            <a:spLocks/>
          </p:cNvSpPr>
          <p:nvPr/>
        </p:nvSpPr>
        <p:spPr>
          <a:xfrm>
            <a:off x="1478280" y="3419075"/>
            <a:ext cx="4729480" cy="1870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t>Create Users</a:t>
            </a:r>
          </a:p>
          <a:p>
            <a:pPr marL="285750" indent="-285750">
              <a:buFont typeface="Arial" panose="020B0604020202020204" pitchFamily="34" charset="0"/>
              <a:buChar char="•"/>
            </a:pPr>
            <a:r>
              <a:rPr lang="en-US" sz="2400" dirty="0"/>
              <a:t>Reactivate Suspended Users</a:t>
            </a:r>
          </a:p>
          <a:p>
            <a:pPr marL="285750" indent="-285750">
              <a:buFont typeface="Arial" panose="020B0604020202020204" pitchFamily="34" charset="0"/>
              <a:buChar char="•"/>
            </a:pPr>
            <a:r>
              <a:rPr lang="en-US" sz="2400" dirty="0"/>
              <a:t>Recreate Deactivated Users</a:t>
            </a:r>
          </a:p>
          <a:p>
            <a:pPr marL="285750" indent="-285750">
              <a:buFont typeface="Arial" panose="020B0604020202020204" pitchFamily="34" charset="0"/>
              <a:buChar char="•"/>
            </a:pPr>
            <a:r>
              <a:rPr lang="en-US" sz="2400" dirty="0"/>
              <a:t>Audit Users</a:t>
            </a:r>
          </a:p>
        </p:txBody>
      </p:sp>
      <p:sp>
        <p:nvSpPr>
          <p:cNvPr id="6" name="Content Placeholder 2">
            <a:extLst>
              <a:ext uri="{FF2B5EF4-FFF2-40B4-BE49-F238E27FC236}">
                <a16:creationId xmlns:a16="http://schemas.microsoft.com/office/drawing/2014/main" id="{7696F22A-8613-9DB7-0D42-28DCCE482FCA}"/>
              </a:ext>
            </a:extLst>
          </p:cNvPr>
          <p:cNvSpPr txBox="1">
            <a:spLocks/>
          </p:cNvSpPr>
          <p:nvPr/>
        </p:nvSpPr>
        <p:spPr>
          <a:xfrm>
            <a:off x="6207760" y="3419075"/>
            <a:ext cx="4729480" cy="18700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t>Deactivate users who leave the organization/no longer require access</a:t>
            </a:r>
          </a:p>
          <a:p>
            <a:pPr marL="285750" indent="-285750">
              <a:buFont typeface="Arial" panose="020B0604020202020204" pitchFamily="34" charset="0"/>
              <a:buChar char="•"/>
            </a:pPr>
            <a:r>
              <a:rPr lang="en-US" sz="2400" dirty="0"/>
              <a:t>View Account Services</a:t>
            </a:r>
          </a:p>
          <a:p>
            <a:pPr marL="285750" indent="-285750">
              <a:buFont typeface="Arial" panose="020B0604020202020204" pitchFamily="34" charset="0"/>
              <a:buChar char="•"/>
            </a:pPr>
            <a:r>
              <a:rPr lang="en-US" sz="2400" dirty="0"/>
              <a:t>Provision Services to Users</a:t>
            </a:r>
          </a:p>
        </p:txBody>
      </p:sp>
      <p:pic>
        <p:nvPicPr>
          <p:cNvPr id="7" name="Picture 6" descr="A blue and orange text on a black background&#10;&#10;Description automatically generated">
            <a:extLst>
              <a:ext uri="{FF2B5EF4-FFF2-40B4-BE49-F238E27FC236}">
                <a16:creationId xmlns:a16="http://schemas.microsoft.com/office/drawing/2014/main" id="{0A801E8D-1D98-920E-6337-061F78BF46F3}"/>
              </a:ext>
            </a:extLst>
          </p:cNvPr>
          <p:cNvPicPr>
            <a:picLocks noChangeAspect="1"/>
          </p:cNvPicPr>
          <p:nvPr/>
        </p:nvPicPr>
        <p:blipFill rotWithShape="1">
          <a:blip r:embed="rId3">
            <a:extLst>
              <a:ext uri="{28A0092B-C50C-407E-A947-70E740481C1C}">
                <a14:useLocalDpi xmlns:a14="http://schemas.microsoft.com/office/drawing/2010/main" val="0"/>
              </a:ext>
            </a:extLst>
          </a:blip>
          <a:srcRect l="11194" r="11103" b="28005"/>
          <a:stretch/>
        </p:blipFill>
        <p:spPr>
          <a:xfrm>
            <a:off x="2905824" y="5222240"/>
            <a:ext cx="6380352" cy="1297668"/>
          </a:xfrm>
          <a:prstGeom prst="rect">
            <a:avLst/>
          </a:prstGeom>
        </p:spPr>
      </p:pic>
      <p:sp>
        <p:nvSpPr>
          <p:cNvPr id="8" name="Slide Number Placeholder 7">
            <a:extLst>
              <a:ext uri="{FF2B5EF4-FFF2-40B4-BE49-F238E27FC236}">
                <a16:creationId xmlns:a16="http://schemas.microsoft.com/office/drawing/2014/main" id="{F3C372BF-CDE8-A5D2-4C43-30D69EEA3B64}"/>
              </a:ext>
            </a:extLst>
          </p:cNvPr>
          <p:cNvSpPr>
            <a:spLocks noGrp="1"/>
          </p:cNvSpPr>
          <p:nvPr>
            <p:ph type="sldNum" sz="quarter" idx="12"/>
          </p:nvPr>
        </p:nvSpPr>
        <p:spPr/>
        <p:txBody>
          <a:bodyPr/>
          <a:lstStyle/>
          <a:p>
            <a:fld id="{55B56A44-400E-4773-BA29-F2D53A17B8D0}" type="slidenum">
              <a:rPr lang="en-US" smtClean="0"/>
              <a:t>13</a:t>
            </a:fld>
            <a:endParaRPr lang="en-US" dirty="0"/>
          </a:p>
        </p:txBody>
      </p:sp>
    </p:spTree>
    <p:extLst>
      <p:ext uri="{BB962C8B-B14F-4D97-AF65-F5344CB8AC3E}">
        <p14:creationId xmlns:p14="http://schemas.microsoft.com/office/powerpoint/2010/main" val="290597497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3BB0-2609-158F-A80E-8E9224A22402}"/>
              </a:ext>
            </a:extLst>
          </p:cNvPr>
          <p:cNvSpPr>
            <a:spLocks noGrp="1"/>
          </p:cNvSpPr>
          <p:nvPr>
            <p:ph type="title"/>
          </p:nvPr>
        </p:nvSpPr>
        <p:spPr/>
        <p:txBody>
          <a:bodyPr/>
          <a:lstStyle/>
          <a:p>
            <a:r>
              <a:rPr lang="en-US" dirty="0"/>
              <a:t>HIE Administrator Set Up</a:t>
            </a:r>
          </a:p>
        </p:txBody>
      </p:sp>
      <p:sp>
        <p:nvSpPr>
          <p:cNvPr id="3" name="Content Placeholder 2">
            <a:extLst>
              <a:ext uri="{FF2B5EF4-FFF2-40B4-BE49-F238E27FC236}">
                <a16:creationId xmlns:a16="http://schemas.microsoft.com/office/drawing/2014/main" id="{0F62C64D-5BA6-C2A7-BEA4-2325BEF1F5C1}"/>
              </a:ext>
            </a:extLst>
          </p:cNvPr>
          <p:cNvSpPr>
            <a:spLocks noGrp="1"/>
          </p:cNvSpPr>
          <p:nvPr>
            <p:ph idx="1"/>
          </p:nvPr>
        </p:nvSpPr>
        <p:spPr>
          <a:xfrm>
            <a:off x="838200" y="1612265"/>
            <a:ext cx="10515600" cy="1069975"/>
          </a:xfrm>
        </p:spPr>
        <p:txBody>
          <a:bodyPr/>
          <a:lstStyle/>
          <a:p>
            <a:pPr marL="457200" indent="-457200">
              <a:buFont typeface="Arial" panose="020B0604020202020204" pitchFamily="34" charset="0"/>
              <a:buChar char="•"/>
            </a:pPr>
            <a:r>
              <a:rPr lang="en-US" dirty="0"/>
              <a:t>HIE Administrators will receive a welcome email with instructions on how to activate their account. This includes</a:t>
            </a:r>
          </a:p>
        </p:txBody>
      </p:sp>
      <p:pic>
        <p:nvPicPr>
          <p:cNvPr id="4" name="Picture 3" descr="A screenshot of a computer&#10;&#10;Description automatically generated">
            <a:extLst>
              <a:ext uri="{FF2B5EF4-FFF2-40B4-BE49-F238E27FC236}">
                <a16:creationId xmlns:a16="http://schemas.microsoft.com/office/drawing/2014/main" id="{551A5D52-CC2E-948A-FE49-02ABBA6B1926}"/>
              </a:ext>
            </a:extLst>
          </p:cNvPr>
          <p:cNvPicPr>
            <a:picLocks noChangeAspect="1"/>
          </p:cNvPicPr>
          <p:nvPr/>
        </p:nvPicPr>
        <p:blipFill rotWithShape="1">
          <a:blip r:embed="rId2">
            <a:extLst>
              <a:ext uri="{28A0092B-C50C-407E-A947-70E740481C1C}">
                <a14:useLocalDpi xmlns:a14="http://schemas.microsoft.com/office/drawing/2010/main" val="0"/>
              </a:ext>
            </a:extLst>
          </a:blip>
          <a:srcRect r="33338" b="24095"/>
          <a:stretch/>
        </p:blipFill>
        <p:spPr>
          <a:xfrm>
            <a:off x="5145485" y="2546572"/>
            <a:ext cx="6441992" cy="3521488"/>
          </a:xfrm>
          <a:prstGeom prst="rect">
            <a:avLst/>
          </a:prstGeom>
        </p:spPr>
      </p:pic>
      <p:sp>
        <p:nvSpPr>
          <p:cNvPr id="5" name="Content Placeholder 2">
            <a:extLst>
              <a:ext uri="{FF2B5EF4-FFF2-40B4-BE49-F238E27FC236}">
                <a16:creationId xmlns:a16="http://schemas.microsoft.com/office/drawing/2014/main" id="{725A87F0-C2EA-BA37-0E2B-BB1B2AC18217}"/>
              </a:ext>
            </a:extLst>
          </p:cNvPr>
          <p:cNvSpPr txBox="1">
            <a:spLocks/>
          </p:cNvSpPr>
          <p:nvPr/>
        </p:nvSpPr>
        <p:spPr>
          <a:xfrm>
            <a:off x="1264920" y="2358293"/>
            <a:ext cx="3941525" cy="1381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creating an account and setting up two-factor authentication.</a:t>
            </a:r>
          </a:p>
        </p:txBody>
      </p:sp>
      <p:sp>
        <p:nvSpPr>
          <p:cNvPr id="6" name="Content Placeholder 2">
            <a:extLst>
              <a:ext uri="{FF2B5EF4-FFF2-40B4-BE49-F238E27FC236}">
                <a16:creationId xmlns:a16="http://schemas.microsoft.com/office/drawing/2014/main" id="{F5A4D937-E133-C88F-A5F4-1D2ED0F44027}"/>
              </a:ext>
            </a:extLst>
          </p:cNvPr>
          <p:cNvSpPr txBox="1">
            <a:spLocks/>
          </p:cNvSpPr>
          <p:nvPr/>
        </p:nvSpPr>
        <p:spPr>
          <a:xfrm>
            <a:off x="838200" y="3727895"/>
            <a:ext cx="4378405" cy="224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After the account is set up, the admin can begin to verify users by selecting the “Accounts” tab. </a:t>
            </a:r>
          </a:p>
        </p:txBody>
      </p:sp>
      <p:sp>
        <p:nvSpPr>
          <p:cNvPr id="8" name="Slide Number Placeholder 7">
            <a:extLst>
              <a:ext uri="{FF2B5EF4-FFF2-40B4-BE49-F238E27FC236}">
                <a16:creationId xmlns:a16="http://schemas.microsoft.com/office/drawing/2014/main" id="{F009C904-7985-9960-1A1E-5B8C740CD54A}"/>
              </a:ext>
            </a:extLst>
          </p:cNvPr>
          <p:cNvSpPr>
            <a:spLocks noGrp="1"/>
          </p:cNvSpPr>
          <p:nvPr>
            <p:ph type="sldNum" sz="quarter" idx="12"/>
          </p:nvPr>
        </p:nvSpPr>
        <p:spPr/>
        <p:txBody>
          <a:bodyPr/>
          <a:lstStyle/>
          <a:p>
            <a:fld id="{55B56A44-400E-4773-BA29-F2D53A17B8D0}" type="slidenum">
              <a:rPr lang="en-US" smtClean="0"/>
              <a:t>14</a:t>
            </a:fld>
            <a:endParaRPr lang="en-US"/>
          </a:p>
        </p:txBody>
      </p:sp>
    </p:spTree>
    <p:extLst>
      <p:ext uri="{BB962C8B-B14F-4D97-AF65-F5344CB8AC3E}">
        <p14:creationId xmlns:p14="http://schemas.microsoft.com/office/powerpoint/2010/main" val="461720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42EA-CEF1-08C8-4CAE-2DDE15D374F3}"/>
              </a:ext>
            </a:extLst>
          </p:cNvPr>
          <p:cNvSpPr>
            <a:spLocks noGrp="1"/>
          </p:cNvSpPr>
          <p:nvPr>
            <p:ph type="title"/>
          </p:nvPr>
        </p:nvSpPr>
        <p:spPr/>
        <p:txBody>
          <a:bodyPr/>
          <a:lstStyle/>
          <a:p>
            <a:r>
              <a:rPr lang="en-US" dirty="0"/>
              <a:t>CRISP Portal</a:t>
            </a:r>
          </a:p>
        </p:txBody>
      </p:sp>
      <p:sp>
        <p:nvSpPr>
          <p:cNvPr id="3" name="Content Placeholder 2">
            <a:extLst>
              <a:ext uri="{FF2B5EF4-FFF2-40B4-BE49-F238E27FC236}">
                <a16:creationId xmlns:a16="http://schemas.microsoft.com/office/drawing/2014/main" id="{72795E93-1025-7094-C72D-009249A54C28}"/>
              </a:ext>
            </a:extLst>
          </p:cNvPr>
          <p:cNvSpPr>
            <a:spLocks noGrp="1"/>
          </p:cNvSpPr>
          <p:nvPr>
            <p:ph idx="1"/>
          </p:nvPr>
        </p:nvSpPr>
        <p:spPr>
          <a:xfrm>
            <a:off x="838200" y="1541144"/>
            <a:ext cx="3865880" cy="4930775"/>
          </a:xfrm>
        </p:spPr>
        <p:txBody>
          <a:bodyPr>
            <a:normAutofit lnSpcReduction="10000"/>
          </a:bodyPr>
          <a:lstStyle/>
          <a:p>
            <a:r>
              <a:rPr lang="en-US" dirty="0"/>
              <a:t>The CRISP Portal allows users to access the CRISP applications used by their organization.</a:t>
            </a:r>
          </a:p>
          <a:p>
            <a:r>
              <a:rPr lang="en-US" dirty="0"/>
              <a:t>Users can also search for a specific patient using the Patient Search menu.</a:t>
            </a:r>
          </a:p>
          <a:p>
            <a:r>
              <a:rPr lang="en-US" dirty="0"/>
              <a:t>Most CRISP Apps can be found under Your Dashboard.</a:t>
            </a:r>
          </a:p>
          <a:p>
            <a:endParaRPr lang="en-US" dirty="0"/>
          </a:p>
        </p:txBody>
      </p:sp>
      <p:sp>
        <p:nvSpPr>
          <p:cNvPr id="5" name="Content Placeholder 2">
            <a:extLst>
              <a:ext uri="{FF2B5EF4-FFF2-40B4-BE49-F238E27FC236}">
                <a16:creationId xmlns:a16="http://schemas.microsoft.com/office/drawing/2014/main" id="{6BDCB720-0E2F-4DD5-6482-D450633BEA45}"/>
              </a:ext>
            </a:extLst>
          </p:cNvPr>
          <p:cNvSpPr txBox="1">
            <a:spLocks/>
          </p:cNvSpPr>
          <p:nvPr/>
        </p:nvSpPr>
        <p:spPr>
          <a:xfrm>
            <a:off x="4882993" y="5226153"/>
            <a:ext cx="6781088" cy="64940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yriad Pro Semibold"/>
              </a:rPr>
              <a:t>Note: </a:t>
            </a:r>
            <a:r>
              <a:rPr lang="en-US" dirty="0">
                <a:latin typeface="Myriad Pro Semibold"/>
              </a:rPr>
              <a:t>Some applications can only be accessed when searching a patient (i.e., Clinical Information).</a:t>
            </a:r>
          </a:p>
          <a:p>
            <a:pPr marL="0" indent="0">
              <a:buNone/>
            </a:pPr>
            <a:endParaRPr lang="en-US" dirty="0"/>
          </a:p>
          <a:p>
            <a:endParaRPr lang="en-US" dirty="0"/>
          </a:p>
        </p:txBody>
      </p:sp>
      <p:sp>
        <p:nvSpPr>
          <p:cNvPr id="7" name="Slide Number Placeholder 6">
            <a:extLst>
              <a:ext uri="{FF2B5EF4-FFF2-40B4-BE49-F238E27FC236}">
                <a16:creationId xmlns:a16="http://schemas.microsoft.com/office/drawing/2014/main" id="{958AC32B-FDB7-F405-86D9-2A69341FF357}"/>
              </a:ext>
            </a:extLst>
          </p:cNvPr>
          <p:cNvSpPr>
            <a:spLocks noGrp="1"/>
          </p:cNvSpPr>
          <p:nvPr>
            <p:ph type="sldNum" sz="quarter" idx="12"/>
          </p:nvPr>
        </p:nvSpPr>
        <p:spPr/>
        <p:txBody>
          <a:bodyPr/>
          <a:lstStyle/>
          <a:p>
            <a:fld id="{55B56A44-400E-4773-BA29-F2D53A17B8D0}" type="slidenum">
              <a:rPr lang="en-US" smtClean="0"/>
              <a:t>15</a:t>
            </a:fld>
            <a:endParaRPr lang="en-US"/>
          </a:p>
        </p:txBody>
      </p:sp>
      <p:pic>
        <p:nvPicPr>
          <p:cNvPr id="8" name="Picture 7">
            <a:extLst>
              <a:ext uri="{FF2B5EF4-FFF2-40B4-BE49-F238E27FC236}">
                <a16:creationId xmlns:a16="http://schemas.microsoft.com/office/drawing/2014/main" id="{0267AEB3-7B37-20FA-C881-019AC1B3FD6A}"/>
              </a:ext>
            </a:extLst>
          </p:cNvPr>
          <p:cNvPicPr>
            <a:picLocks noChangeAspect="1"/>
          </p:cNvPicPr>
          <p:nvPr/>
        </p:nvPicPr>
        <p:blipFill>
          <a:blip r:embed="rId2"/>
          <a:stretch>
            <a:fillRect/>
          </a:stretch>
        </p:blipFill>
        <p:spPr>
          <a:xfrm>
            <a:off x="4618515" y="1741829"/>
            <a:ext cx="7631551" cy="3232301"/>
          </a:xfrm>
          <a:prstGeom prst="rect">
            <a:avLst/>
          </a:prstGeom>
        </p:spPr>
      </p:pic>
    </p:spTree>
    <p:extLst>
      <p:ext uri="{BB962C8B-B14F-4D97-AF65-F5344CB8AC3E}">
        <p14:creationId xmlns:p14="http://schemas.microsoft.com/office/powerpoint/2010/main" val="1722625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9A6E-FB9D-3910-F95B-0272A16BCB09}"/>
              </a:ext>
            </a:extLst>
          </p:cNvPr>
          <p:cNvSpPr>
            <a:spLocks noGrp="1"/>
          </p:cNvSpPr>
          <p:nvPr>
            <p:ph type="title"/>
          </p:nvPr>
        </p:nvSpPr>
        <p:spPr/>
        <p:txBody>
          <a:bodyPr/>
          <a:lstStyle/>
          <a:p>
            <a:r>
              <a:rPr lang="en-US" dirty="0"/>
              <a:t>CRISP Portal Set Up</a:t>
            </a:r>
          </a:p>
        </p:txBody>
      </p:sp>
      <p:sp>
        <p:nvSpPr>
          <p:cNvPr id="3" name="Content Placeholder 2">
            <a:extLst>
              <a:ext uri="{FF2B5EF4-FFF2-40B4-BE49-F238E27FC236}">
                <a16:creationId xmlns:a16="http://schemas.microsoft.com/office/drawing/2014/main" id="{9714E9D2-A556-DDC9-949B-843DE5626109}"/>
              </a:ext>
            </a:extLst>
          </p:cNvPr>
          <p:cNvSpPr>
            <a:spLocks noGrp="1"/>
          </p:cNvSpPr>
          <p:nvPr>
            <p:ph idx="1"/>
          </p:nvPr>
        </p:nvSpPr>
        <p:spPr>
          <a:xfrm>
            <a:off x="838200" y="1490345"/>
            <a:ext cx="10515600" cy="1405255"/>
          </a:xfrm>
        </p:spPr>
        <p:txBody>
          <a:bodyPr/>
          <a:lstStyle/>
          <a:p>
            <a:r>
              <a:rPr lang="en-US" dirty="0"/>
              <a:t>New users will receive an email from ‘donotreply@hmetrix.com’ containing instructions on how to activate their portal account.</a:t>
            </a:r>
          </a:p>
        </p:txBody>
      </p:sp>
      <p:pic>
        <p:nvPicPr>
          <p:cNvPr id="4" name="Picture 3">
            <a:extLst>
              <a:ext uri="{FF2B5EF4-FFF2-40B4-BE49-F238E27FC236}">
                <a16:creationId xmlns:a16="http://schemas.microsoft.com/office/drawing/2014/main" id="{4AD61003-7150-BFE3-4B45-CC09ED3B6006}"/>
              </a:ext>
            </a:extLst>
          </p:cNvPr>
          <p:cNvPicPr>
            <a:picLocks noChangeAspect="1"/>
          </p:cNvPicPr>
          <p:nvPr/>
        </p:nvPicPr>
        <p:blipFill>
          <a:blip r:embed="rId3"/>
          <a:stretch>
            <a:fillRect/>
          </a:stretch>
        </p:blipFill>
        <p:spPr>
          <a:xfrm>
            <a:off x="7718838" y="2815908"/>
            <a:ext cx="3944297" cy="3459238"/>
          </a:xfrm>
          <a:prstGeom prst="rect">
            <a:avLst/>
          </a:prstGeom>
        </p:spPr>
      </p:pic>
      <p:sp>
        <p:nvSpPr>
          <p:cNvPr id="5" name="Content Placeholder 2">
            <a:extLst>
              <a:ext uri="{FF2B5EF4-FFF2-40B4-BE49-F238E27FC236}">
                <a16:creationId xmlns:a16="http://schemas.microsoft.com/office/drawing/2014/main" id="{89F05103-5227-00A8-8E7A-45B88F188F02}"/>
              </a:ext>
            </a:extLst>
          </p:cNvPr>
          <p:cNvSpPr txBox="1">
            <a:spLocks/>
          </p:cNvSpPr>
          <p:nvPr/>
        </p:nvSpPr>
        <p:spPr>
          <a:xfrm>
            <a:off x="876078" y="4764830"/>
            <a:ext cx="2593563" cy="1675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arenR"/>
            </a:pPr>
            <a:r>
              <a:rPr lang="en-US" sz="2400" dirty="0">
                <a:latin typeface="Myriad Pro Semibold"/>
              </a:rPr>
              <a:t>Twilio Authy Application</a:t>
            </a:r>
          </a:p>
          <a:p>
            <a:pPr marL="457200" indent="-457200">
              <a:buFontTx/>
              <a:buAutoNum type="arabicParenR"/>
            </a:pPr>
            <a:r>
              <a:rPr lang="en-US" sz="2400" dirty="0">
                <a:latin typeface="Myriad Pro Semibold"/>
              </a:rPr>
              <a:t>Security Key (i.e., YubiKey)</a:t>
            </a:r>
          </a:p>
        </p:txBody>
      </p:sp>
      <p:sp>
        <p:nvSpPr>
          <p:cNvPr id="6" name="Content Placeholder 2">
            <a:extLst>
              <a:ext uri="{FF2B5EF4-FFF2-40B4-BE49-F238E27FC236}">
                <a16:creationId xmlns:a16="http://schemas.microsoft.com/office/drawing/2014/main" id="{4D9D5826-6EC5-234E-FAD4-048F8E7D7D2F}"/>
              </a:ext>
            </a:extLst>
          </p:cNvPr>
          <p:cNvSpPr txBox="1">
            <a:spLocks/>
          </p:cNvSpPr>
          <p:nvPr/>
        </p:nvSpPr>
        <p:spPr>
          <a:xfrm>
            <a:off x="3695923" y="4764830"/>
            <a:ext cx="3781836" cy="16759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arenR" startAt="3"/>
            </a:pPr>
            <a:r>
              <a:rPr lang="en-US" sz="2400" dirty="0">
                <a:latin typeface="Myriad Pro Semibold"/>
              </a:rPr>
              <a:t>Other Authentication Applications (i.e., Google Authenticator, Microsoft Authenticator, Duo)</a:t>
            </a:r>
          </a:p>
        </p:txBody>
      </p:sp>
      <p:sp>
        <p:nvSpPr>
          <p:cNvPr id="7" name="Content Placeholder 2">
            <a:extLst>
              <a:ext uri="{FF2B5EF4-FFF2-40B4-BE49-F238E27FC236}">
                <a16:creationId xmlns:a16="http://schemas.microsoft.com/office/drawing/2014/main" id="{F2B5E7EC-891D-6E4F-590E-303A227D040E}"/>
              </a:ext>
            </a:extLst>
          </p:cNvPr>
          <p:cNvSpPr txBox="1">
            <a:spLocks/>
          </p:cNvSpPr>
          <p:nvPr/>
        </p:nvSpPr>
        <p:spPr>
          <a:xfrm>
            <a:off x="838200" y="2696558"/>
            <a:ext cx="6842760" cy="217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CRISP places an emphasis on security and requires that all users set up two-factor authentication for their portal account. CRISP accepts most 2FA applications including:</a:t>
            </a:r>
          </a:p>
        </p:txBody>
      </p:sp>
      <p:sp>
        <p:nvSpPr>
          <p:cNvPr id="9" name="Slide Number Placeholder 8">
            <a:extLst>
              <a:ext uri="{FF2B5EF4-FFF2-40B4-BE49-F238E27FC236}">
                <a16:creationId xmlns:a16="http://schemas.microsoft.com/office/drawing/2014/main" id="{7CA97037-26EF-27A8-66E8-FAC6B5A6E7E7}"/>
              </a:ext>
            </a:extLst>
          </p:cNvPr>
          <p:cNvSpPr>
            <a:spLocks noGrp="1"/>
          </p:cNvSpPr>
          <p:nvPr>
            <p:ph type="sldNum" sz="quarter" idx="12"/>
          </p:nvPr>
        </p:nvSpPr>
        <p:spPr/>
        <p:txBody>
          <a:bodyPr/>
          <a:lstStyle/>
          <a:p>
            <a:fld id="{55B56A44-400E-4773-BA29-F2D53A17B8D0}" type="slidenum">
              <a:rPr lang="en-US" smtClean="0"/>
              <a:t>16</a:t>
            </a:fld>
            <a:endParaRPr lang="en-US" dirty="0"/>
          </a:p>
        </p:txBody>
      </p:sp>
    </p:spTree>
    <p:extLst>
      <p:ext uri="{BB962C8B-B14F-4D97-AF65-F5344CB8AC3E}">
        <p14:creationId xmlns:p14="http://schemas.microsoft.com/office/powerpoint/2010/main" val="907073441"/>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5B4D0FB-4DA6-0AE0-43C3-9BBD45F69765}"/>
              </a:ext>
            </a:extLst>
          </p:cNvPr>
          <p:cNvSpPr/>
          <p:nvPr/>
        </p:nvSpPr>
        <p:spPr>
          <a:xfrm>
            <a:off x="320040" y="5711067"/>
            <a:ext cx="11551919" cy="795974"/>
          </a:xfrm>
          <a:prstGeom prst="roundRect">
            <a:avLst/>
          </a:prstGeom>
          <a:solidFill>
            <a:srgbClr val="D9E3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Once a password and two-factor authentication are set up, users can log into the portal here: </a:t>
            </a:r>
            <a:r>
              <a:rPr lang="en-US" dirty="0">
                <a:hlinkClick r:id="rId2"/>
              </a:rPr>
              <a:t>https://portal.crisphealth.org/</a:t>
            </a:r>
            <a:r>
              <a:rPr lang="en-US" dirty="0"/>
              <a:t> </a:t>
            </a:r>
          </a:p>
        </p:txBody>
      </p:sp>
      <p:sp>
        <p:nvSpPr>
          <p:cNvPr id="3" name="Title 2">
            <a:extLst>
              <a:ext uri="{FF2B5EF4-FFF2-40B4-BE49-F238E27FC236}">
                <a16:creationId xmlns:a16="http://schemas.microsoft.com/office/drawing/2014/main" id="{31559ABD-67E5-E7E1-E15C-2F80CE7E7578}"/>
              </a:ext>
            </a:extLst>
          </p:cNvPr>
          <p:cNvSpPr>
            <a:spLocks noGrp="1"/>
          </p:cNvSpPr>
          <p:nvPr>
            <p:ph type="title"/>
          </p:nvPr>
        </p:nvSpPr>
        <p:spPr/>
        <p:txBody>
          <a:bodyPr/>
          <a:lstStyle/>
          <a:p>
            <a:r>
              <a:rPr lang="en-US" dirty="0"/>
              <a:t>CRISP Portal Set Up cont.</a:t>
            </a:r>
          </a:p>
        </p:txBody>
      </p:sp>
      <p:sp>
        <p:nvSpPr>
          <p:cNvPr id="4" name="Content Placeholder 3">
            <a:extLst>
              <a:ext uri="{FF2B5EF4-FFF2-40B4-BE49-F238E27FC236}">
                <a16:creationId xmlns:a16="http://schemas.microsoft.com/office/drawing/2014/main" id="{66FAFE8D-80A0-76CF-3B98-FD6BED70610E}"/>
              </a:ext>
            </a:extLst>
          </p:cNvPr>
          <p:cNvSpPr>
            <a:spLocks noGrp="1"/>
          </p:cNvSpPr>
          <p:nvPr>
            <p:ph sz="half" idx="1"/>
          </p:nvPr>
        </p:nvSpPr>
        <p:spPr>
          <a:xfrm>
            <a:off x="1192695" y="1671099"/>
            <a:ext cx="4123268" cy="1325564"/>
          </a:xfrm>
        </p:spPr>
        <p:txBody>
          <a:bodyPr/>
          <a:lstStyle/>
          <a:p>
            <a:pPr marL="0" indent="0">
              <a:buNone/>
            </a:pPr>
            <a:r>
              <a:rPr lang="en-US" sz="2000" dirty="0"/>
              <a:t>You will receive a text after you enter your phone number with a link to download the Twilio Authy App.</a:t>
            </a:r>
          </a:p>
        </p:txBody>
      </p:sp>
      <p:sp>
        <p:nvSpPr>
          <p:cNvPr id="5" name="Content Placeholder 4">
            <a:extLst>
              <a:ext uri="{FF2B5EF4-FFF2-40B4-BE49-F238E27FC236}">
                <a16:creationId xmlns:a16="http://schemas.microsoft.com/office/drawing/2014/main" id="{F90E488C-1A7E-3B5D-83BE-AFABBBA041C4}"/>
              </a:ext>
            </a:extLst>
          </p:cNvPr>
          <p:cNvSpPr>
            <a:spLocks noGrp="1"/>
          </p:cNvSpPr>
          <p:nvPr>
            <p:ph sz="half" idx="13"/>
          </p:nvPr>
        </p:nvSpPr>
        <p:spPr>
          <a:xfrm>
            <a:off x="6984778" y="1690688"/>
            <a:ext cx="4123268" cy="1325563"/>
          </a:xfrm>
        </p:spPr>
        <p:txBody>
          <a:bodyPr/>
          <a:lstStyle/>
          <a:p>
            <a:pPr marL="0" indent="0">
              <a:buNone/>
            </a:pPr>
            <a:r>
              <a:rPr lang="en-US" sz="2000" dirty="0"/>
              <a:t>To use another Authenticator, enter your phone number and scan the QR Code that appears using your Authenticator app.</a:t>
            </a:r>
          </a:p>
          <a:p>
            <a:endParaRPr lang="en-US" dirty="0"/>
          </a:p>
        </p:txBody>
      </p:sp>
      <p:pic>
        <p:nvPicPr>
          <p:cNvPr id="2" name="Picture 1">
            <a:extLst>
              <a:ext uri="{FF2B5EF4-FFF2-40B4-BE49-F238E27FC236}">
                <a16:creationId xmlns:a16="http://schemas.microsoft.com/office/drawing/2014/main" id="{773B80AF-C953-61A9-0DEA-867FFD572D60}"/>
              </a:ext>
            </a:extLst>
          </p:cNvPr>
          <p:cNvPicPr>
            <a:picLocks noChangeAspect="1"/>
          </p:cNvPicPr>
          <p:nvPr/>
        </p:nvPicPr>
        <p:blipFill>
          <a:blip r:embed="rId3"/>
          <a:stretch>
            <a:fillRect/>
          </a:stretch>
        </p:blipFill>
        <p:spPr>
          <a:xfrm>
            <a:off x="1192695" y="2910205"/>
            <a:ext cx="4242905" cy="2726067"/>
          </a:xfrm>
          <a:prstGeom prst="rect">
            <a:avLst/>
          </a:prstGeom>
          <a:noFill/>
        </p:spPr>
      </p:pic>
      <p:pic>
        <p:nvPicPr>
          <p:cNvPr id="6" name="Picture 5">
            <a:extLst>
              <a:ext uri="{FF2B5EF4-FFF2-40B4-BE49-F238E27FC236}">
                <a16:creationId xmlns:a16="http://schemas.microsoft.com/office/drawing/2014/main" id="{B2D084B2-9746-4CDF-926F-8D00CFDB49D6}"/>
              </a:ext>
            </a:extLst>
          </p:cNvPr>
          <p:cNvPicPr>
            <a:picLocks noChangeAspect="1"/>
          </p:cNvPicPr>
          <p:nvPr/>
        </p:nvPicPr>
        <p:blipFill>
          <a:blip r:embed="rId4"/>
          <a:stretch>
            <a:fillRect/>
          </a:stretch>
        </p:blipFill>
        <p:spPr>
          <a:xfrm>
            <a:off x="6984778" y="2910205"/>
            <a:ext cx="4014527" cy="2631142"/>
          </a:xfrm>
          <a:prstGeom prst="rect">
            <a:avLst/>
          </a:prstGeom>
        </p:spPr>
      </p:pic>
      <p:sp>
        <p:nvSpPr>
          <p:cNvPr id="7" name="Slide Number Placeholder 8">
            <a:extLst>
              <a:ext uri="{FF2B5EF4-FFF2-40B4-BE49-F238E27FC236}">
                <a16:creationId xmlns:a16="http://schemas.microsoft.com/office/drawing/2014/main" id="{518D3E51-7D6E-7F91-FD14-94C9873E6F08}"/>
              </a:ext>
            </a:extLst>
          </p:cNvPr>
          <p:cNvSpPr txBox="1">
            <a:spLocks/>
          </p:cNvSpPr>
          <p:nvPr/>
        </p:nvSpPr>
        <p:spPr>
          <a:xfrm>
            <a:off x="8610600" y="65592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5B56A44-400E-4773-BA29-F2D53A17B8D0}" type="slidenum">
              <a:rPr lang="en-US" sz="1200">
                <a:solidFill>
                  <a:schemeClr val="tx1">
                    <a:tint val="75000"/>
                  </a:schemeClr>
                </a:solidFill>
              </a:rPr>
              <a:pPr algn="r"/>
              <a:t>17</a:t>
            </a:fld>
            <a:endParaRPr lang="en-US" sz="1200" dirty="0">
              <a:solidFill>
                <a:schemeClr val="tx1">
                  <a:tint val="75000"/>
                </a:schemeClr>
              </a:solidFill>
            </a:endParaRPr>
          </a:p>
        </p:txBody>
      </p:sp>
      <p:pic>
        <p:nvPicPr>
          <p:cNvPr id="10" name="Picture 9">
            <a:extLst>
              <a:ext uri="{FF2B5EF4-FFF2-40B4-BE49-F238E27FC236}">
                <a16:creationId xmlns:a16="http://schemas.microsoft.com/office/drawing/2014/main" id="{ED15E66E-2A20-D6A0-A4C2-6FF776349548}"/>
              </a:ext>
            </a:extLst>
          </p:cNvPr>
          <p:cNvPicPr>
            <a:picLocks noChangeAspect="1"/>
          </p:cNvPicPr>
          <p:nvPr/>
        </p:nvPicPr>
        <p:blipFill>
          <a:blip r:embed="rId5"/>
          <a:stretch>
            <a:fillRect/>
          </a:stretch>
        </p:blipFill>
        <p:spPr>
          <a:xfrm>
            <a:off x="4125138" y="3166383"/>
            <a:ext cx="1116472" cy="588366"/>
          </a:xfrm>
          <a:prstGeom prst="rect">
            <a:avLst/>
          </a:prstGeom>
        </p:spPr>
      </p:pic>
      <p:pic>
        <p:nvPicPr>
          <p:cNvPr id="11" name="Picture 10">
            <a:extLst>
              <a:ext uri="{FF2B5EF4-FFF2-40B4-BE49-F238E27FC236}">
                <a16:creationId xmlns:a16="http://schemas.microsoft.com/office/drawing/2014/main" id="{120B1009-56EF-F064-2CEB-0ED8ABA75F66}"/>
              </a:ext>
            </a:extLst>
          </p:cNvPr>
          <p:cNvPicPr>
            <a:picLocks noChangeAspect="1"/>
          </p:cNvPicPr>
          <p:nvPr/>
        </p:nvPicPr>
        <p:blipFill>
          <a:blip r:embed="rId5"/>
          <a:stretch>
            <a:fillRect/>
          </a:stretch>
        </p:blipFill>
        <p:spPr>
          <a:xfrm>
            <a:off x="9751906" y="3112511"/>
            <a:ext cx="1116472" cy="588366"/>
          </a:xfrm>
          <a:prstGeom prst="rect">
            <a:avLst/>
          </a:prstGeom>
        </p:spPr>
      </p:pic>
    </p:spTree>
    <p:extLst>
      <p:ext uri="{BB962C8B-B14F-4D97-AF65-F5344CB8AC3E}">
        <p14:creationId xmlns:p14="http://schemas.microsoft.com/office/powerpoint/2010/main" val="2936950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77640-3B6D-CC44-FD7A-4B28ED5D0731}"/>
              </a:ext>
            </a:extLst>
          </p:cNvPr>
          <p:cNvPicPr>
            <a:picLocks noChangeAspect="1"/>
          </p:cNvPicPr>
          <p:nvPr/>
        </p:nvPicPr>
        <p:blipFill>
          <a:blip r:embed="rId2"/>
          <a:srcRect t="6316"/>
          <a:stretch/>
        </p:blipFill>
        <p:spPr>
          <a:xfrm>
            <a:off x="0" y="-1"/>
            <a:ext cx="12192000" cy="2865057"/>
          </a:xfrm>
          <a:prstGeom prst="rect">
            <a:avLst/>
          </a:prstGeom>
        </p:spPr>
      </p:pic>
      <p:sp>
        <p:nvSpPr>
          <p:cNvPr id="2" name="Title 1">
            <a:extLst>
              <a:ext uri="{FF2B5EF4-FFF2-40B4-BE49-F238E27FC236}">
                <a16:creationId xmlns:a16="http://schemas.microsoft.com/office/drawing/2014/main" id="{C961636E-7046-6C40-5C27-4C818DC9A24B}"/>
              </a:ext>
            </a:extLst>
          </p:cNvPr>
          <p:cNvSpPr>
            <a:spLocks noGrp="1"/>
          </p:cNvSpPr>
          <p:nvPr>
            <p:ph type="ctrTitle"/>
          </p:nvPr>
        </p:nvSpPr>
        <p:spPr>
          <a:xfrm>
            <a:off x="1427480" y="3931985"/>
            <a:ext cx="9337040" cy="1407096"/>
          </a:xfrm>
        </p:spPr>
        <p:txBody>
          <a:bodyPr>
            <a:normAutofit/>
          </a:bodyPr>
          <a:lstStyle/>
          <a:p>
            <a:r>
              <a:rPr lang="en-US" dirty="0">
                <a:latin typeface="Open Sans" pitchFamily="2" charset="0"/>
                <a:ea typeface="Open Sans" pitchFamily="2" charset="0"/>
                <a:cs typeface="Open Sans" pitchFamily="2" charset="0"/>
              </a:rPr>
              <a:t>Overview of Key Tools</a:t>
            </a:r>
          </a:p>
        </p:txBody>
      </p:sp>
      <p:sp>
        <p:nvSpPr>
          <p:cNvPr id="7" name="Rectangle 6">
            <a:extLst>
              <a:ext uri="{FF2B5EF4-FFF2-40B4-BE49-F238E27FC236}">
                <a16:creationId xmlns:a16="http://schemas.microsoft.com/office/drawing/2014/main" id="{2D41A143-8D8F-120C-F46B-3E124767BEC5}"/>
              </a:ext>
            </a:extLst>
          </p:cNvPr>
          <p:cNvSpPr/>
          <p:nvPr/>
        </p:nvSpPr>
        <p:spPr>
          <a:xfrm>
            <a:off x="9052560" y="0"/>
            <a:ext cx="3048000" cy="1178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crab with a caduceus symbol&#10;&#10;Description automatically generated">
            <a:extLst>
              <a:ext uri="{FF2B5EF4-FFF2-40B4-BE49-F238E27FC236}">
                <a16:creationId xmlns:a16="http://schemas.microsoft.com/office/drawing/2014/main" id="{AFD32C33-EDD9-C07A-6BC1-E13DA3200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063" y="166486"/>
            <a:ext cx="2179874" cy="2532081"/>
          </a:xfrm>
          <a:prstGeom prst="rect">
            <a:avLst/>
          </a:prstGeom>
        </p:spPr>
      </p:pic>
      <p:sp>
        <p:nvSpPr>
          <p:cNvPr id="3" name="Slide Number Placeholder 2">
            <a:extLst>
              <a:ext uri="{FF2B5EF4-FFF2-40B4-BE49-F238E27FC236}">
                <a16:creationId xmlns:a16="http://schemas.microsoft.com/office/drawing/2014/main" id="{F4D6216A-F431-A8A5-7E99-5C8BCC8BFE63}"/>
              </a:ext>
            </a:extLst>
          </p:cNvPr>
          <p:cNvSpPr>
            <a:spLocks noGrp="1"/>
          </p:cNvSpPr>
          <p:nvPr>
            <p:ph type="sldNum" sz="quarter" idx="12"/>
          </p:nvPr>
        </p:nvSpPr>
        <p:spPr/>
        <p:txBody>
          <a:bodyPr/>
          <a:lstStyle/>
          <a:p>
            <a:fld id="{55B56A44-400E-4773-BA29-F2D53A17B8D0}" type="slidenum">
              <a:rPr lang="en-US" smtClean="0"/>
              <a:t>18</a:t>
            </a:fld>
            <a:endParaRPr lang="en-US"/>
          </a:p>
        </p:txBody>
      </p:sp>
    </p:spTree>
    <p:extLst>
      <p:ext uri="{BB962C8B-B14F-4D97-AF65-F5344CB8AC3E}">
        <p14:creationId xmlns:p14="http://schemas.microsoft.com/office/powerpoint/2010/main" val="157522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55A5-3FC2-167F-A15A-C3996676A4CD}"/>
              </a:ext>
            </a:extLst>
          </p:cNvPr>
          <p:cNvSpPr>
            <a:spLocks noGrp="1"/>
          </p:cNvSpPr>
          <p:nvPr>
            <p:ph type="title"/>
          </p:nvPr>
        </p:nvSpPr>
        <p:spPr/>
        <p:txBody>
          <a:bodyPr/>
          <a:lstStyle/>
          <a:p>
            <a:r>
              <a:rPr lang="en-US" dirty="0"/>
              <a:t>Key Tools</a:t>
            </a:r>
          </a:p>
        </p:txBody>
      </p:sp>
      <p:sp>
        <p:nvSpPr>
          <p:cNvPr id="3" name="Content Placeholder 2">
            <a:extLst>
              <a:ext uri="{FF2B5EF4-FFF2-40B4-BE49-F238E27FC236}">
                <a16:creationId xmlns:a16="http://schemas.microsoft.com/office/drawing/2014/main" id="{4F05155C-8C95-8B34-558C-4DE32EE81AD8}"/>
              </a:ext>
            </a:extLst>
          </p:cNvPr>
          <p:cNvSpPr>
            <a:spLocks noGrp="1"/>
          </p:cNvSpPr>
          <p:nvPr>
            <p:ph idx="1"/>
          </p:nvPr>
        </p:nvSpPr>
        <p:spPr>
          <a:xfrm>
            <a:off x="838200" y="2156375"/>
            <a:ext cx="10858500" cy="4501600"/>
          </a:xfrm>
        </p:spPr>
        <p:txBody>
          <a:bodyPr>
            <a:normAutofit/>
          </a:bodyPr>
          <a:lstStyle/>
          <a:p>
            <a:r>
              <a:rPr lang="en-US" dirty="0"/>
              <a:t>InContext/Clinical Information Service </a:t>
            </a:r>
            <a:br>
              <a:rPr lang="en-US" dirty="0"/>
            </a:br>
            <a:r>
              <a:rPr lang="en-US" sz="2100" dirty="0"/>
              <a:t>(Slides 21-25)</a:t>
            </a:r>
          </a:p>
          <a:p>
            <a:r>
              <a:rPr lang="en-US" dirty="0"/>
              <a:t>Population Explorer and CSS Event Notification Delivery (CEND)</a:t>
            </a:r>
            <a:br>
              <a:rPr lang="en-US" dirty="0"/>
            </a:br>
            <a:r>
              <a:rPr lang="en-US" sz="2100" dirty="0"/>
              <a:t>(Slides 26-45)</a:t>
            </a:r>
            <a:r>
              <a:rPr lang="en-US" sz="2400" dirty="0"/>
              <a:t> </a:t>
            </a:r>
          </a:p>
          <a:p>
            <a:r>
              <a:rPr lang="en-US" dirty="0"/>
              <a:t>Consent Tool</a:t>
            </a:r>
            <a:br>
              <a:rPr lang="en-US" dirty="0"/>
            </a:br>
            <a:r>
              <a:rPr lang="en-US" sz="2100" dirty="0"/>
              <a:t>(Slides 46-55)</a:t>
            </a:r>
          </a:p>
          <a:p>
            <a:r>
              <a:rPr lang="en-US" dirty="0"/>
              <a:t>Referral Tool</a:t>
            </a:r>
            <a:br>
              <a:rPr lang="en-US" dirty="0"/>
            </a:br>
            <a:r>
              <a:rPr lang="en-US" sz="2100" dirty="0"/>
              <a:t>(Slides 56-59) </a:t>
            </a:r>
          </a:p>
          <a:p>
            <a:r>
              <a:rPr lang="en-US" dirty="0"/>
              <a:t>CRISP Reporting Services (CRS)</a:t>
            </a:r>
            <a:br>
              <a:rPr lang="en-US" dirty="0"/>
            </a:br>
            <a:r>
              <a:rPr lang="en-US" sz="2100" dirty="0"/>
              <a:t>(Slides 60-64)</a:t>
            </a:r>
          </a:p>
          <a:p>
            <a:endParaRPr lang="en-US" dirty="0"/>
          </a:p>
          <a:p>
            <a:endParaRPr lang="en-US" dirty="0"/>
          </a:p>
        </p:txBody>
      </p:sp>
      <p:sp>
        <p:nvSpPr>
          <p:cNvPr id="5" name="Slide Number Placeholder 4">
            <a:extLst>
              <a:ext uri="{FF2B5EF4-FFF2-40B4-BE49-F238E27FC236}">
                <a16:creationId xmlns:a16="http://schemas.microsoft.com/office/drawing/2014/main" id="{FD18527C-CED0-A272-F48D-8DE53D4B1F66}"/>
              </a:ext>
            </a:extLst>
          </p:cNvPr>
          <p:cNvSpPr>
            <a:spLocks noGrp="1"/>
          </p:cNvSpPr>
          <p:nvPr>
            <p:ph type="sldNum" sz="quarter" idx="12"/>
          </p:nvPr>
        </p:nvSpPr>
        <p:spPr/>
        <p:txBody>
          <a:bodyPr/>
          <a:lstStyle/>
          <a:p>
            <a:fld id="{55B56A44-400E-4773-BA29-F2D53A17B8D0}" type="slidenum">
              <a:rPr lang="en-US" smtClean="0"/>
              <a:t>19</a:t>
            </a:fld>
            <a:endParaRPr lang="en-US"/>
          </a:p>
        </p:txBody>
      </p:sp>
    </p:spTree>
    <p:extLst>
      <p:ext uri="{BB962C8B-B14F-4D97-AF65-F5344CB8AC3E}">
        <p14:creationId xmlns:p14="http://schemas.microsoft.com/office/powerpoint/2010/main" val="29858079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904EC-3CDF-3AB1-91D2-7980D44C54DE}"/>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070324BB-C328-C1F1-1F9B-E8EF531C5314}"/>
              </a:ext>
            </a:extLst>
          </p:cNvPr>
          <p:cNvSpPr>
            <a:spLocks noGrp="1"/>
          </p:cNvSpPr>
          <p:nvPr>
            <p:ph idx="1"/>
          </p:nvPr>
        </p:nvSpPr>
        <p:spPr>
          <a:xfrm>
            <a:off x="838200" y="2478955"/>
            <a:ext cx="10515600" cy="4011959"/>
          </a:xfrm>
        </p:spPr>
        <p:txBody>
          <a:bodyPr/>
          <a:lstStyle/>
          <a:p>
            <a:pPr marL="457200" indent="-457200">
              <a:buFont typeface="Arial" panose="020B0604020202020204" pitchFamily="34" charset="0"/>
              <a:buChar char="•"/>
            </a:pPr>
            <a:r>
              <a:rPr lang="en-US" dirty="0"/>
              <a:t>CRISP HIE Background</a:t>
            </a:r>
          </a:p>
          <a:p>
            <a:pPr marL="457200" indent="-457200">
              <a:buFont typeface="Arial" panose="020B0604020202020204" pitchFamily="34" charset="0"/>
              <a:buChar char="•"/>
            </a:pPr>
            <a:r>
              <a:rPr lang="en-US" dirty="0"/>
              <a:t>Onboarding Process</a:t>
            </a:r>
          </a:p>
          <a:p>
            <a:pPr marL="457200" indent="-457200">
              <a:buFont typeface="Arial" panose="020B0604020202020204" pitchFamily="34" charset="0"/>
              <a:buChar char="•"/>
            </a:pPr>
            <a:r>
              <a:rPr lang="en-US" dirty="0"/>
              <a:t>Overview of Key Tools</a:t>
            </a:r>
          </a:p>
          <a:p>
            <a:pPr marL="1143000" lvl="1" indent="-457200"/>
            <a:r>
              <a:rPr lang="en-US" dirty="0"/>
              <a:t>InContext/Clinical Information Tool</a:t>
            </a:r>
          </a:p>
          <a:p>
            <a:pPr marL="1143000" lvl="1" indent="-457200"/>
            <a:r>
              <a:rPr lang="en-US" dirty="0"/>
              <a:t>Population Explorer Tool &amp; CEND</a:t>
            </a:r>
          </a:p>
          <a:p>
            <a:pPr marL="1143000" lvl="1" indent="-457200"/>
            <a:r>
              <a:rPr lang="en-US" dirty="0"/>
              <a:t>Consent Tool</a:t>
            </a:r>
          </a:p>
          <a:p>
            <a:pPr marL="1143000" lvl="1" indent="-457200"/>
            <a:r>
              <a:rPr lang="en-US" dirty="0"/>
              <a:t>Referral Tool</a:t>
            </a:r>
          </a:p>
          <a:p>
            <a:pPr marL="1143000" lvl="1" indent="-457200"/>
            <a:r>
              <a:rPr lang="en-US" dirty="0"/>
              <a:t>Reporting Services Tools (CRISP Reporting Services)</a:t>
            </a:r>
          </a:p>
          <a:p>
            <a:endParaRPr lang="en-US" dirty="0"/>
          </a:p>
          <a:p>
            <a:endParaRPr lang="en-US" dirty="0"/>
          </a:p>
        </p:txBody>
      </p:sp>
      <p:sp>
        <p:nvSpPr>
          <p:cNvPr id="3" name="Slide Number Placeholder 2">
            <a:extLst>
              <a:ext uri="{FF2B5EF4-FFF2-40B4-BE49-F238E27FC236}">
                <a16:creationId xmlns:a16="http://schemas.microsoft.com/office/drawing/2014/main" id="{60BC20D0-4A69-B112-12B2-A774D19EFC6C}"/>
              </a:ext>
            </a:extLst>
          </p:cNvPr>
          <p:cNvSpPr>
            <a:spLocks noGrp="1"/>
          </p:cNvSpPr>
          <p:nvPr>
            <p:ph type="sldNum" sz="quarter" idx="12"/>
          </p:nvPr>
        </p:nvSpPr>
        <p:spPr/>
        <p:txBody>
          <a:bodyPr/>
          <a:lstStyle/>
          <a:p>
            <a:fld id="{55B56A44-400E-4773-BA29-F2D53A17B8D0}" type="slidenum">
              <a:rPr lang="en-US" smtClean="0"/>
              <a:t>2</a:t>
            </a:fld>
            <a:endParaRPr lang="en-US"/>
          </a:p>
        </p:txBody>
      </p:sp>
    </p:spTree>
    <p:extLst>
      <p:ext uri="{BB962C8B-B14F-4D97-AF65-F5344CB8AC3E}">
        <p14:creationId xmlns:p14="http://schemas.microsoft.com/office/powerpoint/2010/main" val="278962939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26D9-E612-9A1F-0F3E-628B8E2401BB}"/>
              </a:ext>
            </a:extLst>
          </p:cNvPr>
          <p:cNvSpPr>
            <a:spLocks noGrp="1"/>
          </p:cNvSpPr>
          <p:nvPr>
            <p:ph type="title"/>
          </p:nvPr>
        </p:nvSpPr>
        <p:spPr>
          <a:xfrm>
            <a:off x="838200" y="365125"/>
            <a:ext cx="10515600" cy="1325563"/>
          </a:xfrm>
        </p:spPr>
        <p:txBody>
          <a:bodyPr anchor="ctr">
            <a:normAutofit/>
          </a:bodyPr>
          <a:lstStyle/>
          <a:p>
            <a:r>
              <a:rPr lang="en-US" dirty="0"/>
              <a:t>Key Tools cont.</a:t>
            </a:r>
          </a:p>
        </p:txBody>
      </p:sp>
      <p:sp>
        <p:nvSpPr>
          <p:cNvPr id="9" name="Slide Number Placeholder 8">
            <a:extLst>
              <a:ext uri="{FF2B5EF4-FFF2-40B4-BE49-F238E27FC236}">
                <a16:creationId xmlns:a16="http://schemas.microsoft.com/office/drawing/2014/main" id="{67EE81C6-BD2D-512F-16D2-C426538FB9DA}"/>
              </a:ext>
            </a:extLst>
          </p:cNvPr>
          <p:cNvSpPr>
            <a:spLocks noGrp="1"/>
          </p:cNvSpPr>
          <p:nvPr>
            <p:ph type="sldNum" sz="quarter" idx="12"/>
          </p:nvPr>
        </p:nvSpPr>
        <p:spPr/>
        <p:txBody>
          <a:bodyPr/>
          <a:lstStyle/>
          <a:p>
            <a:fld id="{55B56A44-400E-4773-BA29-F2D53A17B8D0}" type="slidenum">
              <a:rPr lang="en-US" smtClean="0"/>
              <a:t>20</a:t>
            </a:fld>
            <a:endParaRPr lang="en-US"/>
          </a:p>
        </p:txBody>
      </p:sp>
      <p:pic>
        <p:nvPicPr>
          <p:cNvPr id="3" name="Picture 2">
            <a:extLst>
              <a:ext uri="{FF2B5EF4-FFF2-40B4-BE49-F238E27FC236}">
                <a16:creationId xmlns:a16="http://schemas.microsoft.com/office/drawing/2014/main" id="{DC492215-ACB2-ADB6-F748-D6626FAD42EA}"/>
              </a:ext>
            </a:extLst>
          </p:cNvPr>
          <p:cNvPicPr>
            <a:picLocks noChangeAspect="1"/>
          </p:cNvPicPr>
          <p:nvPr/>
        </p:nvPicPr>
        <p:blipFill>
          <a:blip r:embed="rId3">
            <a:extLst>
              <a:ext uri="{28A0092B-C50C-407E-A947-70E740481C1C}">
                <a14:useLocalDpi xmlns:a14="http://schemas.microsoft.com/office/drawing/2010/main" val="0"/>
              </a:ext>
            </a:extLst>
          </a:blip>
          <a:srcRect l="3198" t="6941" r="6016" b="26908"/>
          <a:stretch/>
        </p:blipFill>
        <p:spPr>
          <a:xfrm>
            <a:off x="1116876" y="1950984"/>
            <a:ext cx="9958248" cy="4405366"/>
          </a:xfrm>
          <a:prstGeom prst="rect">
            <a:avLst/>
          </a:prstGeom>
        </p:spPr>
      </p:pic>
    </p:spTree>
    <p:extLst>
      <p:ext uri="{BB962C8B-B14F-4D97-AF65-F5344CB8AC3E}">
        <p14:creationId xmlns:p14="http://schemas.microsoft.com/office/powerpoint/2010/main" val="104233846"/>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3DF0-5B1B-F9E8-D596-40A3343CA3E3}"/>
              </a:ext>
            </a:extLst>
          </p:cNvPr>
          <p:cNvSpPr>
            <a:spLocks noGrp="1"/>
          </p:cNvSpPr>
          <p:nvPr>
            <p:ph type="title"/>
          </p:nvPr>
        </p:nvSpPr>
        <p:spPr/>
        <p:txBody>
          <a:bodyPr/>
          <a:lstStyle/>
          <a:p>
            <a:r>
              <a:rPr lang="en-US" dirty="0"/>
              <a:t>InContext/Clinical Information</a:t>
            </a:r>
          </a:p>
        </p:txBody>
      </p:sp>
      <p:sp>
        <p:nvSpPr>
          <p:cNvPr id="3" name="Content Placeholder 2">
            <a:extLst>
              <a:ext uri="{FF2B5EF4-FFF2-40B4-BE49-F238E27FC236}">
                <a16:creationId xmlns:a16="http://schemas.microsoft.com/office/drawing/2014/main" id="{19723885-A37E-22C8-18D6-C6FEFAC5121B}"/>
              </a:ext>
            </a:extLst>
          </p:cNvPr>
          <p:cNvSpPr>
            <a:spLocks noGrp="1"/>
          </p:cNvSpPr>
          <p:nvPr>
            <p:ph idx="1"/>
          </p:nvPr>
        </p:nvSpPr>
        <p:spPr>
          <a:xfrm>
            <a:off x="838200" y="1652905"/>
            <a:ext cx="10515600" cy="1325563"/>
          </a:xfrm>
        </p:spPr>
        <p:txBody>
          <a:bodyPr/>
          <a:lstStyle/>
          <a:p>
            <a:r>
              <a:rPr lang="en-US" dirty="0"/>
              <a:t>CRISP InContext delivers real-time data from the CRISP HIE directly to healthcare provider workflows through their electronic healthcare record (EHR) system. </a:t>
            </a:r>
          </a:p>
        </p:txBody>
      </p:sp>
      <p:pic>
        <p:nvPicPr>
          <p:cNvPr id="4" name="Picture 3" descr="A screenshot of a computer&#10;&#10;Description automatically generated">
            <a:extLst>
              <a:ext uri="{FF2B5EF4-FFF2-40B4-BE49-F238E27FC236}">
                <a16:creationId xmlns:a16="http://schemas.microsoft.com/office/drawing/2014/main" id="{0CD8199A-65C2-EB15-2495-C1EA4757A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413" y="3948627"/>
            <a:ext cx="5952225" cy="2512936"/>
          </a:xfrm>
          <a:prstGeom prst="rect">
            <a:avLst/>
          </a:prstGeom>
        </p:spPr>
      </p:pic>
      <p:pic>
        <p:nvPicPr>
          <p:cNvPr id="5" name="Picture 4">
            <a:extLst>
              <a:ext uri="{FF2B5EF4-FFF2-40B4-BE49-F238E27FC236}">
                <a16:creationId xmlns:a16="http://schemas.microsoft.com/office/drawing/2014/main" id="{A2D11959-EA32-C299-130C-9401F73FEBF6}"/>
              </a:ext>
            </a:extLst>
          </p:cNvPr>
          <p:cNvPicPr>
            <a:picLocks noChangeAspect="1"/>
          </p:cNvPicPr>
          <p:nvPr/>
        </p:nvPicPr>
        <p:blipFill rotWithShape="1">
          <a:blip r:embed="rId3"/>
          <a:srcRect l="2701" t="1882" r="2030" b="3876"/>
          <a:stretch/>
        </p:blipFill>
        <p:spPr>
          <a:xfrm>
            <a:off x="9103363" y="2590799"/>
            <a:ext cx="2649835" cy="3902076"/>
          </a:xfrm>
          <a:prstGeom prst="rect">
            <a:avLst/>
          </a:prstGeom>
          <a:noFill/>
          <a:ln>
            <a:noFill/>
          </a:ln>
        </p:spPr>
      </p:pic>
      <p:sp>
        <p:nvSpPr>
          <p:cNvPr id="6" name="Content Placeholder 2">
            <a:extLst>
              <a:ext uri="{FF2B5EF4-FFF2-40B4-BE49-F238E27FC236}">
                <a16:creationId xmlns:a16="http://schemas.microsoft.com/office/drawing/2014/main" id="{430B1B34-E167-3DF3-25BE-DB480DCB2B98}"/>
              </a:ext>
            </a:extLst>
          </p:cNvPr>
          <p:cNvSpPr txBox="1">
            <a:spLocks/>
          </p:cNvSpPr>
          <p:nvPr/>
        </p:nvSpPr>
        <p:spPr>
          <a:xfrm>
            <a:off x="838200" y="2950210"/>
            <a:ext cx="8140963" cy="929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InContext is an effective tool when a user needs information not found within their EMR.</a:t>
            </a:r>
          </a:p>
        </p:txBody>
      </p:sp>
      <p:sp>
        <p:nvSpPr>
          <p:cNvPr id="7" name="Content Placeholder 2">
            <a:extLst>
              <a:ext uri="{FF2B5EF4-FFF2-40B4-BE49-F238E27FC236}">
                <a16:creationId xmlns:a16="http://schemas.microsoft.com/office/drawing/2014/main" id="{29539EBE-B286-F9FA-24DD-E56153F86125}"/>
              </a:ext>
            </a:extLst>
          </p:cNvPr>
          <p:cNvSpPr txBox="1">
            <a:spLocks/>
          </p:cNvSpPr>
          <p:nvPr/>
        </p:nvSpPr>
        <p:spPr>
          <a:xfrm>
            <a:off x="838200" y="3879533"/>
            <a:ext cx="2250439" cy="2907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InContext can display in either of these two views.</a:t>
            </a:r>
          </a:p>
        </p:txBody>
      </p:sp>
      <p:sp>
        <p:nvSpPr>
          <p:cNvPr id="8" name="Arrow: Right 7">
            <a:extLst>
              <a:ext uri="{FF2B5EF4-FFF2-40B4-BE49-F238E27FC236}">
                <a16:creationId xmlns:a16="http://schemas.microsoft.com/office/drawing/2014/main" id="{23A4B3EA-7382-0E8D-F03D-AD627A794AB5}"/>
              </a:ext>
            </a:extLst>
          </p:cNvPr>
          <p:cNvSpPr/>
          <p:nvPr/>
        </p:nvSpPr>
        <p:spPr>
          <a:xfrm>
            <a:off x="2262789" y="5492055"/>
            <a:ext cx="598107" cy="295856"/>
          </a:xfrm>
          <a:prstGeom prst="rightArrow">
            <a:avLst/>
          </a:prstGeom>
          <a:solidFill>
            <a:srgbClr val="005696"/>
          </a:solidFill>
          <a:ln>
            <a:solidFill>
              <a:srgbClr val="4963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5029FD80-F8BA-080D-8AD1-2AB678853354}"/>
              </a:ext>
            </a:extLst>
          </p:cNvPr>
          <p:cNvSpPr>
            <a:spLocks noGrp="1"/>
          </p:cNvSpPr>
          <p:nvPr>
            <p:ph type="sldNum" sz="quarter" idx="12"/>
          </p:nvPr>
        </p:nvSpPr>
        <p:spPr/>
        <p:txBody>
          <a:bodyPr/>
          <a:lstStyle/>
          <a:p>
            <a:fld id="{55B56A44-400E-4773-BA29-F2D53A17B8D0}" type="slidenum">
              <a:rPr lang="en-US" smtClean="0"/>
              <a:t>21</a:t>
            </a:fld>
            <a:endParaRPr lang="en-US"/>
          </a:p>
        </p:txBody>
      </p:sp>
    </p:spTree>
    <p:extLst>
      <p:ext uri="{BB962C8B-B14F-4D97-AF65-F5344CB8AC3E}">
        <p14:creationId xmlns:p14="http://schemas.microsoft.com/office/powerpoint/2010/main" val="138079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B9F9-75BB-D604-9BC6-C76CD1C92F78}"/>
              </a:ext>
            </a:extLst>
          </p:cNvPr>
          <p:cNvSpPr>
            <a:spLocks noGrp="1"/>
          </p:cNvSpPr>
          <p:nvPr>
            <p:ph type="title"/>
          </p:nvPr>
        </p:nvSpPr>
        <p:spPr/>
        <p:txBody>
          <a:bodyPr/>
          <a:lstStyle/>
          <a:p>
            <a:r>
              <a:rPr lang="en-US" dirty="0"/>
              <a:t>Accessing InContext</a:t>
            </a:r>
          </a:p>
        </p:txBody>
      </p:sp>
      <p:sp>
        <p:nvSpPr>
          <p:cNvPr id="3" name="Content Placeholder 2">
            <a:extLst>
              <a:ext uri="{FF2B5EF4-FFF2-40B4-BE49-F238E27FC236}">
                <a16:creationId xmlns:a16="http://schemas.microsoft.com/office/drawing/2014/main" id="{4CDDA9ED-DC2B-0F9A-1710-9A898E2AD137}"/>
              </a:ext>
            </a:extLst>
          </p:cNvPr>
          <p:cNvSpPr>
            <a:spLocks noGrp="1"/>
          </p:cNvSpPr>
          <p:nvPr>
            <p:ph idx="1"/>
          </p:nvPr>
        </p:nvSpPr>
        <p:spPr>
          <a:xfrm>
            <a:off x="838200" y="1500505"/>
            <a:ext cx="10515600" cy="1325563"/>
          </a:xfrm>
        </p:spPr>
        <p:txBody>
          <a:bodyPr/>
          <a:lstStyle/>
          <a:p>
            <a:r>
              <a:rPr lang="en-US" sz="2600" dirty="0"/>
              <a:t>When viewing a patient’s EMR within the EHR, users can launch the InContext App by clicking the CRISP icon. The following EHR’s are integrated with CRISP InContext:</a:t>
            </a:r>
          </a:p>
          <a:p>
            <a:endParaRPr lang="en-US" dirty="0"/>
          </a:p>
        </p:txBody>
      </p:sp>
      <p:sp>
        <p:nvSpPr>
          <p:cNvPr id="4" name="Content Placeholder 2">
            <a:extLst>
              <a:ext uri="{FF2B5EF4-FFF2-40B4-BE49-F238E27FC236}">
                <a16:creationId xmlns:a16="http://schemas.microsoft.com/office/drawing/2014/main" id="{5E7DD931-B3B7-EBCC-0421-9B8AE45EA2B7}"/>
              </a:ext>
            </a:extLst>
          </p:cNvPr>
          <p:cNvSpPr txBox="1">
            <a:spLocks/>
          </p:cNvSpPr>
          <p:nvPr/>
        </p:nvSpPr>
        <p:spPr>
          <a:xfrm>
            <a:off x="838200" y="3879528"/>
            <a:ext cx="5257800" cy="1627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600" dirty="0">
                <a:latin typeface="Myriad Pro Semibold"/>
              </a:rPr>
              <a:t>If your EHR is not connected with InContext, you can access the App within a secure web-based site called </a:t>
            </a:r>
            <a:r>
              <a:rPr lang="en-US" sz="2600" b="1" dirty="0">
                <a:latin typeface="Myriad Pro Semibold"/>
              </a:rPr>
              <a:t>CRISP Portal</a:t>
            </a:r>
            <a:r>
              <a:rPr lang="en-US" sz="2600" dirty="0">
                <a:latin typeface="Myriad Pro Semibold"/>
              </a:rPr>
              <a:t>.</a:t>
            </a:r>
          </a:p>
        </p:txBody>
      </p:sp>
      <p:sp>
        <p:nvSpPr>
          <p:cNvPr id="5" name="Content Placeholder 2">
            <a:extLst>
              <a:ext uri="{FF2B5EF4-FFF2-40B4-BE49-F238E27FC236}">
                <a16:creationId xmlns:a16="http://schemas.microsoft.com/office/drawing/2014/main" id="{FC54D7C6-0272-FCC2-9A9D-740459B21CC7}"/>
              </a:ext>
            </a:extLst>
          </p:cNvPr>
          <p:cNvSpPr txBox="1">
            <a:spLocks/>
          </p:cNvSpPr>
          <p:nvPr/>
        </p:nvSpPr>
        <p:spPr>
          <a:xfrm>
            <a:off x="838199" y="5565763"/>
            <a:ext cx="11008215" cy="1100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600" dirty="0">
                <a:latin typeface="Myriad Pro Semibold"/>
              </a:rPr>
              <a:t>To access the CRISP Portal, visit </a:t>
            </a:r>
            <a:r>
              <a:rPr lang="en-US" sz="2600" b="1" dirty="0">
                <a:latin typeface="+mj-lt"/>
                <a:hlinkClick r:id="rId3"/>
              </a:rPr>
              <a:t>https://portal.crisphealth.org</a:t>
            </a:r>
            <a:r>
              <a:rPr lang="en-US" sz="2600" b="1" dirty="0">
                <a:latin typeface="+mj-lt"/>
              </a:rPr>
              <a:t> </a:t>
            </a:r>
            <a:endParaRPr lang="en-US" sz="2600" b="1" dirty="0">
              <a:latin typeface="Myriad Pro Semibold"/>
            </a:endParaRPr>
          </a:p>
          <a:p>
            <a:pPr marL="285750" indent="-285750">
              <a:buFont typeface="Arial" panose="020B0604020202020204" pitchFamily="34" charset="0"/>
              <a:buChar char="•"/>
            </a:pPr>
            <a:r>
              <a:rPr lang="en-US" sz="2600" dirty="0">
                <a:latin typeface="Myriad Pro Semibold"/>
              </a:rPr>
              <a:t>Within the CRISP Portal, InContext is called </a:t>
            </a:r>
            <a:r>
              <a:rPr lang="en-US" sz="2600" dirty="0">
                <a:solidFill>
                  <a:srgbClr val="4475B9"/>
                </a:solidFill>
                <a:latin typeface="Myriad Pro Semibold"/>
              </a:rPr>
              <a:t>Clinical Information Service</a:t>
            </a:r>
            <a:r>
              <a:rPr lang="en-US" sz="2600" dirty="0">
                <a:latin typeface="Myriad Pro Semibold"/>
              </a:rPr>
              <a:t>. </a:t>
            </a:r>
          </a:p>
          <a:p>
            <a:pPr marL="285750" indent="-285750">
              <a:buFont typeface="Arial" panose="020B0604020202020204" pitchFamily="34" charset="0"/>
              <a:buChar char="•"/>
            </a:pPr>
            <a:endParaRPr lang="en-US" sz="2600" dirty="0">
              <a:latin typeface="Myriad Pro Semibold"/>
            </a:endParaRPr>
          </a:p>
        </p:txBody>
      </p:sp>
      <p:pic>
        <p:nvPicPr>
          <p:cNvPr id="6" name="Picture 5" descr="A group of logos on a black background&#10;&#10;Description automatically generated">
            <a:extLst>
              <a:ext uri="{FF2B5EF4-FFF2-40B4-BE49-F238E27FC236}">
                <a16:creationId xmlns:a16="http://schemas.microsoft.com/office/drawing/2014/main" id="{FAB2ACD8-0AAE-8C00-D5F2-E8857B0A9A1E}"/>
              </a:ext>
            </a:extLst>
          </p:cNvPr>
          <p:cNvPicPr>
            <a:picLocks noChangeAspect="1"/>
          </p:cNvPicPr>
          <p:nvPr/>
        </p:nvPicPr>
        <p:blipFill rotWithShape="1">
          <a:blip r:embed="rId4">
            <a:extLst>
              <a:ext uri="{28A0092B-C50C-407E-A947-70E740481C1C}">
                <a14:useLocalDpi xmlns:a14="http://schemas.microsoft.com/office/drawing/2010/main" val="0"/>
              </a:ext>
            </a:extLst>
          </a:blip>
          <a:srcRect t="38103" b="36823"/>
          <a:stretch/>
        </p:blipFill>
        <p:spPr>
          <a:xfrm>
            <a:off x="1041249" y="2712623"/>
            <a:ext cx="4527966" cy="1135379"/>
          </a:xfrm>
          <a:prstGeom prst="rect">
            <a:avLst/>
          </a:prstGeom>
        </p:spPr>
      </p:pic>
      <p:sp>
        <p:nvSpPr>
          <p:cNvPr id="10" name="Slide Number Placeholder 9">
            <a:extLst>
              <a:ext uri="{FF2B5EF4-FFF2-40B4-BE49-F238E27FC236}">
                <a16:creationId xmlns:a16="http://schemas.microsoft.com/office/drawing/2014/main" id="{A45839B5-BD50-5627-6697-106C81546A4B}"/>
              </a:ext>
            </a:extLst>
          </p:cNvPr>
          <p:cNvSpPr>
            <a:spLocks noGrp="1"/>
          </p:cNvSpPr>
          <p:nvPr>
            <p:ph type="sldNum" sz="quarter" idx="12"/>
          </p:nvPr>
        </p:nvSpPr>
        <p:spPr>
          <a:xfrm>
            <a:off x="8610600" y="6508750"/>
            <a:ext cx="2743200" cy="365125"/>
          </a:xfrm>
        </p:spPr>
        <p:txBody>
          <a:bodyPr/>
          <a:lstStyle/>
          <a:p>
            <a:fld id="{55B56A44-400E-4773-BA29-F2D53A17B8D0}" type="slidenum">
              <a:rPr lang="en-US" smtClean="0"/>
              <a:t>22</a:t>
            </a:fld>
            <a:endParaRPr lang="en-US" dirty="0"/>
          </a:p>
        </p:txBody>
      </p:sp>
      <p:pic>
        <p:nvPicPr>
          <p:cNvPr id="9" name="Picture 8">
            <a:extLst>
              <a:ext uri="{FF2B5EF4-FFF2-40B4-BE49-F238E27FC236}">
                <a16:creationId xmlns:a16="http://schemas.microsoft.com/office/drawing/2014/main" id="{311095D7-1506-15CE-E11F-D381F3DD6FF9}"/>
              </a:ext>
            </a:extLst>
          </p:cNvPr>
          <p:cNvPicPr>
            <a:picLocks noChangeAspect="1"/>
          </p:cNvPicPr>
          <p:nvPr/>
        </p:nvPicPr>
        <p:blipFill>
          <a:blip r:embed="rId5"/>
          <a:stretch>
            <a:fillRect/>
          </a:stretch>
        </p:blipFill>
        <p:spPr>
          <a:xfrm>
            <a:off x="5772264" y="2744148"/>
            <a:ext cx="6302659" cy="2534545"/>
          </a:xfrm>
          <a:prstGeom prst="rect">
            <a:avLst/>
          </a:prstGeom>
        </p:spPr>
      </p:pic>
    </p:spTree>
    <p:extLst>
      <p:ext uri="{BB962C8B-B14F-4D97-AF65-F5344CB8AC3E}">
        <p14:creationId xmlns:p14="http://schemas.microsoft.com/office/powerpoint/2010/main" val="662171578"/>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4430-44B1-353E-B7A5-D096CFD43604}"/>
              </a:ext>
            </a:extLst>
          </p:cNvPr>
          <p:cNvSpPr>
            <a:spLocks noGrp="1"/>
          </p:cNvSpPr>
          <p:nvPr>
            <p:ph type="title"/>
          </p:nvPr>
        </p:nvSpPr>
        <p:spPr/>
        <p:txBody>
          <a:bodyPr/>
          <a:lstStyle/>
          <a:p>
            <a:r>
              <a:rPr lang="en-US" dirty="0"/>
              <a:t>InContext Tabs and Subtabs</a:t>
            </a:r>
          </a:p>
        </p:txBody>
      </p:sp>
      <p:sp>
        <p:nvSpPr>
          <p:cNvPr id="3" name="Content Placeholder 2">
            <a:extLst>
              <a:ext uri="{FF2B5EF4-FFF2-40B4-BE49-F238E27FC236}">
                <a16:creationId xmlns:a16="http://schemas.microsoft.com/office/drawing/2014/main" id="{5BE1E1BE-43F1-0B56-09A7-A5711D0E687D}"/>
              </a:ext>
            </a:extLst>
          </p:cNvPr>
          <p:cNvSpPr>
            <a:spLocks noGrp="1"/>
          </p:cNvSpPr>
          <p:nvPr>
            <p:ph idx="1"/>
          </p:nvPr>
        </p:nvSpPr>
        <p:spPr>
          <a:xfrm>
            <a:off x="838200" y="1402080"/>
            <a:ext cx="7889240" cy="5354320"/>
          </a:xfrm>
        </p:spPr>
        <p:txBody>
          <a:bodyPr numCol="2">
            <a:normAutofit lnSpcReduction="10000"/>
          </a:bodyPr>
          <a:lstStyle/>
          <a:p>
            <a:r>
              <a:rPr lang="en-US" dirty="0"/>
              <a:t>Patient Information</a:t>
            </a:r>
          </a:p>
          <a:p>
            <a:r>
              <a:rPr lang="en-US" dirty="0"/>
              <a:t>Priority Alerts</a:t>
            </a:r>
          </a:p>
          <a:p>
            <a:r>
              <a:rPr lang="en-US" dirty="0"/>
              <a:t>Medication Management</a:t>
            </a:r>
          </a:p>
          <a:p>
            <a:pPr lvl="1"/>
            <a:r>
              <a:rPr lang="en-US" dirty="0"/>
              <a:t>PDMP</a:t>
            </a:r>
          </a:p>
          <a:p>
            <a:pPr lvl="1"/>
            <a:r>
              <a:rPr lang="en-US" dirty="0"/>
              <a:t>PDMP Advisories</a:t>
            </a:r>
          </a:p>
          <a:p>
            <a:pPr lvl="1"/>
            <a:r>
              <a:rPr lang="en-US" dirty="0"/>
              <a:t>Reported Medications</a:t>
            </a:r>
          </a:p>
          <a:p>
            <a:r>
              <a:rPr lang="en-US" dirty="0"/>
              <a:t>Clinical Data</a:t>
            </a:r>
          </a:p>
          <a:p>
            <a:pPr lvl="1"/>
            <a:r>
              <a:rPr lang="en-US" dirty="0"/>
              <a:t>Health Records</a:t>
            </a:r>
          </a:p>
          <a:p>
            <a:pPr lvl="1"/>
            <a:r>
              <a:rPr lang="en-US" dirty="0"/>
              <a:t>Encounters</a:t>
            </a:r>
          </a:p>
          <a:p>
            <a:pPr lvl="1"/>
            <a:r>
              <a:rPr lang="en-US" dirty="0"/>
              <a:t>Problems</a:t>
            </a:r>
          </a:p>
          <a:p>
            <a:pPr lvl="1"/>
            <a:r>
              <a:rPr lang="en-US" dirty="0"/>
              <a:t>Structured Documents (CCDAs)</a:t>
            </a:r>
          </a:p>
          <a:p>
            <a:pPr lvl="1"/>
            <a:r>
              <a:rPr lang="en-US" dirty="0"/>
              <a:t>Immunization</a:t>
            </a:r>
          </a:p>
          <a:p>
            <a:r>
              <a:rPr lang="en-US" dirty="0"/>
              <a:t>Care Coordination</a:t>
            </a:r>
          </a:p>
          <a:p>
            <a:pPr lvl="1"/>
            <a:r>
              <a:rPr lang="en-US" dirty="0"/>
              <a:t>Care Team</a:t>
            </a:r>
          </a:p>
          <a:p>
            <a:pPr lvl="1"/>
            <a:r>
              <a:rPr lang="en-US" dirty="0"/>
              <a:t>Care Alerts</a:t>
            </a:r>
          </a:p>
          <a:p>
            <a:pPr lvl="1"/>
            <a:r>
              <a:rPr lang="en-US" dirty="0"/>
              <a:t>Referral History</a:t>
            </a:r>
          </a:p>
          <a:p>
            <a:pPr lvl="1"/>
            <a:r>
              <a:rPr lang="en-US" dirty="0"/>
              <a:t>Advance Directives</a:t>
            </a:r>
          </a:p>
          <a:p>
            <a:r>
              <a:rPr lang="en-US" dirty="0"/>
              <a:t>Social Determinants</a:t>
            </a:r>
          </a:p>
          <a:p>
            <a:pPr lvl="1"/>
            <a:r>
              <a:rPr lang="en-US" dirty="0"/>
              <a:t>Assessment</a:t>
            </a:r>
          </a:p>
          <a:p>
            <a:pPr lvl="1"/>
            <a:r>
              <a:rPr lang="en-US" dirty="0"/>
              <a:t>Conditions</a:t>
            </a:r>
          </a:p>
          <a:p>
            <a:r>
              <a:rPr lang="en-US" dirty="0"/>
              <a:t>Claims Data</a:t>
            </a:r>
          </a:p>
          <a:p>
            <a:r>
              <a:rPr lang="en-US" dirty="0"/>
              <a:t>Apps from CRISP Portal</a:t>
            </a:r>
          </a:p>
        </p:txBody>
      </p:sp>
      <p:pic>
        <p:nvPicPr>
          <p:cNvPr id="4" name="Picture 3">
            <a:extLst>
              <a:ext uri="{FF2B5EF4-FFF2-40B4-BE49-F238E27FC236}">
                <a16:creationId xmlns:a16="http://schemas.microsoft.com/office/drawing/2014/main" id="{3F2AE18E-DA39-7754-B8D6-7C0E04126958}"/>
              </a:ext>
            </a:extLst>
          </p:cNvPr>
          <p:cNvPicPr>
            <a:picLocks noChangeAspect="1"/>
          </p:cNvPicPr>
          <p:nvPr/>
        </p:nvPicPr>
        <p:blipFill rotWithShape="1">
          <a:blip r:embed="rId3"/>
          <a:srcRect t="30" r="87830" b="1"/>
          <a:stretch/>
        </p:blipFill>
        <p:spPr>
          <a:xfrm>
            <a:off x="8961652" y="1242366"/>
            <a:ext cx="2742668" cy="5354320"/>
          </a:xfrm>
          <a:prstGeom prst="rect">
            <a:avLst/>
          </a:prstGeom>
        </p:spPr>
      </p:pic>
      <p:sp>
        <p:nvSpPr>
          <p:cNvPr id="6" name="Slide Number Placeholder 5">
            <a:extLst>
              <a:ext uri="{FF2B5EF4-FFF2-40B4-BE49-F238E27FC236}">
                <a16:creationId xmlns:a16="http://schemas.microsoft.com/office/drawing/2014/main" id="{6E40EAEB-C1A7-67BC-FD65-186F5FB37996}"/>
              </a:ext>
            </a:extLst>
          </p:cNvPr>
          <p:cNvSpPr>
            <a:spLocks noGrp="1"/>
          </p:cNvSpPr>
          <p:nvPr>
            <p:ph type="sldNum" sz="quarter" idx="12"/>
          </p:nvPr>
        </p:nvSpPr>
        <p:spPr>
          <a:xfrm>
            <a:off x="8610600" y="6527800"/>
            <a:ext cx="2743200" cy="365125"/>
          </a:xfrm>
        </p:spPr>
        <p:txBody>
          <a:bodyPr/>
          <a:lstStyle/>
          <a:p>
            <a:fld id="{55B56A44-400E-4773-BA29-F2D53A17B8D0}" type="slidenum">
              <a:rPr lang="en-US" smtClean="0"/>
              <a:t>23</a:t>
            </a:fld>
            <a:endParaRPr lang="en-US" dirty="0"/>
          </a:p>
        </p:txBody>
      </p:sp>
    </p:spTree>
    <p:extLst>
      <p:ext uri="{BB962C8B-B14F-4D97-AF65-F5344CB8AC3E}">
        <p14:creationId xmlns:p14="http://schemas.microsoft.com/office/powerpoint/2010/main" val="2410376355"/>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DE184C5-FBC3-675F-052B-053621F7F68F}"/>
              </a:ext>
            </a:extLst>
          </p:cNvPr>
          <p:cNvPicPr>
            <a:picLocks noChangeAspect="1"/>
          </p:cNvPicPr>
          <p:nvPr/>
        </p:nvPicPr>
        <p:blipFill>
          <a:blip r:embed="rId2"/>
          <a:stretch>
            <a:fillRect/>
          </a:stretch>
        </p:blipFill>
        <p:spPr>
          <a:xfrm>
            <a:off x="1647569" y="2580639"/>
            <a:ext cx="8850414" cy="3570449"/>
          </a:xfrm>
          <a:prstGeom prst="rect">
            <a:avLst/>
          </a:prstGeom>
        </p:spPr>
      </p:pic>
      <p:sp>
        <p:nvSpPr>
          <p:cNvPr id="4" name="Title 3">
            <a:extLst>
              <a:ext uri="{FF2B5EF4-FFF2-40B4-BE49-F238E27FC236}">
                <a16:creationId xmlns:a16="http://schemas.microsoft.com/office/drawing/2014/main" id="{94CE4697-8BBD-8574-DCE8-ACC4EE31041D}"/>
              </a:ext>
            </a:extLst>
          </p:cNvPr>
          <p:cNvSpPr>
            <a:spLocks noGrp="1"/>
          </p:cNvSpPr>
          <p:nvPr>
            <p:ph type="title"/>
          </p:nvPr>
        </p:nvSpPr>
        <p:spPr>
          <a:xfrm>
            <a:off x="838200" y="365125"/>
            <a:ext cx="10515600" cy="1325563"/>
          </a:xfrm>
        </p:spPr>
        <p:txBody>
          <a:bodyPr/>
          <a:lstStyle/>
          <a:p>
            <a:r>
              <a:rPr lang="en-US" dirty="0"/>
              <a:t>InContext Features cont.</a:t>
            </a:r>
          </a:p>
        </p:txBody>
      </p:sp>
      <p:pic>
        <p:nvPicPr>
          <p:cNvPr id="6" name="Picture 5" descr="A screenshot of a blue and white screen&#10;&#10;Description automatically generated">
            <a:extLst>
              <a:ext uri="{FF2B5EF4-FFF2-40B4-BE49-F238E27FC236}">
                <a16:creationId xmlns:a16="http://schemas.microsoft.com/office/drawing/2014/main" id="{35EA4A9B-1C33-8271-530E-11556A2BC151}"/>
              </a:ext>
            </a:extLst>
          </p:cNvPr>
          <p:cNvPicPr>
            <a:picLocks noChangeAspect="1"/>
          </p:cNvPicPr>
          <p:nvPr/>
        </p:nvPicPr>
        <p:blipFill rotWithShape="1">
          <a:blip r:embed="rId3">
            <a:extLst>
              <a:ext uri="{28A0092B-C50C-407E-A947-70E740481C1C}">
                <a14:useLocalDpi xmlns:a14="http://schemas.microsoft.com/office/drawing/2010/main" val="0"/>
              </a:ext>
            </a:extLst>
          </a:blip>
          <a:srcRect l="1436" t="1859" r="62029" b="61220"/>
          <a:stretch/>
        </p:blipFill>
        <p:spPr>
          <a:xfrm>
            <a:off x="229089" y="2658748"/>
            <a:ext cx="1218221" cy="1733909"/>
          </a:xfrm>
          <a:prstGeom prst="rect">
            <a:avLst/>
          </a:prstGeom>
        </p:spPr>
      </p:pic>
      <p:pic>
        <p:nvPicPr>
          <p:cNvPr id="7" name="Picture 6" descr="A screenshot of a phone&#10;&#10;Description automatically generated">
            <a:extLst>
              <a:ext uri="{FF2B5EF4-FFF2-40B4-BE49-F238E27FC236}">
                <a16:creationId xmlns:a16="http://schemas.microsoft.com/office/drawing/2014/main" id="{D7E91511-06DF-442F-5310-68D53D4302A9}"/>
              </a:ext>
            </a:extLst>
          </p:cNvPr>
          <p:cNvPicPr>
            <a:picLocks noChangeAspect="1"/>
          </p:cNvPicPr>
          <p:nvPr/>
        </p:nvPicPr>
        <p:blipFill rotWithShape="1">
          <a:blip r:embed="rId4">
            <a:extLst>
              <a:ext uri="{28A0092B-C50C-407E-A947-70E740481C1C}">
                <a14:useLocalDpi xmlns:a14="http://schemas.microsoft.com/office/drawing/2010/main" val="0"/>
              </a:ext>
            </a:extLst>
          </a:blip>
          <a:srcRect l="10497" t="2913" r="10270" b="5272"/>
          <a:stretch/>
        </p:blipFill>
        <p:spPr>
          <a:xfrm>
            <a:off x="10837916" y="2376554"/>
            <a:ext cx="1031767" cy="1382178"/>
          </a:xfrm>
          <a:prstGeom prst="rect">
            <a:avLst/>
          </a:prstGeom>
        </p:spPr>
      </p:pic>
      <p:sp>
        <p:nvSpPr>
          <p:cNvPr id="8" name="TextBox 7">
            <a:extLst>
              <a:ext uri="{FF2B5EF4-FFF2-40B4-BE49-F238E27FC236}">
                <a16:creationId xmlns:a16="http://schemas.microsoft.com/office/drawing/2014/main" id="{FCFD9023-BCF8-31D5-28D3-A7B794BFCCAE}"/>
              </a:ext>
            </a:extLst>
          </p:cNvPr>
          <p:cNvSpPr txBox="1"/>
          <p:nvPr/>
        </p:nvSpPr>
        <p:spPr>
          <a:xfrm>
            <a:off x="4358640" y="1544320"/>
            <a:ext cx="5527040" cy="646331"/>
          </a:xfrm>
          <a:prstGeom prst="rect">
            <a:avLst/>
          </a:prstGeom>
          <a:noFill/>
          <a:ln w="28575">
            <a:solidFill>
              <a:srgbClr val="FF0000"/>
            </a:solidFill>
          </a:ln>
        </p:spPr>
        <p:txBody>
          <a:bodyPr wrap="square" rtlCol="0">
            <a:spAutoFit/>
          </a:bodyPr>
          <a:lstStyle/>
          <a:p>
            <a:r>
              <a:rPr lang="en-US" dirty="0"/>
              <a:t>Priority alerts are found here. They include clinical alerts and infectious control alerts.</a:t>
            </a:r>
          </a:p>
        </p:txBody>
      </p:sp>
      <p:sp>
        <p:nvSpPr>
          <p:cNvPr id="9" name="Rectangle 8">
            <a:extLst>
              <a:ext uri="{FF2B5EF4-FFF2-40B4-BE49-F238E27FC236}">
                <a16:creationId xmlns:a16="http://schemas.microsoft.com/office/drawing/2014/main" id="{DCF24501-8F03-D7F3-782C-10E998F5BD63}"/>
              </a:ext>
            </a:extLst>
          </p:cNvPr>
          <p:cNvSpPr/>
          <p:nvPr/>
        </p:nvSpPr>
        <p:spPr>
          <a:xfrm>
            <a:off x="1575433" y="5923280"/>
            <a:ext cx="466727" cy="3556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9931AD7C-118A-1A2E-8A83-816B323191C5}"/>
              </a:ext>
            </a:extLst>
          </p:cNvPr>
          <p:cNvSpPr/>
          <p:nvPr/>
        </p:nvSpPr>
        <p:spPr>
          <a:xfrm>
            <a:off x="9865360" y="2427304"/>
            <a:ext cx="233680" cy="5057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3AD60-8CEF-B1E0-7053-800BD443F38B}"/>
              </a:ext>
            </a:extLst>
          </p:cNvPr>
          <p:cNvSpPr/>
          <p:nvPr/>
        </p:nvSpPr>
        <p:spPr>
          <a:xfrm>
            <a:off x="10147702" y="2437465"/>
            <a:ext cx="448544" cy="4174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CB1BC5-28B4-B92B-3CF4-4DDF70A3BE09}"/>
              </a:ext>
            </a:extLst>
          </p:cNvPr>
          <p:cNvSpPr/>
          <p:nvPr/>
        </p:nvSpPr>
        <p:spPr>
          <a:xfrm>
            <a:off x="10738421" y="2274905"/>
            <a:ext cx="1224489" cy="43703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52E5FA-030B-1970-DD3E-F5A24B12A984}"/>
              </a:ext>
            </a:extLst>
          </p:cNvPr>
          <p:cNvSpPr/>
          <p:nvPr/>
        </p:nvSpPr>
        <p:spPr>
          <a:xfrm>
            <a:off x="170267" y="2580640"/>
            <a:ext cx="1346344" cy="29159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DBEE38-D396-A71A-6A5B-1C6DB7E2DA1B}"/>
              </a:ext>
            </a:extLst>
          </p:cNvPr>
          <p:cNvSpPr txBox="1"/>
          <p:nvPr/>
        </p:nvSpPr>
        <p:spPr>
          <a:xfrm>
            <a:off x="210035" y="4470765"/>
            <a:ext cx="1346344" cy="954107"/>
          </a:xfrm>
          <a:prstGeom prst="rect">
            <a:avLst/>
          </a:prstGeom>
          <a:noFill/>
        </p:spPr>
        <p:txBody>
          <a:bodyPr wrap="square" rtlCol="0">
            <a:spAutoFit/>
          </a:bodyPr>
          <a:lstStyle/>
          <a:p>
            <a:r>
              <a:rPr lang="en-US" sz="1400" dirty="0"/>
              <a:t>To toggle the InContext side bar, click this arrow.</a:t>
            </a:r>
          </a:p>
        </p:txBody>
      </p:sp>
      <p:sp>
        <p:nvSpPr>
          <p:cNvPr id="15" name="TextBox 14">
            <a:extLst>
              <a:ext uri="{FF2B5EF4-FFF2-40B4-BE49-F238E27FC236}">
                <a16:creationId xmlns:a16="http://schemas.microsoft.com/office/drawing/2014/main" id="{3E33AEA9-74BF-4504-3491-63C7729E320D}"/>
              </a:ext>
            </a:extLst>
          </p:cNvPr>
          <p:cNvSpPr txBox="1"/>
          <p:nvPr/>
        </p:nvSpPr>
        <p:spPr>
          <a:xfrm>
            <a:off x="10738421" y="3798442"/>
            <a:ext cx="1218221" cy="2862322"/>
          </a:xfrm>
          <a:prstGeom prst="rect">
            <a:avLst/>
          </a:prstGeom>
          <a:noFill/>
        </p:spPr>
        <p:txBody>
          <a:bodyPr wrap="square" rtlCol="0">
            <a:spAutoFit/>
          </a:bodyPr>
          <a:lstStyle/>
          <a:p>
            <a:r>
              <a:rPr lang="en-US" sz="1200" b="1" dirty="0"/>
              <a:t>Feedback: </a:t>
            </a:r>
            <a:r>
              <a:rPr lang="en-US" sz="1200" dirty="0"/>
              <a:t>send non-PHI feedback to our development staff</a:t>
            </a:r>
          </a:p>
          <a:p>
            <a:r>
              <a:rPr lang="en-US" sz="1200" b="1" dirty="0"/>
              <a:t>Glossary: </a:t>
            </a:r>
            <a:r>
              <a:rPr lang="en-US" sz="1200" dirty="0"/>
              <a:t>definitions of terms used in the application</a:t>
            </a:r>
            <a:br>
              <a:rPr lang="en-US" sz="1200" dirty="0"/>
            </a:br>
            <a:r>
              <a:rPr lang="en-US" sz="1200" b="1" dirty="0"/>
              <a:t>About: </a:t>
            </a:r>
            <a:r>
              <a:rPr lang="en-US" sz="1200" dirty="0"/>
              <a:t>application version &amp; release notes</a:t>
            </a:r>
          </a:p>
        </p:txBody>
      </p:sp>
      <p:cxnSp>
        <p:nvCxnSpPr>
          <p:cNvPr id="16" name="Straight Connector 15">
            <a:extLst>
              <a:ext uri="{FF2B5EF4-FFF2-40B4-BE49-F238E27FC236}">
                <a16:creationId xmlns:a16="http://schemas.microsoft.com/office/drawing/2014/main" id="{C8950F30-480F-62BC-0025-D7E4869D25B6}"/>
              </a:ext>
            </a:extLst>
          </p:cNvPr>
          <p:cNvCxnSpPr>
            <a:stCxn id="8" idx="2"/>
            <a:endCxn id="10" idx="1"/>
          </p:cNvCxnSpPr>
          <p:nvPr/>
        </p:nvCxnSpPr>
        <p:spPr>
          <a:xfrm>
            <a:off x="7122160" y="2190651"/>
            <a:ext cx="2743200" cy="4895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26C109-3A41-CD8F-2A6A-4DCD7F67D4DD}"/>
              </a:ext>
            </a:extLst>
          </p:cNvPr>
          <p:cNvCxnSpPr>
            <a:cxnSpLocks/>
            <a:stCxn id="13" idx="2"/>
            <a:endCxn id="9" idx="1"/>
          </p:cNvCxnSpPr>
          <p:nvPr/>
        </p:nvCxnSpPr>
        <p:spPr>
          <a:xfrm>
            <a:off x="843439" y="5496560"/>
            <a:ext cx="731994" cy="604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79D727-A277-9DA0-B2FB-9C4CAF9954C4}"/>
              </a:ext>
            </a:extLst>
          </p:cNvPr>
          <p:cNvCxnSpPr>
            <a:stCxn id="11" idx="2"/>
            <a:endCxn id="12" idx="1"/>
          </p:cNvCxnSpPr>
          <p:nvPr/>
        </p:nvCxnSpPr>
        <p:spPr>
          <a:xfrm>
            <a:off x="10371974" y="2854961"/>
            <a:ext cx="366447" cy="16051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6200761-E2A8-77A4-E655-E03D1972BDE8}"/>
              </a:ext>
            </a:extLst>
          </p:cNvPr>
          <p:cNvSpPr>
            <a:spLocks noGrp="1"/>
          </p:cNvSpPr>
          <p:nvPr>
            <p:ph type="sldNum" sz="quarter" idx="12"/>
          </p:nvPr>
        </p:nvSpPr>
        <p:spPr>
          <a:xfrm>
            <a:off x="8610600" y="6575425"/>
            <a:ext cx="2743200" cy="365125"/>
          </a:xfrm>
        </p:spPr>
        <p:txBody>
          <a:bodyPr/>
          <a:lstStyle/>
          <a:p>
            <a:fld id="{55B56A44-400E-4773-BA29-F2D53A17B8D0}" type="slidenum">
              <a:rPr lang="en-US" smtClean="0"/>
              <a:t>24</a:t>
            </a:fld>
            <a:endParaRPr lang="en-US" dirty="0"/>
          </a:p>
        </p:txBody>
      </p:sp>
    </p:spTree>
    <p:extLst>
      <p:ext uri="{BB962C8B-B14F-4D97-AF65-F5344CB8AC3E}">
        <p14:creationId xmlns:p14="http://schemas.microsoft.com/office/powerpoint/2010/main" val="4275851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792D95-7639-8024-D3C7-814E223C4C37}"/>
              </a:ext>
            </a:extLst>
          </p:cNvPr>
          <p:cNvSpPr>
            <a:spLocks noGrp="1"/>
          </p:cNvSpPr>
          <p:nvPr>
            <p:ph type="title"/>
          </p:nvPr>
        </p:nvSpPr>
        <p:spPr>
          <a:xfrm>
            <a:off x="838200" y="365125"/>
            <a:ext cx="10515600" cy="1325563"/>
          </a:xfrm>
        </p:spPr>
        <p:txBody>
          <a:bodyPr/>
          <a:lstStyle/>
          <a:p>
            <a:r>
              <a:rPr lang="en-US" dirty="0"/>
              <a:t>InContext Features cont.</a:t>
            </a:r>
          </a:p>
        </p:txBody>
      </p:sp>
      <p:pic>
        <p:nvPicPr>
          <p:cNvPr id="5" name="Content Placeholder 27">
            <a:extLst>
              <a:ext uri="{FF2B5EF4-FFF2-40B4-BE49-F238E27FC236}">
                <a16:creationId xmlns:a16="http://schemas.microsoft.com/office/drawing/2014/main" id="{0851825F-1085-867B-E968-6B8A0E0C6539}"/>
              </a:ext>
            </a:extLst>
          </p:cNvPr>
          <p:cNvPicPr>
            <a:picLocks noChangeAspect="1"/>
          </p:cNvPicPr>
          <p:nvPr/>
        </p:nvPicPr>
        <p:blipFill rotWithShape="1">
          <a:blip r:embed="rId2"/>
          <a:srcRect l="2342" t="1696" r="2026" b="1538"/>
          <a:stretch/>
        </p:blipFill>
        <p:spPr>
          <a:xfrm>
            <a:off x="949960" y="1429950"/>
            <a:ext cx="2528412" cy="5281810"/>
          </a:xfrm>
          <a:prstGeom prst="rect">
            <a:avLst/>
          </a:prstGeom>
        </p:spPr>
      </p:pic>
      <p:sp>
        <p:nvSpPr>
          <p:cNvPr id="6" name="TextBox 5">
            <a:extLst>
              <a:ext uri="{FF2B5EF4-FFF2-40B4-BE49-F238E27FC236}">
                <a16:creationId xmlns:a16="http://schemas.microsoft.com/office/drawing/2014/main" id="{A02E47A0-F34F-60FD-A6AC-974C7E68F515}"/>
              </a:ext>
            </a:extLst>
          </p:cNvPr>
          <p:cNvSpPr txBox="1"/>
          <p:nvPr/>
        </p:nvSpPr>
        <p:spPr>
          <a:xfrm>
            <a:off x="5770880" y="1657598"/>
            <a:ext cx="5364480" cy="4401205"/>
          </a:xfrm>
          <a:prstGeom prst="rect">
            <a:avLst/>
          </a:prstGeom>
          <a:noFill/>
          <a:ln w="57150">
            <a:solidFill>
              <a:srgbClr val="FF0000"/>
            </a:solidFill>
          </a:ln>
        </p:spPr>
        <p:txBody>
          <a:bodyPr wrap="square" rtlCol="0">
            <a:spAutoFit/>
          </a:bodyPr>
          <a:lstStyle/>
          <a:p>
            <a:r>
              <a:rPr lang="en-US" sz="2800" dirty="0"/>
              <a:t>The apps widget allows users to launch CRISP applications via the CRISP Portal. Authorized users can launch the following apps:</a:t>
            </a:r>
          </a:p>
          <a:p>
            <a:pPr marL="342900" indent="-342900">
              <a:buAutoNum type="arabicPeriod"/>
            </a:pPr>
            <a:r>
              <a:rPr lang="en-US" sz="2800" dirty="0"/>
              <a:t>Consent Tool</a:t>
            </a:r>
          </a:p>
          <a:p>
            <a:pPr marL="342900" indent="-342900">
              <a:buAutoNum type="arabicPeriod"/>
            </a:pPr>
            <a:r>
              <a:rPr lang="en-US" sz="2800" dirty="0"/>
              <a:t>Referral Tool</a:t>
            </a:r>
          </a:p>
          <a:p>
            <a:pPr marL="342900" indent="-342900">
              <a:buAutoNum type="arabicPeriod"/>
            </a:pPr>
            <a:r>
              <a:rPr lang="en-US" sz="2800" dirty="0"/>
              <a:t>MyDirectives DC (this is available only to DC-licensed providers)</a:t>
            </a:r>
          </a:p>
        </p:txBody>
      </p:sp>
      <p:sp>
        <p:nvSpPr>
          <p:cNvPr id="7" name="Arrow: Right 6">
            <a:extLst>
              <a:ext uri="{FF2B5EF4-FFF2-40B4-BE49-F238E27FC236}">
                <a16:creationId xmlns:a16="http://schemas.microsoft.com/office/drawing/2014/main" id="{112A1346-2037-CFF2-B895-0378A9D4CE46}"/>
              </a:ext>
            </a:extLst>
          </p:cNvPr>
          <p:cNvSpPr/>
          <p:nvPr/>
        </p:nvSpPr>
        <p:spPr>
          <a:xfrm>
            <a:off x="2194560" y="4985331"/>
            <a:ext cx="3576320" cy="29786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4FC17BE-07B2-0345-BFFE-6EBDF9C1FFDA}"/>
              </a:ext>
            </a:extLst>
          </p:cNvPr>
          <p:cNvSpPr>
            <a:spLocks noGrp="1"/>
          </p:cNvSpPr>
          <p:nvPr>
            <p:ph type="sldNum" sz="quarter" idx="12"/>
          </p:nvPr>
        </p:nvSpPr>
        <p:spPr/>
        <p:txBody>
          <a:bodyPr/>
          <a:lstStyle/>
          <a:p>
            <a:fld id="{55B56A44-400E-4773-BA29-F2D53A17B8D0}" type="slidenum">
              <a:rPr lang="en-US" smtClean="0"/>
              <a:t>25</a:t>
            </a:fld>
            <a:endParaRPr lang="en-US"/>
          </a:p>
        </p:txBody>
      </p:sp>
    </p:spTree>
    <p:extLst>
      <p:ext uri="{BB962C8B-B14F-4D97-AF65-F5344CB8AC3E}">
        <p14:creationId xmlns:p14="http://schemas.microsoft.com/office/powerpoint/2010/main" val="1878817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1DC6-3884-B591-8AB0-FE53FDDC0D31}"/>
              </a:ext>
            </a:extLst>
          </p:cNvPr>
          <p:cNvSpPr>
            <a:spLocks noGrp="1"/>
          </p:cNvSpPr>
          <p:nvPr>
            <p:ph type="title"/>
          </p:nvPr>
        </p:nvSpPr>
        <p:spPr/>
        <p:txBody>
          <a:bodyPr>
            <a:normAutofit/>
          </a:bodyPr>
          <a:lstStyle/>
          <a:p>
            <a:r>
              <a:rPr lang="en-US" sz="4200" dirty="0"/>
              <a:t>CEND &amp; Population Explorer Tool</a:t>
            </a:r>
          </a:p>
        </p:txBody>
      </p:sp>
      <p:sp>
        <p:nvSpPr>
          <p:cNvPr id="3" name="Content Placeholder 2">
            <a:extLst>
              <a:ext uri="{FF2B5EF4-FFF2-40B4-BE49-F238E27FC236}">
                <a16:creationId xmlns:a16="http://schemas.microsoft.com/office/drawing/2014/main" id="{D1A90F22-4AE2-2748-692C-B7E746859EE3}"/>
              </a:ext>
            </a:extLst>
          </p:cNvPr>
          <p:cNvSpPr>
            <a:spLocks noGrp="1"/>
          </p:cNvSpPr>
          <p:nvPr>
            <p:ph idx="1"/>
          </p:nvPr>
        </p:nvSpPr>
        <p:spPr>
          <a:xfrm>
            <a:off x="838200" y="1541145"/>
            <a:ext cx="10515600" cy="2228215"/>
          </a:xfrm>
        </p:spPr>
        <p:txBody>
          <a:bodyPr/>
          <a:lstStyle/>
          <a:p>
            <a:r>
              <a:rPr lang="en-US" dirty="0"/>
              <a:t>The CRISP Event Notification Delivery (CEND) service offers real-time alerts for patients’ hospital encounters.</a:t>
            </a:r>
          </a:p>
          <a:p>
            <a:r>
              <a:rPr lang="en-US" dirty="0"/>
              <a:t>Population explorer integrates CEND into the CRISP Portal, providing an interface for clinicians and care teams to view patient encounters.</a:t>
            </a:r>
          </a:p>
        </p:txBody>
      </p:sp>
      <p:pic>
        <p:nvPicPr>
          <p:cNvPr id="4" name="Picture 3" descr="A screenshot of a computer&#10;&#10;Description automatically generated">
            <a:extLst>
              <a:ext uri="{FF2B5EF4-FFF2-40B4-BE49-F238E27FC236}">
                <a16:creationId xmlns:a16="http://schemas.microsoft.com/office/drawing/2014/main" id="{680A9C96-D693-9A90-33B8-EFDCB2032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175" y="3799124"/>
            <a:ext cx="7787650" cy="2780191"/>
          </a:xfrm>
          <a:prstGeom prst="rect">
            <a:avLst/>
          </a:prstGeom>
        </p:spPr>
      </p:pic>
      <p:sp>
        <p:nvSpPr>
          <p:cNvPr id="6" name="Slide Number Placeholder 5">
            <a:extLst>
              <a:ext uri="{FF2B5EF4-FFF2-40B4-BE49-F238E27FC236}">
                <a16:creationId xmlns:a16="http://schemas.microsoft.com/office/drawing/2014/main" id="{B745EED9-0BDB-0F1F-4652-30EC41310088}"/>
              </a:ext>
            </a:extLst>
          </p:cNvPr>
          <p:cNvSpPr>
            <a:spLocks noGrp="1"/>
          </p:cNvSpPr>
          <p:nvPr>
            <p:ph type="sldNum" sz="quarter" idx="12"/>
          </p:nvPr>
        </p:nvSpPr>
        <p:spPr/>
        <p:txBody>
          <a:bodyPr/>
          <a:lstStyle/>
          <a:p>
            <a:fld id="{55B56A44-400E-4773-BA29-F2D53A17B8D0}" type="slidenum">
              <a:rPr lang="en-US" smtClean="0"/>
              <a:t>26</a:t>
            </a:fld>
            <a:endParaRPr lang="en-US"/>
          </a:p>
        </p:txBody>
      </p:sp>
    </p:spTree>
    <p:extLst>
      <p:ext uri="{BB962C8B-B14F-4D97-AF65-F5344CB8AC3E}">
        <p14:creationId xmlns:p14="http://schemas.microsoft.com/office/powerpoint/2010/main" val="440180899"/>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57D7-C08B-03A2-FB0E-A231DAF28EE0}"/>
              </a:ext>
            </a:extLst>
          </p:cNvPr>
          <p:cNvSpPr>
            <a:spLocks noGrp="1"/>
          </p:cNvSpPr>
          <p:nvPr>
            <p:ph type="title"/>
          </p:nvPr>
        </p:nvSpPr>
        <p:spPr/>
        <p:txBody>
          <a:bodyPr>
            <a:normAutofit/>
          </a:bodyPr>
          <a:lstStyle/>
          <a:p>
            <a:r>
              <a:rPr lang="en-US" sz="4200" dirty="0"/>
              <a:t>Population Explorer Tool &amp; CEND</a:t>
            </a:r>
          </a:p>
        </p:txBody>
      </p:sp>
      <p:sp>
        <p:nvSpPr>
          <p:cNvPr id="3" name="Content Placeholder 2">
            <a:extLst>
              <a:ext uri="{FF2B5EF4-FFF2-40B4-BE49-F238E27FC236}">
                <a16:creationId xmlns:a16="http://schemas.microsoft.com/office/drawing/2014/main" id="{453A6DAA-89D5-C725-E0A7-5D0C149B1EF3}"/>
              </a:ext>
            </a:extLst>
          </p:cNvPr>
          <p:cNvSpPr>
            <a:spLocks noGrp="1"/>
          </p:cNvSpPr>
          <p:nvPr>
            <p:ph idx="1"/>
          </p:nvPr>
        </p:nvSpPr>
        <p:spPr/>
        <p:txBody>
          <a:bodyPr/>
          <a:lstStyle/>
          <a:p>
            <a:r>
              <a:rPr lang="en-US" dirty="0"/>
              <a:t>Key Features and Functionalities</a:t>
            </a:r>
          </a:p>
          <a:p>
            <a:pPr lvl="1"/>
            <a:r>
              <a:rPr lang="en-US" dirty="0"/>
              <a:t>Patient Record/Other App Launching</a:t>
            </a:r>
          </a:p>
          <a:p>
            <a:pPr lvl="1"/>
            <a:r>
              <a:rPr lang="en-US" dirty="0"/>
              <a:t>Expanded View</a:t>
            </a:r>
          </a:p>
          <a:p>
            <a:pPr lvl="1"/>
            <a:r>
              <a:rPr lang="en-US" dirty="0"/>
              <a:t>Follow Up Status</a:t>
            </a:r>
          </a:p>
          <a:p>
            <a:pPr lvl="1"/>
            <a:r>
              <a:rPr lang="en-US" dirty="0"/>
              <a:t>Patient Demographics</a:t>
            </a:r>
          </a:p>
          <a:p>
            <a:pPr lvl="1"/>
            <a:r>
              <a:rPr lang="en-US" dirty="0"/>
              <a:t>Selected Encounter Details</a:t>
            </a:r>
          </a:p>
          <a:p>
            <a:pPr lvl="1"/>
            <a:r>
              <a:rPr lang="en-US" dirty="0"/>
              <a:t>Diagnosis Details</a:t>
            </a:r>
          </a:p>
          <a:p>
            <a:pPr lvl="1"/>
            <a:r>
              <a:rPr lang="en-US" dirty="0"/>
              <a:t>Encounter History</a:t>
            </a:r>
          </a:p>
          <a:p>
            <a:pPr lvl="1"/>
            <a:r>
              <a:rPr lang="en-US" dirty="0"/>
              <a:t>Filters</a:t>
            </a:r>
          </a:p>
          <a:p>
            <a:pPr lvl="1"/>
            <a:r>
              <a:rPr lang="en-US" dirty="0"/>
              <a:t>Data Exports</a:t>
            </a:r>
          </a:p>
        </p:txBody>
      </p:sp>
      <p:sp>
        <p:nvSpPr>
          <p:cNvPr id="5" name="Slide Number Placeholder 4">
            <a:extLst>
              <a:ext uri="{FF2B5EF4-FFF2-40B4-BE49-F238E27FC236}">
                <a16:creationId xmlns:a16="http://schemas.microsoft.com/office/drawing/2014/main" id="{4B951640-12CC-6E97-00E6-A9B60F33ADF1}"/>
              </a:ext>
            </a:extLst>
          </p:cNvPr>
          <p:cNvSpPr>
            <a:spLocks noGrp="1"/>
          </p:cNvSpPr>
          <p:nvPr>
            <p:ph type="sldNum" sz="quarter" idx="12"/>
          </p:nvPr>
        </p:nvSpPr>
        <p:spPr/>
        <p:txBody>
          <a:bodyPr/>
          <a:lstStyle/>
          <a:p>
            <a:fld id="{55B56A44-400E-4773-BA29-F2D53A17B8D0}" type="slidenum">
              <a:rPr lang="en-US" smtClean="0"/>
              <a:t>27</a:t>
            </a:fld>
            <a:endParaRPr lang="en-US"/>
          </a:p>
        </p:txBody>
      </p:sp>
    </p:spTree>
    <p:extLst>
      <p:ext uri="{BB962C8B-B14F-4D97-AF65-F5344CB8AC3E}">
        <p14:creationId xmlns:p14="http://schemas.microsoft.com/office/powerpoint/2010/main" val="305717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325E-BBDF-3502-3799-E77875DF61F3}"/>
              </a:ext>
            </a:extLst>
          </p:cNvPr>
          <p:cNvSpPr>
            <a:spLocks noGrp="1"/>
          </p:cNvSpPr>
          <p:nvPr>
            <p:ph type="title"/>
          </p:nvPr>
        </p:nvSpPr>
        <p:spPr/>
        <p:txBody>
          <a:bodyPr/>
          <a:lstStyle/>
          <a:p>
            <a:r>
              <a:rPr lang="en-US" dirty="0"/>
              <a:t>Accessing Population Explorer</a:t>
            </a:r>
          </a:p>
        </p:txBody>
      </p:sp>
      <p:sp>
        <p:nvSpPr>
          <p:cNvPr id="3" name="Content Placeholder 2">
            <a:extLst>
              <a:ext uri="{FF2B5EF4-FFF2-40B4-BE49-F238E27FC236}">
                <a16:creationId xmlns:a16="http://schemas.microsoft.com/office/drawing/2014/main" id="{EE808086-E980-96E7-E417-270D79BCF27D}"/>
              </a:ext>
            </a:extLst>
          </p:cNvPr>
          <p:cNvSpPr>
            <a:spLocks noGrp="1"/>
          </p:cNvSpPr>
          <p:nvPr>
            <p:ph idx="1"/>
          </p:nvPr>
        </p:nvSpPr>
        <p:spPr>
          <a:xfrm>
            <a:off x="838200" y="1510665"/>
            <a:ext cx="4719320" cy="2351667"/>
          </a:xfrm>
        </p:spPr>
        <p:txBody>
          <a:bodyPr>
            <a:normAutofit lnSpcReduction="10000"/>
          </a:bodyPr>
          <a:lstStyle/>
          <a:p>
            <a:r>
              <a:rPr lang="en-US" dirty="0"/>
              <a:t>To access Population Explorer, Log into the CRISP Portal. On the right-hand side of the screen, you will see the Population Explorer pane.</a:t>
            </a:r>
          </a:p>
        </p:txBody>
      </p:sp>
      <p:sp>
        <p:nvSpPr>
          <p:cNvPr id="4" name="Content Placeholder 2">
            <a:extLst>
              <a:ext uri="{FF2B5EF4-FFF2-40B4-BE49-F238E27FC236}">
                <a16:creationId xmlns:a16="http://schemas.microsoft.com/office/drawing/2014/main" id="{7B1D1A61-02A7-28D7-13FF-43232B792DFB}"/>
              </a:ext>
            </a:extLst>
          </p:cNvPr>
          <p:cNvSpPr txBox="1">
            <a:spLocks/>
          </p:cNvSpPr>
          <p:nvPr/>
        </p:nvSpPr>
        <p:spPr>
          <a:xfrm>
            <a:off x="2913099" y="4343400"/>
            <a:ext cx="8830957" cy="238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 choose a panel, use the drop-down menu labeled “View Panel” at the top of the pane. After selecting a panel from the list of your available panel, the pane will display event notification for that panel.</a:t>
            </a:r>
          </a:p>
        </p:txBody>
      </p:sp>
      <p:pic>
        <p:nvPicPr>
          <p:cNvPr id="6" name="Picture 5">
            <a:extLst>
              <a:ext uri="{FF2B5EF4-FFF2-40B4-BE49-F238E27FC236}">
                <a16:creationId xmlns:a16="http://schemas.microsoft.com/office/drawing/2014/main" id="{394755DB-A4A8-2854-B93C-49C4F39C81CE}"/>
              </a:ext>
            </a:extLst>
          </p:cNvPr>
          <p:cNvPicPr>
            <a:picLocks noChangeAspect="1"/>
          </p:cNvPicPr>
          <p:nvPr/>
        </p:nvPicPr>
        <p:blipFill>
          <a:blip r:embed="rId2"/>
          <a:stretch>
            <a:fillRect/>
          </a:stretch>
        </p:blipFill>
        <p:spPr>
          <a:xfrm>
            <a:off x="838200" y="3749040"/>
            <a:ext cx="2136431" cy="2875280"/>
          </a:xfrm>
          <a:prstGeom prst="rect">
            <a:avLst/>
          </a:prstGeom>
        </p:spPr>
      </p:pic>
      <p:cxnSp>
        <p:nvCxnSpPr>
          <p:cNvPr id="12" name="Connector: Elbow 11">
            <a:extLst>
              <a:ext uri="{FF2B5EF4-FFF2-40B4-BE49-F238E27FC236}">
                <a16:creationId xmlns:a16="http://schemas.microsoft.com/office/drawing/2014/main" id="{4E0C71B7-5165-1052-917D-9B1FD016DB12}"/>
              </a:ext>
            </a:extLst>
          </p:cNvPr>
          <p:cNvCxnSpPr>
            <a:cxnSpLocks/>
          </p:cNvCxnSpPr>
          <p:nvPr/>
        </p:nvCxnSpPr>
        <p:spPr>
          <a:xfrm rot="10800000">
            <a:off x="3197860" y="4035049"/>
            <a:ext cx="1120140" cy="287864"/>
          </a:xfrm>
          <a:prstGeom prst="bentConnector3">
            <a:avLst>
              <a:gd name="adj1" fmla="val 113"/>
            </a:avLst>
          </a:prstGeom>
          <a:ln w="28575">
            <a:solidFill>
              <a:srgbClr val="4475B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124DC0-FEFE-2965-494F-F8677545FC49}"/>
              </a:ext>
            </a:extLst>
          </p:cNvPr>
          <p:cNvCxnSpPr/>
          <p:nvPr/>
        </p:nvCxnSpPr>
        <p:spPr>
          <a:xfrm>
            <a:off x="4754880" y="2367280"/>
            <a:ext cx="802640" cy="0"/>
          </a:xfrm>
          <a:prstGeom prst="straightConnector1">
            <a:avLst/>
          </a:prstGeom>
          <a:ln w="28575">
            <a:solidFill>
              <a:srgbClr val="4475B9"/>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2A182C3-1B74-925F-4464-B91062B954E2}"/>
              </a:ext>
            </a:extLst>
          </p:cNvPr>
          <p:cNvSpPr>
            <a:spLocks noGrp="1"/>
          </p:cNvSpPr>
          <p:nvPr>
            <p:ph type="sldNum" sz="quarter" idx="12"/>
          </p:nvPr>
        </p:nvSpPr>
        <p:spPr/>
        <p:txBody>
          <a:bodyPr/>
          <a:lstStyle/>
          <a:p>
            <a:fld id="{55B56A44-400E-4773-BA29-F2D53A17B8D0}" type="slidenum">
              <a:rPr lang="en-US" smtClean="0"/>
              <a:t>28</a:t>
            </a:fld>
            <a:endParaRPr lang="en-US"/>
          </a:p>
        </p:txBody>
      </p:sp>
      <p:pic>
        <p:nvPicPr>
          <p:cNvPr id="9" name="Picture 8">
            <a:extLst>
              <a:ext uri="{FF2B5EF4-FFF2-40B4-BE49-F238E27FC236}">
                <a16:creationId xmlns:a16="http://schemas.microsoft.com/office/drawing/2014/main" id="{74682A04-5CF4-D7FB-CEBD-F768E224A5C2}"/>
              </a:ext>
            </a:extLst>
          </p:cNvPr>
          <p:cNvPicPr>
            <a:picLocks noChangeAspect="1"/>
          </p:cNvPicPr>
          <p:nvPr/>
        </p:nvPicPr>
        <p:blipFill>
          <a:blip r:embed="rId3"/>
          <a:stretch>
            <a:fillRect/>
          </a:stretch>
        </p:blipFill>
        <p:spPr>
          <a:xfrm>
            <a:off x="5557520" y="1603697"/>
            <a:ext cx="6559529" cy="2279122"/>
          </a:xfrm>
          <a:prstGeom prst="rect">
            <a:avLst/>
          </a:prstGeom>
        </p:spPr>
      </p:pic>
      <p:sp>
        <p:nvSpPr>
          <p:cNvPr id="10" name="TextBox 9">
            <a:extLst>
              <a:ext uri="{FF2B5EF4-FFF2-40B4-BE49-F238E27FC236}">
                <a16:creationId xmlns:a16="http://schemas.microsoft.com/office/drawing/2014/main" id="{25767A61-841C-C794-5E5F-ED2642838EE5}"/>
              </a:ext>
            </a:extLst>
          </p:cNvPr>
          <p:cNvSpPr txBox="1"/>
          <p:nvPr/>
        </p:nvSpPr>
        <p:spPr>
          <a:xfrm>
            <a:off x="10917588" y="2171756"/>
            <a:ext cx="1199461" cy="1804095"/>
          </a:xfrm>
          <a:prstGeom prst="rect">
            <a:avLst/>
          </a:prstGeom>
          <a:noFill/>
          <a:ln w="57150">
            <a:solidFill>
              <a:srgbClr val="FF0000"/>
            </a:solidFill>
          </a:ln>
        </p:spPr>
        <p:txBody>
          <a:bodyPr wrap="square" rtlCol="0">
            <a:spAutoFit/>
          </a:bodyPr>
          <a:lstStyle/>
          <a:p>
            <a:endParaRPr lang="en-US" sz="2800" dirty="0"/>
          </a:p>
        </p:txBody>
      </p:sp>
    </p:spTree>
    <p:extLst>
      <p:ext uri="{BB962C8B-B14F-4D97-AF65-F5344CB8AC3E}">
        <p14:creationId xmlns:p14="http://schemas.microsoft.com/office/powerpoint/2010/main" val="2831003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8776A-D84F-E733-A5C1-E19617E5345E}"/>
              </a:ext>
            </a:extLst>
          </p:cNvPr>
          <p:cNvSpPr>
            <a:spLocks noGrp="1"/>
          </p:cNvSpPr>
          <p:nvPr>
            <p:ph type="title"/>
          </p:nvPr>
        </p:nvSpPr>
        <p:spPr>
          <a:xfrm>
            <a:off x="695960" y="365125"/>
            <a:ext cx="8905240" cy="1325563"/>
          </a:xfrm>
        </p:spPr>
        <p:txBody>
          <a:bodyPr>
            <a:normAutofit/>
          </a:bodyPr>
          <a:lstStyle/>
          <a:p>
            <a:r>
              <a:rPr lang="en-US" sz="3950" dirty="0"/>
              <a:t>Patient Record/Other App Launching</a:t>
            </a:r>
          </a:p>
        </p:txBody>
      </p:sp>
      <p:sp>
        <p:nvSpPr>
          <p:cNvPr id="3" name="Content Placeholder 2">
            <a:extLst>
              <a:ext uri="{FF2B5EF4-FFF2-40B4-BE49-F238E27FC236}">
                <a16:creationId xmlns:a16="http://schemas.microsoft.com/office/drawing/2014/main" id="{34E6A683-075B-E9E7-960C-EC26DF998DD6}"/>
              </a:ext>
            </a:extLst>
          </p:cNvPr>
          <p:cNvSpPr>
            <a:spLocks noGrp="1"/>
          </p:cNvSpPr>
          <p:nvPr>
            <p:ph sz="half" idx="1"/>
          </p:nvPr>
        </p:nvSpPr>
        <p:spPr>
          <a:xfrm>
            <a:off x="1192695" y="2321338"/>
            <a:ext cx="4123268" cy="3751815"/>
          </a:xfrm>
        </p:spPr>
        <p:txBody>
          <a:bodyPr>
            <a:normAutofit/>
          </a:bodyPr>
          <a:lstStyle/>
          <a:p>
            <a:r>
              <a:rPr lang="en-US" sz="2800" dirty="0"/>
              <a:t>You can link back to a patient’s clinical information in the portal by right clicking on that patient within the expanded or collapsed view.</a:t>
            </a:r>
          </a:p>
          <a:p>
            <a:endParaRPr lang="en-US" sz="2800" dirty="0"/>
          </a:p>
        </p:txBody>
      </p:sp>
      <p:sp>
        <p:nvSpPr>
          <p:cNvPr id="4" name="Slide Number Placeholder 9">
            <a:extLst>
              <a:ext uri="{FF2B5EF4-FFF2-40B4-BE49-F238E27FC236}">
                <a16:creationId xmlns:a16="http://schemas.microsoft.com/office/drawing/2014/main" id="{41AB7EB8-8280-1872-B726-528FA84278D9}"/>
              </a:ext>
            </a:extLst>
          </p:cNvPr>
          <p:cNvSpPr txBox="1">
            <a:spLocks/>
          </p:cNvSpPr>
          <p:nvPr/>
        </p:nvSpPr>
        <p:spPr>
          <a:xfrm>
            <a:off x="8610600" y="64135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5B56A44-400E-4773-BA29-F2D53A17B8D0}" type="slidenum">
              <a:rPr lang="en-US" sz="1200">
                <a:solidFill>
                  <a:schemeClr val="tx1">
                    <a:tint val="75000"/>
                  </a:schemeClr>
                </a:solidFill>
              </a:rPr>
              <a:pPr algn="r"/>
              <a:t>29</a:t>
            </a:fld>
            <a:endParaRPr lang="en-US" sz="1200" dirty="0">
              <a:solidFill>
                <a:schemeClr val="tx1">
                  <a:tint val="75000"/>
                </a:schemeClr>
              </a:solidFill>
            </a:endParaRPr>
          </a:p>
        </p:txBody>
      </p:sp>
      <p:pic>
        <p:nvPicPr>
          <p:cNvPr id="9" name="Picture 8">
            <a:extLst>
              <a:ext uri="{FF2B5EF4-FFF2-40B4-BE49-F238E27FC236}">
                <a16:creationId xmlns:a16="http://schemas.microsoft.com/office/drawing/2014/main" id="{5B623444-D86F-C892-6962-539765BDB294}"/>
              </a:ext>
            </a:extLst>
          </p:cNvPr>
          <p:cNvPicPr>
            <a:picLocks noChangeAspect="1"/>
          </p:cNvPicPr>
          <p:nvPr/>
        </p:nvPicPr>
        <p:blipFill>
          <a:blip r:embed="rId2"/>
          <a:stretch>
            <a:fillRect/>
          </a:stretch>
        </p:blipFill>
        <p:spPr>
          <a:xfrm>
            <a:off x="6596419" y="2219737"/>
            <a:ext cx="4971804" cy="3032047"/>
          </a:xfrm>
          <a:prstGeom prst="rect">
            <a:avLst/>
          </a:prstGeom>
        </p:spPr>
      </p:pic>
    </p:spTree>
    <p:extLst>
      <p:ext uri="{BB962C8B-B14F-4D97-AF65-F5344CB8AC3E}">
        <p14:creationId xmlns:p14="http://schemas.microsoft.com/office/powerpoint/2010/main" val="305289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77640-3B6D-CC44-FD7A-4B28ED5D0731}"/>
              </a:ext>
            </a:extLst>
          </p:cNvPr>
          <p:cNvPicPr>
            <a:picLocks noChangeAspect="1"/>
          </p:cNvPicPr>
          <p:nvPr/>
        </p:nvPicPr>
        <p:blipFill>
          <a:blip r:embed="rId2"/>
          <a:srcRect t="6316"/>
          <a:stretch/>
        </p:blipFill>
        <p:spPr>
          <a:xfrm>
            <a:off x="0" y="-1"/>
            <a:ext cx="12192000" cy="2865057"/>
          </a:xfrm>
          <a:prstGeom prst="rect">
            <a:avLst/>
          </a:prstGeom>
        </p:spPr>
      </p:pic>
      <p:sp>
        <p:nvSpPr>
          <p:cNvPr id="2" name="Title 1">
            <a:extLst>
              <a:ext uri="{FF2B5EF4-FFF2-40B4-BE49-F238E27FC236}">
                <a16:creationId xmlns:a16="http://schemas.microsoft.com/office/drawing/2014/main" id="{C961636E-7046-6C40-5C27-4C818DC9A24B}"/>
              </a:ext>
            </a:extLst>
          </p:cNvPr>
          <p:cNvSpPr>
            <a:spLocks noGrp="1"/>
          </p:cNvSpPr>
          <p:nvPr>
            <p:ph type="ctrTitle"/>
          </p:nvPr>
        </p:nvSpPr>
        <p:spPr>
          <a:xfrm>
            <a:off x="1427480" y="3931985"/>
            <a:ext cx="9337040" cy="1407096"/>
          </a:xfrm>
        </p:spPr>
        <p:txBody>
          <a:bodyPr>
            <a:normAutofit/>
          </a:bodyPr>
          <a:lstStyle/>
          <a:p>
            <a:r>
              <a:rPr lang="en-US" dirty="0">
                <a:latin typeface="Open Sans" pitchFamily="2" charset="0"/>
                <a:ea typeface="Open Sans" pitchFamily="2" charset="0"/>
                <a:cs typeface="Open Sans" pitchFamily="2" charset="0"/>
              </a:rPr>
              <a:t>Background on CRISP HIE</a:t>
            </a:r>
          </a:p>
        </p:txBody>
      </p:sp>
      <p:sp>
        <p:nvSpPr>
          <p:cNvPr id="7" name="Rectangle 6">
            <a:extLst>
              <a:ext uri="{FF2B5EF4-FFF2-40B4-BE49-F238E27FC236}">
                <a16:creationId xmlns:a16="http://schemas.microsoft.com/office/drawing/2014/main" id="{2D41A143-8D8F-120C-F46B-3E124767BEC5}"/>
              </a:ext>
            </a:extLst>
          </p:cNvPr>
          <p:cNvSpPr/>
          <p:nvPr/>
        </p:nvSpPr>
        <p:spPr>
          <a:xfrm>
            <a:off x="9052560" y="0"/>
            <a:ext cx="3048000" cy="1178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crab with a caduceus symbol&#10;&#10;Description automatically generated">
            <a:extLst>
              <a:ext uri="{FF2B5EF4-FFF2-40B4-BE49-F238E27FC236}">
                <a16:creationId xmlns:a16="http://schemas.microsoft.com/office/drawing/2014/main" id="{AFD32C33-EDD9-C07A-6BC1-E13DA3200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063" y="166486"/>
            <a:ext cx="2179874" cy="2532081"/>
          </a:xfrm>
          <a:prstGeom prst="rect">
            <a:avLst/>
          </a:prstGeom>
        </p:spPr>
      </p:pic>
      <p:sp>
        <p:nvSpPr>
          <p:cNvPr id="3" name="Slide Number Placeholder 2">
            <a:extLst>
              <a:ext uri="{FF2B5EF4-FFF2-40B4-BE49-F238E27FC236}">
                <a16:creationId xmlns:a16="http://schemas.microsoft.com/office/drawing/2014/main" id="{2DB50C48-0E19-3BFB-1BC3-382047420A31}"/>
              </a:ext>
            </a:extLst>
          </p:cNvPr>
          <p:cNvSpPr>
            <a:spLocks noGrp="1"/>
          </p:cNvSpPr>
          <p:nvPr>
            <p:ph type="sldNum" sz="quarter" idx="12"/>
          </p:nvPr>
        </p:nvSpPr>
        <p:spPr/>
        <p:txBody>
          <a:bodyPr/>
          <a:lstStyle/>
          <a:p>
            <a:fld id="{55B56A44-400E-4773-BA29-F2D53A17B8D0}" type="slidenum">
              <a:rPr lang="en-US" smtClean="0"/>
              <a:t>3</a:t>
            </a:fld>
            <a:endParaRPr lang="en-US"/>
          </a:p>
        </p:txBody>
      </p:sp>
    </p:spTree>
    <p:extLst>
      <p:ext uri="{BB962C8B-B14F-4D97-AF65-F5344CB8AC3E}">
        <p14:creationId xmlns:p14="http://schemas.microsoft.com/office/powerpoint/2010/main" val="2037820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0DA5-D886-C26D-4EB8-33BC333C7A5F}"/>
              </a:ext>
            </a:extLst>
          </p:cNvPr>
          <p:cNvSpPr>
            <a:spLocks noGrp="1"/>
          </p:cNvSpPr>
          <p:nvPr>
            <p:ph type="title"/>
          </p:nvPr>
        </p:nvSpPr>
        <p:spPr>
          <a:xfrm>
            <a:off x="838200" y="365125"/>
            <a:ext cx="8519160" cy="1325563"/>
          </a:xfrm>
        </p:spPr>
        <p:txBody>
          <a:bodyPr/>
          <a:lstStyle/>
          <a:p>
            <a:r>
              <a:rPr lang="en-US" dirty="0"/>
              <a:t>Expanded View and Follow Up Status</a:t>
            </a:r>
          </a:p>
        </p:txBody>
      </p:sp>
      <p:sp>
        <p:nvSpPr>
          <p:cNvPr id="3" name="Content Placeholder 2">
            <a:extLst>
              <a:ext uri="{FF2B5EF4-FFF2-40B4-BE49-F238E27FC236}">
                <a16:creationId xmlns:a16="http://schemas.microsoft.com/office/drawing/2014/main" id="{6CA616A7-6134-4BA5-46D7-17B818D0F8C8}"/>
              </a:ext>
            </a:extLst>
          </p:cNvPr>
          <p:cNvSpPr>
            <a:spLocks noGrp="1"/>
          </p:cNvSpPr>
          <p:nvPr>
            <p:ph idx="1"/>
          </p:nvPr>
        </p:nvSpPr>
        <p:spPr>
          <a:xfrm>
            <a:off x="838200" y="1642745"/>
            <a:ext cx="8960215" cy="4189095"/>
          </a:xfrm>
        </p:spPr>
        <p:txBody>
          <a:bodyPr/>
          <a:lstStyle/>
          <a:p>
            <a:r>
              <a:rPr lang="en-US" dirty="0"/>
              <a:t>To toggle between expanded or collapsed view, use the </a:t>
            </a:r>
            <a:r>
              <a:rPr lang="en-US" dirty="0">
                <a:solidFill>
                  <a:srgbClr val="FF0000"/>
                </a:solidFill>
              </a:rPr>
              <a:t>arrows</a:t>
            </a:r>
            <a:r>
              <a:rPr lang="en-US" dirty="0"/>
              <a:t> on the side. In the expanded view, users can see more detailed information including </a:t>
            </a:r>
          </a:p>
        </p:txBody>
      </p:sp>
      <p:sp>
        <p:nvSpPr>
          <p:cNvPr id="4" name="Content Placeholder 2">
            <a:extLst>
              <a:ext uri="{FF2B5EF4-FFF2-40B4-BE49-F238E27FC236}">
                <a16:creationId xmlns:a16="http://schemas.microsoft.com/office/drawing/2014/main" id="{B6D8C4F6-0236-29EB-6654-5BE90634705D}"/>
              </a:ext>
            </a:extLst>
          </p:cNvPr>
          <p:cNvSpPr txBox="1">
            <a:spLocks/>
          </p:cNvSpPr>
          <p:nvPr/>
        </p:nvSpPr>
        <p:spPr>
          <a:xfrm>
            <a:off x="838200" y="4572000"/>
            <a:ext cx="319532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follow-up status drop-down allows</a:t>
            </a:r>
          </a:p>
        </p:txBody>
      </p:sp>
      <p:pic>
        <p:nvPicPr>
          <p:cNvPr id="6" name="Picture 5">
            <a:extLst>
              <a:ext uri="{FF2B5EF4-FFF2-40B4-BE49-F238E27FC236}">
                <a16:creationId xmlns:a16="http://schemas.microsoft.com/office/drawing/2014/main" id="{924F6D3E-7CBE-7279-6089-E06350024208}"/>
              </a:ext>
            </a:extLst>
          </p:cNvPr>
          <p:cNvPicPr>
            <a:picLocks noChangeAspect="1"/>
          </p:cNvPicPr>
          <p:nvPr/>
        </p:nvPicPr>
        <p:blipFill>
          <a:blip r:embed="rId2"/>
          <a:stretch>
            <a:fillRect/>
          </a:stretch>
        </p:blipFill>
        <p:spPr>
          <a:xfrm>
            <a:off x="9798415" y="1319025"/>
            <a:ext cx="1642599" cy="1554208"/>
          </a:xfrm>
          <a:prstGeom prst="rect">
            <a:avLst/>
          </a:prstGeom>
        </p:spPr>
      </p:pic>
      <p:sp>
        <p:nvSpPr>
          <p:cNvPr id="7" name="Content Placeholder 2">
            <a:extLst>
              <a:ext uri="{FF2B5EF4-FFF2-40B4-BE49-F238E27FC236}">
                <a16:creationId xmlns:a16="http://schemas.microsoft.com/office/drawing/2014/main" id="{10B63E70-DED7-AFA8-4693-1F28C3077C04}"/>
              </a:ext>
            </a:extLst>
          </p:cNvPr>
          <p:cNvSpPr txBox="1">
            <a:spLocks/>
          </p:cNvSpPr>
          <p:nvPr/>
        </p:nvSpPr>
        <p:spPr>
          <a:xfrm>
            <a:off x="1051560" y="2780664"/>
            <a:ext cx="2981960" cy="2400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demographics, encounter details, and follow-up status.</a:t>
            </a:r>
          </a:p>
          <a:p>
            <a:endParaRPr lang="en-US" dirty="0"/>
          </a:p>
        </p:txBody>
      </p:sp>
      <p:sp>
        <p:nvSpPr>
          <p:cNvPr id="8" name="Content Placeholder 2">
            <a:extLst>
              <a:ext uri="{FF2B5EF4-FFF2-40B4-BE49-F238E27FC236}">
                <a16:creationId xmlns:a16="http://schemas.microsoft.com/office/drawing/2014/main" id="{4E2F4D1A-5DA9-47F4-46CB-CB98C8BD3789}"/>
              </a:ext>
            </a:extLst>
          </p:cNvPr>
          <p:cNvSpPr txBox="1">
            <a:spLocks/>
          </p:cNvSpPr>
          <p:nvPr/>
        </p:nvSpPr>
        <p:spPr>
          <a:xfrm>
            <a:off x="1071880" y="5671174"/>
            <a:ext cx="10379294" cy="1045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users to provide updates reflecting whether a notification has been resolved. </a:t>
            </a:r>
          </a:p>
        </p:txBody>
      </p:sp>
      <p:sp>
        <p:nvSpPr>
          <p:cNvPr id="10" name="Slide Number Placeholder 9">
            <a:extLst>
              <a:ext uri="{FF2B5EF4-FFF2-40B4-BE49-F238E27FC236}">
                <a16:creationId xmlns:a16="http://schemas.microsoft.com/office/drawing/2014/main" id="{68FEA262-E7C7-4AD3-5BBD-A3D0B54E521B}"/>
              </a:ext>
            </a:extLst>
          </p:cNvPr>
          <p:cNvSpPr>
            <a:spLocks noGrp="1"/>
          </p:cNvSpPr>
          <p:nvPr>
            <p:ph type="sldNum" sz="quarter" idx="12"/>
          </p:nvPr>
        </p:nvSpPr>
        <p:spPr/>
        <p:txBody>
          <a:bodyPr/>
          <a:lstStyle/>
          <a:p>
            <a:fld id="{55B56A44-400E-4773-BA29-F2D53A17B8D0}" type="slidenum">
              <a:rPr lang="en-US" smtClean="0"/>
              <a:t>30</a:t>
            </a:fld>
            <a:endParaRPr lang="en-US" dirty="0"/>
          </a:p>
        </p:txBody>
      </p:sp>
      <p:pic>
        <p:nvPicPr>
          <p:cNvPr id="11" name="Picture 10">
            <a:extLst>
              <a:ext uri="{FF2B5EF4-FFF2-40B4-BE49-F238E27FC236}">
                <a16:creationId xmlns:a16="http://schemas.microsoft.com/office/drawing/2014/main" id="{4E77E846-64AD-833B-2697-7D02F03D45B8}"/>
              </a:ext>
            </a:extLst>
          </p:cNvPr>
          <p:cNvPicPr>
            <a:picLocks noChangeAspect="1"/>
          </p:cNvPicPr>
          <p:nvPr/>
        </p:nvPicPr>
        <p:blipFill>
          <a:blip r:embed="rId3"/>
          <a:stretch>
            <a:fillRect/>
          </a:stretch>
        </p:blipFill>
        <p:spPr>
          <a:xfrm>
            <a:off x="4172787" y="2883532"/>
            <a:ext cx="7255914" cy="2782561"/>
          </a:xfrm>
          <a:prstGeom prst="rect">
            <a:avLst/>
          </a:prstGeom>
        </p:spPr>
      </p:pic>
      <p:sp>
        <p:nvSpPr>
          <p:cNvPr id="12" name="Rectangle 11">
            <a:extLst>
              <a:ext uri="{FF2B5EF4-FFF2-40B4-BE49-F238E27FC236}">
                <a16:creationId xmlns:a16="http://schemas.microsoft.com/office/drawing/2014/main" id="{A08F981D-A9DF-163F-396E-44BA28A15A89}"/>
              </a:ext>
            </a:extLst>
          </p:cNvPr>
          <p:cNvSpPr/>
          <p:nvPr/>
        </p:nvSpPr>
        <p:spPr>
          <a:xfrm>
            <a:off x="4033520" y="2873233"/>
            <a:ext cx="303864" cy="27928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960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0F3D-30DF-EF2D-9F4E-76BC375E6E47}"/>
              </a:ext>
            </a:extLst>
          </p:cNvPr>
          <p:cNvSpPr>
            <a:spLocks noGrp="1"/>
          </p:cNvSpPr>
          <p:nvPr>
            <p:ph type="title"/>
          </p:nvPr>
        </p:nvSpPr>
        <p:spPr/>
        <p:txBody>
          <a:bodyPr/>
          <a:lstStyle/>
          <a:p>
            <a:r>
              <a:rPr lang="en-US" dirty="0"/>
              <a:t>Expanded View cont.</a:t>
            </a:r>
          </a:p>
        </p:txBody>
      </p:sp>
      <p:pic>
        <p:nvPicPr>
          <p:cNvPr id="5" name="Picture 4">
            <a:extLst>
              <a:ext uri="{FF2B5EF4-FFF2-40B4-BE49-F238E27FC236}">
                <a16:creationId xmlns:a16="http://schemas.microsoft.com/office/drawing/2014/main" id="{4EA47089-F4EA-8EEE-A31F-0B15AB256896}"/>
              </a:ext>
            </a:extLst>
          </p:cNvPr>
          <p:cNvPicPr>
            <a:picLocks noChangeAspect="1"/>
          </p:cNvPicPr>
          <p:nvPr/>
        </p:nvPicPr>
        <p:blipFill>
          <a:blip r:embed="rId2"/>
          <a:stretch>
            <a:fillRect/>
          </a:stretch>
        </p:blipFill>
        <p:spPr>
          <a:xfrm>
            <a:off x="640080" y="1679022"/>
            <a:ext cx="5217778" cy="1747534"/>
          </a:xfrm>
          <a:prstGeom prst="rect">
            <a:avLst/>
          </a:prstGeom>
        </p:spPr>
      </p:pic>
      <p:pic>
        <p:nvPicPr>
          <p:cNvPr id="6" name="Picture 5">
            <a:extLst>
              <a:ext uri="{FF2B5EF4-FFF2-40B4-BE49-F238E27FC236}">
                <a16:creationId xmlns:a16="http://schemas.microsoft.com/office/drawing/2014/main" id="{17E49007-F136-8E68-ADE7-177B9642558D}"/>
              </a:ext>
            </a:extLst>
          </p:cNvPr>
          <p:cNvPicPr>
            <a:picLocks noChangeAspect="1"/>
          </p:cNvPicPr>
          <p:nvPr/>
        </p:nvPicPr>
        <p:blipFill>
          <a:blip r:embed="rId3"/>
          <a:stretch>
            <a:fillRect/>
          </a:stretch>
        </p:blipFill>
        <p:spPr>
          <a:xfrm>
            <a:off x="7503727" y="1679022"/>
            <a:ext cx="3933578" cy="2992248"/>
          </a:xfrm>
          <a:prstGeom prst="rect">
            <a:avLst/>
          </a:prstGeom>
        </p:spPr>
      </p:pic>
      <p:pic>
        <p:nvPicPr>
          <p:cNvPr id="7" name="Picture 6">
            <a:extLst>
              <a:ext uri="{FF2B5EF4-FFF2-40B4-BE49-F238E27FC236}">
                <a16:creationId xmlns:a16="http://schemas.microsoft.com/office/drawing/2014/main" id="{F7D2FEAF-EC42-AB7D-9FED-AF165BD3FD41}"/>
              </a:ext>
            </a:extLst>
          </p:cNvPr>
          <p:cNvPicPr>
            <a:picLocks noChangeAspect="1"/>
          </p:cNvPicPr>
          <p:nvPr/>
        </p:nvPicPr>
        <p:blipFill>
          <a:blip r:embed="rId4"/>
          <a:stretch>
            <a:fillRect/>
          </a:stretch>
        </p:blipFill>
        <p:spPr>
          <a:xfrm>
            <a:off x="7802569" y="5066323"/>
            <a:ext cx="3634736" cy="1461263"/>
          </a:xfrm>
          <a:prstGeom prst="rect">
            <a:avLst/>
          </a:prstGeom>
        </p:spPr>
      </p:pic>
      <p:pic>
        <p:nvPicPr>
          <p:cNvPr id="8" name="Picture 7">
            <a:extLst>
              <a:ext uri="{FF2B5EF4-FFF2-40B4-BE49-F238E27FC236}">
                <a16:creationId xmlns:a16="http://schemas.microsoft.com/office/drawing/2014/main" id="{4F747988-CA30-0CAC-68E7-28AEB300E9A3}"/>
              </a:ext>
            </a:extLst>
          </p:cNvPr>
          <p:cNvPicPr>
            <a:picLocks noChangeAspect="1"/>
          </p:cNvPicPr>
          <p:nvPr/>
        </p:nvPicPr>
        <p:blipFill>
          <a:blip r:embed="rId5"/>
          <a:stretch>
            <a:fillRect/>
          </a:stretch>
        </p:blipFill>
        <p:spPr>
          <a:xfrm>
            <a:off x="854869" y="3821609"/>
            <a:ext cx="3466407" cy="2767149"/>
          </a:xfrm>
          <a:prstGeom prst="rect">
            <a:avLst/>
          </a:prstGeom>
        </p:spPr>
      </p:pic>
      <p:sp>
        <p:nvSpPr>
          <p:cNvPr id="9" name="TextBox 8">
            <a:extLst>
              <a:ext uri="{FF2B5EF4-FFF2-40B4-BE49-F238E27FC236}">
                <a16:creationId xmlns:a16="http://schemas.microsoft.com/office/drawing/2014/main" id="{CFD28562-ED85-AD69-BDDE-6F7B14EE7B4E}"/>
              </a:ext>
            </a:extLst>
          </p:cNvPr>
          <p:cNvSpPr txBox="1"/>
          <p:nvPr/>
        </p:nvSpPr>
        <p:spPr>
          <a:xfrm>
            <a:off x="5927844" y="2020984"/>
            <a:ext cx="1820058" cy="2308324"/>
          </a:xfrm>
          <a:prstGeom prst="rect">
            <a:avLst/>
          </a:prstGeom>
          <a:noFill/>
          <a:ln w="28575">
            <a:solidFill>
              <a:srgbClr val="C00000"/>
            </a:solidFill>
          </a:ln>
        </p:spPr>
        <p:txBody>
          <a:bodyPr wrap="square" rtlCol="0">
            <a:spAutoFit/>
          </a:bodyPr>
          <a:lstStyle/>
          <a:p>
            <a:r>
              <a:rPr lang="en-US" dirty="0"/>
              <a:t>In Population Explorer, all related patient events are consolidated into a single encounter line item.</a:t>
            </a:r>
          </a:p>
        </p:txBody>
      </p:sp>
      <p:sp>
        <p:nvSpPr>
          <p:cNvPr id="10" name="TextBox 9">
            <a:extLst>
              <a:ext uri="{FF2B5EF4-FFF2-40B4-BE49-F238E27FC236}">
                <a16:creationId xmlns:a16="http://schemas.microsoft.com/office/drawing/2014/main" id="{293C7119-D224-9721-A461-4B9BA6A5A93D}"/>
              </a:ext>
            </a:extLst>
          </p:cNvPr>
          <p:cNvSpPr txBox="1"/>
          <p:nvPr/>
        </p:nvSpPr>
        <p:spPr>
          <a:xfrm>
            <a:off x="4562729" y="4729846"/>
            <a:ext cx="2940998" cy="1200329"/>
          </a:xfrm>
          <a:prstGeom prst="rect">
            <a:avLst/>
          </a:prstGeom>
          <a:noFill/>
          <a:ln w="28575">
            <a:solidFill>
              <a:srgbClr val="C00000"/>
            </a:solidFill>
          </a:ln>
        </p:spPr>
        <p:txBody>
          <a:bodyPr wrap="square" rtlCol="0">
            <a:spAutoFit/>
          </a:bodyPr>
          <a:lstStyle/>
          <a:p>
            <a:r>
              <a:rPr lang="en-US" dirty="0"/>
              <a:t>Under Encounter History, users can view encounter history from the last six months.</a:t>
            </a:r>
          </a:p>
        </p:txBody>
      </p:sp>
      <p:sp>
        <p:nvSpPr>
          <p:cNvPr id="11" name="Rectangle 10">
            <a:extLst>
              <a:ext uri="{FF2B5EF4-FFF2-40B4-BE49-F238E27FC236}">
                <a16:creationId xmlns:a16="http://schemas.microsoft.com/office/drawing/2014/main" id="{A7EAB56D-496F-5002-EB21-879BD28238C1}"/>
              </a:ext>
            </a:extLst>
          </p:cNvPr>
          <p:cNvSpPr/>
          <p:nvPr/>
        </p:nvSpPr>
        <p:spPr>
          <a:xfrm>
            <a:off x="7503727" y="1679022"/>
            <a:ext cx="1221984" cy="12711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04B2EB-5F54-EEDB-7FF4-2DE75E1C8AC0}"/>
              </a:ext>
            </a:extLst>
          </p:cNvPr>
          <p:cNvSpPr/>
          <p:nvPr/>
        </p:nvSpPr>
        <p:spPr>
          <a:xfrm>
            <a:off x="854869" y="3833741"/>
            <a:ext cx="1217122" cy="19048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B18119CE-FC12-8524-9917-A811A324CBCB}"/>
              </a:ext>
            </a:extLst>
          </p:cNvPr>
          <p:cNvCxnSpPr>
            <a:cxnSpLocks/>
            <a:stCxn id="12" idx="1"/>
            <a:endCxn id="10" idx="2"/>
          </p:cNvCxnSpPr>
          <p:nvPr/>
        </p:nvCxnSpPr>
        <p:spPr>
          <a:xfrm rot="10800000" flipH="1" flipV="1">
            <a:off x="854868" y="3928983"/>
            <a:ext cx="5178359" cy="2001192"/>
          </a:xfrm>
          <a:prstGeom prst="bentConnector4">
            <a:avLst>
              <a:gd name="adj1" fmla="val -4415"/>
              <a:gd name="adj2" fmla="val 142047"/>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A7A9C33-2189-9D99-71BA-10FBFF3D36ED}"/>
              </a:ext>
            </a:extLst>
          </p:cNvPr>
          <p:cNvCxnSpPr>
            <a:cxnSpLocks/>
            <a:stCxn id="9" idx="0"/>
            <a:endCxn id="11" idx="1"/>
          </p:cNvCxnSpPr>
          <p:nvPr/>
        </p:nvCxnSpPr>
        <p:spPr>
          <a:xfrm rot="5400000" flipH="1" flipV="1">
            <a:off x="7031598" y="1548855"/>
            <a:ext cx="278404" cy="665854"/>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1DD1CD2-D550-BA4B-BAE0-C6D80D316857}"/>
              </a:ext>
            </a:extLst>
          </p:cNvPr>
          <p:cNvSpPr/>
          <p:nvPr/>
        </p:nvSpPr>
        <p:spPr>
          <a:xfrm>
            <a:off x="640080" y="1675779"/>
            <a:ext cx="1295724" cy="19863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1B9E5F-925B-5CE5-95C9-F977DE4EFFA6}"/>
              </a:ext>
            </a:extLst>
          </p:cNvPr>
          <p:cNvSpPr/>
          <p:nvPr/>
        </p:nvSpPr>
        <p:spPr>
          <a:xfrm>
            <a:off x="7745180" y="5066323"/>
            <a:ext cx="1295724" cy="21277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00F4EE7-61D8-152C-85E0-C6B58E8572D8}"/>
              </a:ext>
            </a:extLst>
          </p:cNvPr>
          <p:cNvSpPr>
            <a:spLocks noGrp="1"/>
          </p:cNvSpPr>
          <p:nvPr>
            <p:ph type="sldNum" sz="quarter" idx="12"/>
          </p:nvPr>
        </p:nvSpPr>
        <p:spPr>
          <a:xfrm>
            <a:off x="8610600" y="6489700"/>
            <a:ext cx="2743200" cy="365125"/>
          </a:xfrm>
        </p:spPr>
        <p:txBody>
          <a:bodyPr/>
          <a:lstStyle/>
          <a:p>
            <a:fld id="{55B56A44-400E-4773-BA29-F2D53A17B8D0}" type="slidenum">
              <a:rPr lang="en-US" smtClean="0"/>
              <a:t>31</a:t>
            </a:fld>
            <a:endParaRPr lang="en-US"/>
          </a:p>
        </p:txBody>
      </p:sp>
    </p:spTree>
    <p:extLst>
      <p:ext uri="{BB962C8B-B14F-4D97-AF65-F5344CB8AC3E}">
        <p14:creationId xmlns:p14="http://schemas.microsoft.com/office/powerpoint/2010/main" val="595388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D9DA-2C05-492A-CBC1-63CD713C38AE}"/>
              </a:ext>
            </a:extLst>
          </p:cNvPr>
          <p:cNvSpPr>
            <a:spLocks noGrp="1"/>
          </p:cNvSpPr>
          <p:nvPr>
            <p:ph type="title"/>
          </p:nvPr>
        </p:nvSpPr>
        <p:spPr/>
        <p:txBody>
          <a:bodyPr/>
          <a:lstStyle/>
          <a:p>
            <a:r>
              <a:rPr lang="en-US" dirty="0"/>
              <a:t>Filters</a:t>
            </a:r>
          </a:p>
        </p:txBody>
      </p:sp>
      <p:sp>
        <p:nvSpPr>
          <p:cNvPr id="3" name="Content Placeholder 2">
            <a:extLst>
              <a:ext uri="{FF2B5EF4-FFF2-40B4-BE49-F238E27FC236}">
                <a16:creationId xmlns:a16="http://schemas.microsoft.com/office/drawing/2014/main" id="{297AE2B2-2188-1A21-0DF6-8BB8FB897448}"/>
              </a:ext>
            </a:extLst>
          </p:cNvPr>
          <p:cNvSpPr>
            <a:spLocks noGrp="1"/>
          </p:cNvSpPr>
          <p:nvPr>
            <p:ph idx="1"/>
          </p:nvPr>
        </p:nvSpPr>
        <p:spPr>
          <a:xfrm>
            <a:off x="838199" y="1419225"/>
            <a:ext cx="8108421" cy="4351338"/>
          </a:xfrm>
        </p:spPr>
        <p:txBody>
          <a:bodyPr/>
          <a:lstStyle/>
          <a:p>
            <a:r>
              <a:rPr lang="en-US" sz="2600" dirty="0"/>
              <a:t>Users can create, manage, save, and apply filters to the notification list using the “Quick Filter” bar on the right-hand side of the screen. Multiple filters can be applied at one time. The available filters are below.</a:t>
            </a:r>
          </a:p>
          <a:p>
            <a:r>
              <a:rPr lang="en-US" sz="2600" dirty="0"/>
              <a:t>View a full filter list with definitions on the CRISP Website CEND Webpage, or by clicking </a:t>
            </a:r>
            <a:r>
              <a:rPr lang="en-US" sz="2600" b="1" dirty="0">
                <a:hlinkClick r:id="rId2"/>
              </a:rPr>
              <a:t>here</a:t>
            </a:r>
            <a:r>
              <a:rPr lang="en-US" sz="2600" dirty="0"/>
              <a:t>.</a:t>
            </a:r>
          </a:p>
          <a:p>
            <a:endParaRPr lang="en-US" dirty="0"/>
          </a:p>
        </p:txBody>
      </p:sp>
      <p:pic>
        <p:nvPicPr>
          <p:cNvPr id="5" name="Picture 4">
            <a:extLst>
              <a:ext uri="{FF2B5EF4-FFF2-40B4-BE49-F238E27FC236}">
                <a16:creationId xmlns:a16="http://schemas.microsoft.com/office/drawing/2014/main" id="{7EE8B35A-CF92-05A9-AE8F-47C9E85ED875}"/>
              </a:ext>
            </a:extLst>
          </p:cNvPr>
          <p:cNvPicPr>
            <a:picLocks noChangeAspect="1"/>
          </p:cNvPicPr>
          <p:nvPr/>
        </p:nvPicPr>
        <p:blipFill>
          <a:blip r:embed="rId3"/>
          <a:stretch>
            <a:fillRect/>
          </a:stretch>
        </p:blipFill>
        <p:spPr>
          <a:xfrm>
            <a:off x="8847887" y="1419225"/>
            <a:ext cx="2754834" cy="4975967"/>
          </a:xfrm>
          <a:prstGeom prst="rect">
            <a:avLst/>
          </a:prstGeom>
        </p:spPr>
      </p:pic>
      <p:sp>
        <p:nvSpPr>
          <p:cNvPr id="6" name="Rectangle 5">
            <a:extLst>
              <a:ext uri="{FF2B5EF4-FFF2-40B4-BE49-F238E27FC236}">
                <a16:creationId xmlns:a16="http://schemas.microsoft.com/office/drawing/2014/main" id="{81468A69-69F3-E0A4-CC3B-5D8B3E19C158}"/>
              </a:ext>
            </a:extLst>
          </p:cNvPr>
          <p:cNvSpPr/>
          <p:nvPr/>
        </p:nvSpPr>
        <p:spPr>
          <a:xfrm>
            <a:off x="8859521" y="2030879"/>
            <a:ext cx="373380" cy="365125"/>
          </a:xfrm>
          <a:prstGeom prst="rect">
            <a:avLst/>
          </a:prstGeom>
          <a:solidFill>
            <a:srgbClr val="F3F3F3"/>
          </a:solidFill>
          <a:ln>
            <a:solidFill>
              <a:srgbClr val="F3F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7A27F8FF-AEAA-F4CA-1F3F-D7DA2F6E9B18}"/>
              </a:ext>
            </a:extLst>
          </p:cNvPr>
          <p:cNvSpPr>
            <a:spLocks noGrp="1"/>
          </p:cNvSpPr>
          <p:nvPr>
            <p:ph type="sldNum" sz="quarter" idx="12"/>
          </p:nvPr>
        </p:nvSpPr>
        <p:spPr/>
        <p:txBody>
          <a:bodyPr/>
          <a:lstStyle/>
          <a:p>
            <a:fld id="{55B56A44-400E-4773-BA29-F2D53A17B8D0}" type="slidenum">
              <a:rPr lang="en-US" smtClean="0"/>
              <a:t>32</a:t>
            </a:fld>
            <a:endParaRPr lang="en-US"/>
          </a:p>
        </p:txBody>
      </p:sp>
      <p:pic>
        <p:nvPicPr>
          <p:cNvPr id="9" name="Picture 8">
            <a:extLst>
              <a:ext uri="{FF2B5EF4-FFF2-40B4-BE49-F238E27FC236}">
                <a16:creationId xmlns:a16="http://schemas.microsoft.com/office/drawing/2014/main" id="{6DB5B2BB-D63C-176D-9C61-6D4078688044}"/>
              </a:ext>
            </a:extLst>
          </p:cNvPr>
          <p:cNvPicPr>
            <a:picLocks noChangeAspect="1"/>
          </p:cNvPicPr>
          <p:nvPr/>
        </p:nvPicPr>
        <p:blipFill>
          <a:blip r:embed="rId4"/>
          <a:stretch>
            <a:fillRect/>
          </a:stretch>
        </p:blipFill>
        <p:spPr>
          <a:xfrm>
            <a:off x="733737" y="4353735"/>
            <a:ext cx="2149026" cy="2072820"/>
          </a:xfrm>
          <a:prstGeom prst="rect">
            <a:avLst/>
          </a:prstGeom>
        </p:spPr>
      </p:pic>
      <p:pic>
        <p:nvPicPr>
          <p:cNvPr id="11" name="Picture 10">
            <a:extLst>
              <a:ext uri="{FF2B5EF4-FFF2-40B4-BE49-F238E27FC236}">
                <a16:creationId xmlns:a16="http://schemas.microsoft.com/office/drawing/2014/main" id="{14B37403-C0D0-EAAD-2B06-1769607260AE}"/>
              </a:ext>
            </a:extLst>
          </p:cNvPr>
          <p:cNvPicPr>
            <a:picLocks noChangeAspect="1"/>
          </p:cNvPicPr>
          <p:nvPr/>
        </p:nvPicPr>
        <p:blipFill>
          <a:blip r:embed="rId5"/>
          <a:stretch>
            <a:fillRect/>
          </a:stretch>
        </p:blipFill>
        <p:spPr>
          <a:xfrm>
            <a:off x="3311350" y="4436682"/>
            <a:ext cx="2171888" cy="1958510"/>
          </a:xfrm>
          <a:prstGeom prst="rect">
            <a:avLst/>
          </a:prstGeom>
        </p:spPr>
      </p:pic>
      <p:pic>
        <p:nvPicPr>
          <p:cNvPr id="13" name="Picture 12">
            <a:extLst>
              <a:ext uri="{FF2B5EF4-FFF2-40B4-BE49-F238E27FC236}">
                <a16:creationId xmlns:a16="http://schemas.microsoft.com/office/drawing/2014/main" id="{8847DA01-11F1-2812-9FC3-FB8F0C053A97}"/>
              </a:ext>
            </a:extLst>
          </p:cNvPr>
          <p:cNvPicPr>
            <a:picLocks noChangeAspect="1"/>
          </p:cNvPicPr>
          <p:nvPr/>
        </p:nvPicPr>
        <p:blipFill>
          <a:blip r:embed="rId6"/>
          <a:stretch>
            <a:fillRect/>
          </a:stretch>
        </p:blipFill>
        <p:spPr>
          <a:xfrm>
            <a:off x="5911825" y="4421417"/>
            <a:ext cx="2187130" cy="2034716"/>
          </a:xfrm>
          <a:prstGeom prst="rect">
            <a:avLst/>
          </a:prstGeom>
        </p:spPr>
      </p:pic>
    </p:spTree>
    <p:extLst>
      <p:ext uri="{BB962C8B-B14F-4D97-AF65-F5344CB8AC3E}">
        <p14:creationId xmlns:p14="http://schemas.microsoft.com/office/powerpoint/2010/main" val="699513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7CF5-0D3B-8A57-395A-377BABE05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656A8-C06D-0EC3-B724-A7DF0F1780A4}"/>
              </a:ext>
            </a:extLst>
          </p:cNvPr>
          <p:cNvSpPr>
            <a:spLocks noGrp="1"/>
          </p:cNvSpPr>
          <p:nvPr>
            <p:ph type="title"/>
          </p:nvPr>
        </p:nvSpPr>
        <p:spPr/>
        <p:txBody>
          <a:bodyPr/>
          <a:lstStyle/>
          <a:p>
            <a:r>
              <a:rPr lang="en-US" dirty="0"/>
              <a:t>Filters (Cont.)</a:t>
            </a:r>
          </a:p>
        </p:txBody>
      </p:sp>
      <p:pic>
        <p:nvPicPr>
          <p:cNvPr id="5" name="Picture 4">
            <a:extLst>
              <a:ext uri="{FF2B5EF4-FFF2-40B4-BE49-F238E27FC236}">
                <a16:creationId xmlns:a16="http://schemas.microsoft.com/office/drawing/2014/main" id="{AE56558E-F2A7-0897-BCA0-D78FBCD00028}"/>
              </a:ext>
            </a:extLst>
          </p:cNvPr>
          <p:cNvPicPr>
            <a:picLocks noChangeAspect="1"/>
          </p:cNvPicPr>
          <p:nvPr/>
        </p:nvPicPr>
        <p:blipFill>
          <a:blip r:embed="rId2"/>
          <a:stretch>
            <a:fillRect/>
          </a:stretch>
        </p:blipFill>
        <p:spPr>
          <a:xfrm>
            <a:off x="8847887" y="1419225"/>
            <a:ext cx="2754834" cy="4975967"/>
          </a:xfrm>
          <a:prstGeom prst="rect">
            <a:avLst/>
          </a:prstGeom>
        </p:spPr>
      </p:pic>
      <p:sp>
        <p:nvSpPr>
          <p:cNvPr id="6" name="Rectangle 5">
            <a:extLst>
              <a:ext uri="{FF2B5EF4-FFF2-40B4-BE49-F238E27FC236}">
                <a16:creationId xmlns:a16="http://schemas.microsoft.com/office/drawing/2014/main" id="{8D0E2893-FF4D-464E-2A41-D07F0CF39F8B}"/>
              </a:ext>
            </a:extLst>
          </p:cNvPr>
          <p:cNvSpPr/>
          <p:nvPr/>
        </p:nvSpPr>
        <p:spPr>
          <a:xfrm>
            <a:off x="8859521" y="2030879"/>
            <a:ext cx="373380" cy="365125"/>
          </a:xfrm>
          <a:prstGeom prst="rect">
            <a:avLst/>
          </a:prstGeom>
          <a:solidFill>
            <a:srgbClr val="F3F3F3"/>
          </a:solidFill>
          <a:ln>
            <a:solidFill>
              <a:srgbClr val="F3F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BAF0674A-263E-1216-3190-98E2048DB409}"/>
              </a:ext>
            </a:extLst>
          </p:cNvPr>
          <p:cNvSpPr>
            <a:spLocks noGrp="1"/>
          </p:cNvSpPr>
          <p:nvPr>
            <p:ph type="sldNum" sz="quarter" idx="12"/>
          </p:nvPr>
        </p:nvSpPr>
        <p:spPr/>
        <p:txBody>
          <a:bodyPr/>
          <a:lstStyle/>
          <a:p>
            <a:fld id="{55B56A44-400E-4773-BA29-F2D53A17B8D0}" type="slidenum">
              <a:rPr lang="en-US" smtClean="0"/>
              <a:t>33</a:t>
            </a:fld>
            <a:endParaRPr lang="en-US"/>
          </a:p>
        </p:txBody>
      </p:sp>
      <p:pic>
        <p:nvPicPr>
          <p:cNvPr id="15" name="Picture 14">
            <a:extLst>
              <a:ext uri="{FF2B5EF4-FFF2-40B4-BE49-F238E27FC236}">
                <a16:creationId xmlns:a16="http://schemas.microsoft.com/office/drawing/2014/main" id="{75D00424-560E-6D6D-64E9-0883D0C7742F}"/>
              </a:ext>
            </a:extLst>
          </p:cNvPr>
          <p:cNvPicPr>
            <a:picLocks noChangeAspect="1"/>
          </p:cNvPicPr>
          <p:nvPr/>
        </p:nvPicPr>
        <p:blipFill>
          <a:blip r:embed="rId3"/>
          <a:stretch>
            <a:fillRect/>
          </a:stretch>
        </p:blipFill>
        <p:spPr>
          <a:xfrm>
            <a:off x="1784509" y="1748248"/>
            <a:ext cx="2141406" cy="1585097"/>
          </a:xfrm>
          <a:prstGeom prst="rect">
            <a:avLst/>
          </a:prstGeom>
        </p:spPr>
      </p:pic>
      <p:pic>
        <p:nvPicPr>
          <p:cNvPr id="17" name="Picture 16">
            <a:extLst>
              <a:ext uri="{FF2B5EF4-FFF2-40B4-BE49-F238E27FC236}">
                <a16:creationId xmlns:a16="http://schemas.microsoft.com/office/drawing/2014/main" id="{851ECD3E-90EA-725E-A1FF-F6D1F195AF3C}"/>
              </a:ext>
            </a:extLst>
          </p:cNvPr>
          <p:cNvPicPr>
            <a:picLocks noChangeAspect="1"/>
          </p:cNvPicPr>
          <p:nvPr/>
        </p:nvPicPr>
        <p:blipFill>
          <a:blip r:embed="rId4"/>
          <a:stretch>
            <a:fillRect/>
          </a:stretch>
        </p:blipFill>
        <p:spPr>
          <a:xfrm>
            <a:off x="5339320" y="4256961"/>
            <a:ext cx="2187130" cy="1836579"/>
          </a:xfrm>
          <a:prstGeom prst="rect">
            <a:avLst/>
          </a:prstGeom>
        </p:spPr>
      </p:pic>
      <p:pic>
        <p:nvPicPr>
          <p:cNvPr id="19" name="Picture 18">
            <a:extLst>
              <a:ext uri="{FF2B5EF4-FFF2-40B4-BE49-F238E27FC236}">
                <a16:creationId xmlns:a16="http://schemas.microsoft.com/office/drawing/2014/main" id="{DD50B406-8201-45AB-6FD9-B1327E92F2E2}"/>
              </a:ext>
            </a:extLst>
          </p:cNvPr>
          <p:cNvPicPr>
            <a:picLocks noChangeAspect="1"/>
          </p:cNvPicPr>
          <p:nvPr/>
        </p:nvPicPr>
        <p:blipFill>
          <a:blip r:embed="rId5"/>
          <a:stretch>
            <a:fillRect/>
          </a:stretch>
        </p:blipFill>
        <p:spPr>
          <a:xfrm>
            <a:off x="1678581" y="4028341"/>
            <a:ext cx="2232853" cy="2065199"/>
          </a:xfrm>
          <a:prstGeom prst="rect">
            <a:avLst/>
          </a:prstGeom>
        </p:spPr>
      </p:pic>
      <p:pic>
        <p:nvPicPr>
          <p:cNvPr id="21" name="Picture 20">
            <a:extLst>
              <a:ext uri="{FF2B5EF4-FFF2-40B4-BE49-F238E27FC236}">
                <a16:creationId xmlns:a16="http://schemas.microsoft.com/office/drawing/2014/main" id="{B8C4E926-E31C-C25F-1F10-4734FB023A5F}"/>
              </a:ext>
            </a:extLst>
          </p:cNvPr>
          <p:cNvPicPr>
            <a:picLocks noChangeAspect="1"/>
          </p:cNvPicPr>
          <p:nvPr/>
        </p:nvPicPr>
        <p:blipFill>
          <a:blip r:embed="rId6"/>
          <a:stretch>
            <a:fillRect/>
          </a:stretch>
        </p:blipFill>
        <p:spPr>
          <a:xfrm>
            <a:off x="4964332" y="2213441"/>
            <a:ext cx="2263336" cy="937341"/>
          </a:xfrm>
          <a:prstGeom prst="rect">
            <a:avLst/>
          </a:prstGeom>
        </p:spPr>
      </p:pic>
    </p:spTree>
    <p:extLst>
      <p:ext uri="{BB962C8B-B14F-4D97-AF65-F5344CB8AC3E}">
        <p14:creationId xmlns:p14="http://schemas.microsoft.com/office/powerpoint/2010/main" val="2143504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Advanced Panel Builder (APB)</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p:txBody>
          <a:bodyPr/>
          <a:lstStyle/>
          <a:p>
            <a:r>
              <a:rPr lang="en-US" dirty="0"/>
              <a:t>The APB allows users to flexibly create much more complex criteria definitions for filtering patient populations by combing panels and applying Boolean logic operators to any of the data elements available in Population Explorer.</a:t>
            </a:r>
          </a:p>
          <a:p>
            <a:r>
              <a:rPr lang="en-US" dirty="0"/>
              <a:t>Advanced Panels can be created using </a:t>
            </a:r>
            <a:r>
              <a:rPr lang="en-US" b="1" dirty="0"/>
              <a:t>either one or multiple panels </a:t>
            </a:r>
            <a:r>
              <a:rPr lang="en-US" dirty="0"/>
              <a:t>to which a user has access.</a:t>
            </a:r>
          </a:p>
          <a:p>
            <a:r>
              <a:rPr lang="en-US" dirty="0"/>
              <a:t>Useful in situations where the Quick Filter functionality does not offer sufficient granularity for targeting a desired set of beneficiaries or events.</a:t>
            </a:r>
          </a:p>
          <a:p>
            <a:r>
              <a:rPr lang="en-US" dirty="0"/>
              <a:t>Must first be enabled before use.</a:t>
            </a:r>
          </a:p>
          <a:p>
            <a:endParaRPr lang="en-US" dirty="0"/>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34</a:t>
            </a:fld>
            <a:endParaRPr lang="en-US"/>
          </a:p>
        </p:txBody>
      </p:sp>
    </p:spTree>
    <p:extLst>
      <p:ext uri="{BB962C8B-B14F-4D97-AF65-F5344CB8AC3E}">
        <p14:creationId xmlns:p14="http://schemas.microsoft.com/office/powerpoint/2010/main" val="3892370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142B-ED07-0181-F93F-05AFD44772A7}"/>
              </a:ext>
            </a:extLst>
          </p:cNvPr>
          <p:cNvSpPr>
            <a:spLocks noGrp="1"/>
          </p:cNvSpPr>
          <p:nvPr>
            <p:ph type="title"/>
          </p:nvPr>
        </p:nvSpPr>
        <p:spPr/>
        <p:txBody>
          <a:bodyPr/>
          <a:lstStyle/>
          <a:p>
            <a:r>
              <a:rPr lang="en-US" dirty="0"/>
              <a:t>Enabling &amp; Accessing APB</a:t>
            </a:r>
          </a:p>
        </p:txBody>
      </p:sp>
      <p:sp>
        <p:nvSpPr>
          <p:cNvPr id="3" name="Content Placeholder 2">
            <a:extLst>
              <a:ext uri="{FF2B5EF4-FFF2-40B4-BE49-F238E27FC236}">
                <a16:creationId xmlns:a16="http://schemas.microsoft.com/office/drawing/2014/main" id="{6F53F925-0FA6-DEF7-4DB1-36B5FE00C3E2}"/>
              </a:ext>
            </a:extLst>
          </p:cNvPr>
          <p:cNvSpPr>
            <a:spLocks noGrp="1"/>
          </p:cNvSpPr>
          <p:nvPr>
            <p:ph idx="1"/>
          </p:nvPr>
        </p:nvSpPr>
        <p:spPr>
          <a:xfrm>
            <a:off x="838201" y="3083365"/>
            <a:ext cx="3653462" cy="3373949"/>
          </a:xfrm>
        </p:spPr>
        <p:txBody>
          <a:bodyPr>
            <a:normAutofit/>
          </a:bodyPr>
          <a:lstStyle/>
          <a:p>
            <a:r>
              <a:rPr lang="en-US" dirty="0"/>
              <a:t>Upon first use, navigate to settings menu.</a:t>
            </a:r>
          </a:p>
          <a:p>
            <a:r>
              <a:rPr lang="en-US" dirty="0"/>
              <a:t>Select “Enable Advanced Panel Builder” and save changes.</a:t>
            </a:r>
          </a:p>
          <a:p>
            <a:endParaRPr lang="en-US" dirty="0"/>
          </a:p>
        </p:txBody>
      </p:sp>
      <p:sp>
        <p:nvSpPr>
          <p:cNvPr id="7" name="Slide Number Placeholder 6">
            <a:extLst>
              <a:ext uri="{FF2B5EF4-FFF2-40B4-BE49-F238E27FC236}">
                <a16:creationId xmlns:a16="http://schemas.microsoft.com/office/drawing/2014/main" id="{906B316C-F260-E1C4-B6FA-1104AC68747E}"/>
              </a:ext>
            </a:extLst>
          </p:cNvPr>
          <p:cNvSpPr>
            <a:spLocks noGrp="1"/>
          </p:cNvSpPr>
          <p:nvPr>
            <p:ph type="sldNum" sz="quarter" idx="12"/>
          </p:nvPr>
        </p:nvSpPr>
        <p:spPr/>
        <p:txBody>
          <a:bodyPr/>
          <a:lstStyle/>
          <a:p>
            <a:fld id="{55B56A44-400E-4773-BA29-F2D53A17B8D0}" type="slidenum">
              <a:rPr lang="en-US" smtClean="0"/>
              <a:t>35</a:t>
            </a:fld>
            <a:endParaRPr lang="en-US"/>
          </a:p>
        </p:txBody>
      </p:sp>
      <p:pic>
        <p:nvPicPr>
          <p:cNvPr id="9" name="Picture 8">
            <a:extLst>
              <a:ext uri="{FF2B5EF4-FFF2-40B4-BE49-F238E27FC236}">
                <a16:creationId xmlns:a16="http://schemas.microsoft.com/office/drawing/2014/main" id="{2596667C-B63F-6C00-424E-3600A58D4774}"/>
              </a:ext>
            </a:extLst>
          </p:cNvPr>
          <p:cNvPicPr>
            <a:picLocks noChangeAspect="1"/>
          </p:cNvPicPr>
          <p:nvPr/>
        </p:nvPicPr>
        <p:blipFill>
          <a:blip r:embed="rId2"/>
          <a:stretch>
            <a:fillRect/>
          </a:stretch>
        </p:blipFill>
        <p:spPr>
          <a:xfrm>
            <a:off x="8610600" y="1732737"/>
            <a:ext cx="3063903" cy="4491063"/>
          </a:xfrm>
          <a:prstGeom prst="rect">
            <a:avLst/>
          </a:prstGeom>
        </p:spPr>
      </p:pic>
      <p:pic>
        <p:nvPicPr>
          <p:cNvPr id="11" name="Picture 10">
            <a:extLst>
              <a:ext uri="{FF2B5EF4-FFF2-40B4-BE49-F238E27FC236}">
                <a16:creationId xmlns:a16="http://schemas.microsoft.com/office/drawing/2014/main" id="{0D81F7D2-7CEE-42B9-43CA-B7BC1F57D881}"/>
              </a:ext>
            </a:extLst>
          </p:cNvPr>
          <p:cNvPicPr>
            <a:picLocks noChangeAspect="1"/>
          </p:cNvPicPr>
          <p:nvPr/>
        </p:nvPicPr>
        <p:blipFill>
          <a:blip r:embed="rId3"/>
          <a:srcRect r="13732"/>
          <a:stretch/>
        </p:blipFill>
        <p:spPr>
          <a:xfrm>
            <a:off x="1168400" y="1731260"/>
            <a:ext cx="7130738" cy="1180832"/>
          </a:xfrm>
          <a:prstGeom prst="rect">
            <a:avLst/>
          </a:prstGeom>
        </p:spPr>
      </p:pic>
      <p:pic>
        <p:nvPicPr>
          <p:cNvPr id="12" name="Picture 11">
            <a:extLst>
              <a:ext uri="{FF2B5EF4-FFF2-40B4-BE49-F238E27FC236}">
                <a16:creationId xmlns:a16="http://schemas.microsoft.com/office/drawing/2014/main" id="{6A763D8B-59B2-90D0-DEF1-E41EE42BDC45}"/>
              </a:ext>
            </a:extLst>
          </p:cNvPr>
          <p:cNvPicPr>
            <a:picLocks noChangeAspect="1"/>
          </p:cNvPicPr>
          <p:nvPr/>
        </p:nvPicPr>
        <p:blipFill>
          <a:blip r:embed="rId4"/>
          <a:stretch>
            <a:fillRect/>
          </a:stretch>
        </p:blipFill>
        <p:spPr>
          <a:xfrm>
            <a:off x="4715626" y="3073206"/>
            <a:ext cx="3583511" cy="3373949"/>
          </a:xfrm>
          <a:prstGeom prst="rect">
            <a:avLst/>
          </a:prstGeom>
        </p:spPr>
      </p:pic>
      <p:sp>
        <p:nvSpPr>
          <p:cNvPr id="14" name="TextBox 13">
            <a:extLst>
              <a:ext uri="{FF2B5EF4-FFF2-40B4-BE49-F238E27FC236}">
                <a16:creationId xmlns:a16="http://schemas.microsoft.com/office/drawing/2014/main" id="{B98A05DC-2F2F-EDDD-335C-D7FF7B04C9E1}"/>
              </a:ext>
            </a:extLst>
          </p:cNvPr>
          <p:cNvSpPr txBox="1"/>
          <p:nvPr/>
        </p:nvSpPr>
        <p:spPr>
          <a:xfrm>
            <a:off x="6799946" y="1440849"/>
            <a:ext cx="1499191" cy="307777"/>
          </a:xfrm>
          <a:prstGeom prst="rect">
            <a:avLst/>
          </a:prstGeom>
          <a:noFill/>
        </p:spPr>
        <p:txBody>
          <a:bodyPr wrap="square" rtlCol="0">
            <a:spAutoFit/>
          </a:bodyPr>
          <a:lstStyle/>
          <a:p>
            <a:r>
              <a:rPr lang="en-US" sz="1400" dirty="0"/>
              <a:t>Expanded View</a:t>
            </a:r>
          </a:p>
        </p:txBody>
      </p:sp>
      <p:sp>
        <p:nvSpPr>
          <p:cNvPr id="15" name="TextBox 14">
            <a:extLst>
              <a:ext uri="{FF2B5EF4-FFF2-40B4-BE49-F238E27FC236}">
                <a16:creationId xmlns:a16="http://schemas.microsoft.com/office/drawing/2014/main" id="{3ECBC8C6-6F7A-ECBE-2A92-4CDC5B3C826D}"/>
              </a:ext>
            </a:extLst>
          </p:cNvPr>
          <p:cNvSpPr txBox="1"/>
          <p:nvPr/>
        </p:nvSpPr>
        <p:spPr>
          <a:xfrm>
            <a:off x="10399276" y="1420575"/>
            <a:ext cx="1499191" cy="307777"/>
          </a:xfrm>
          <a:prstGeom prst="rect">
            <a:avLst/>
          </a:prstGeom>
          <a:noFill/>
        </p:spPr>
        <p:txBody>
          <a:bodyPr wrap="square" rtlCol="0">
            <a:spAutoFit/>
          </a:bodyPr>
          <a:lstStyle/>
          <a:p>
            <a:r>
              <a:rPr lang="en-US" sz="1400" dirty="0"/>
              <a:t>Default View</a:t>
            </a:r>
          </a:p>
        </p:txBody>
      </p:sp>
    </p:spTree>
    <p:extLst>
      <p:ext uri="{BB962C8B-B14F-4D97-AF65-F5344CB8AC3E}">
        <p14:creationId xmlns:p14="http://schemas.microsoft.com/office/powerpoint/2010/main" val="283469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142B-ED07-0181-F93F-05AFD44772A7}"/>
              </a:ext>
            </a:extLst>
          </p:cNvPr>
          <p:cNvSpPr>
            <a:spLocks noGrp="1"/>
          </p:cNvSpPr>
          <p:nvPr>
            <p:ph type="title"/>
          </p:nvPr>
        </p:nvSpPr>
        <p:spPr/>
        <p:txBody>
          <a:bodyPr/>
          <a:lstStyle/>
          <a:p>
            <a:r>
              <a:rPr lang="en-US" dirty="0"/>
              <a:t>Enabling &amp; Accessing APB</a:t>
            </a:r>
          </a:p>
        </p:txBody>
      </p:sp>
      <p:sp>
        <p:nvSpPr>
          <p:cNvPr id="3" name="Content Placeholder 2">
            <a:extLst>
              <a:ext uri="{FF2B5EF4-FFF2-40B4-BE49-F238E27FC236}">
                <a16:creationId xmlns:a16="http://schemas.microsoft.com/office/drawing/2014/main" id="{6F53F925-0FA6-DEF7-4DB1-36B5FE00C3E2}"/>
              </a:ext>
            </a:extLst>
          </p:cNvPr>
          <p:cNvSpPr>
            <a:spLocks noGrp="1"/>
          </p:cNvSpPr>
          <p:nvPr>
            <p:ph idx="1"/>
          </p:nvPr>
        </p:nvSpPr>
        <p:spPr>
          <a:xfrm>
            <a:off x="838200" y="1614550"/>
            <a:ext cx="3145221" cy="4116895"/>
          </a:xfrm>
        </p:spPr>
        <p:txBody>
          <a:bodyPr/>
          <a:lstStyle/>
          <a:p>
            <a:r>
              <a:rPr lang="en-US" dirty="0"/>
              <a:t>Once enabled, APB is accessible using the “Configure Advanced Panels” button in the upper right corner of the Detail View Pane.</a:t>
            </a:r>
          </a:p>
          <a:p>
            <a:endParaRPr lang="en-US" dirty="0"/>
          </a:p>
        </p:txBody>
      </p:sp>
      <p:sp>
        <p:nvSpPr>
          <p:cNvPr id="7" name="Slide Number Placeholder 6">
            <a:extLst>
              <a:ext uri="{FF2B5EF4-FFF2-40B4-BE49-F238E27FC236}">
                <a16:creationId xmlns:a16="http://schemas.microsoft.com/office/drawing/2014/main" id="{906B316C-F260-E1C4-B6FA-1104AC68747E}"/>
              </a:ext>
            </a:extLst>
          </p:cNvPr>
          <p:cNvSpPr>
            <a:spLocks noGrp="1"/>
          </p:cNvSpPr>
          <p:nvPr>
            <p:ph type="sldNum" sz="quarter" idx="12"/>
          </p:nvPr>
        </p:nvSpPr>
        <p:spPr>
          <a:xfrm>
            <a:off x="8610600" y="6461453"/>
            <a:ext cx="2743200" cy="365125"/>
          </a:xfrm>
        </p:spPr>
        <p:txBody>
          <a:bodyPr/>
          <a:lstStyle/>
          <a:p>
            <a:fld id="{55B56A44-400E-4773-BA29-F2D53A17B8D0}" type="slidenum">
              <a:rPr lang="en-US" smtClean="0"/>
              <a:t>36</a:t>
            </a:fld>
            <a:endParaRPr lang="en-US"/>
          </a:p>
        </p:txBody>
      </p:sp>
      <p:pic>
        <p:nvPicPr>
          <p:cNvPr id="9" name="Picture 8">
            <a:extLst>
              <a:ext uri="{FF2B5EF4-FFF2-40B4-BE49-F238E27FC236}">
                <a16:creationId xmlns:a16="http://schemas.microsoft.com/office/drawing/2014/main" id="{096F6F24-10C2-E22B-ED1F-50A551304DB2}"/>
              </a:ext>
            </a:extLst>
          </p:cNvPr>
          <p:cNvPicPr>
            <a:picLocks noChangeAspect="1"/>
          </p:cNvPicPr>
          <p:nvPr/>
        </p:nvPicPr>
        <p:blipFill>
          <a:blip r:embed="rId3"/>
          <a:srcRect l="71100" t="-1955"/>
          <a:stretch/>
        </p:blipFill>
        <p:spPr>
          <a:xfrm>
            <a:off x="6133918" y="5660325"/>
            <a:ext cx="5586287" cy="791774"/>
          </a:xfrm>
          <a:prstGeom prst="rect">
            <a:avLst/>
          </a:prstGeom>
        </p:spPr>
      </p:pic>
      <p:pic>
        <p:nvPicPr>
          <p:cNvPr id="5" name="Picture 4">
            <a:extLst>
              <a:ext uri="{FF2B5EF4-FFF2-40B4-BE49-F238E27FC236}">
                <a16:creationId xmlns:a16="http://schemas.microsoft.com/office/drawing/2014/main" id="{4C280C22-0BC1-F101-E4A1-753466AED910}"/>
              </a:ext>
            </a:extLst>
          </p:cNvPr>
          <p:cNvPicPr>
            <a:picLocks noChangeAspect="1"/>
          </p:cNvPicPr>
          <p:nvPr/>
        </p:nvPicPr>
        <p:blipFill>
          <a:blip r:embed="rId4"/>
          <a:stretch>
            <a:fillRect/>
          </a:stretch>
        </p:blipFill>
        <p:spPr>
          <a:xfrm>
            <a:off x="3843261" y="1615081"/>
            <a:ext cx="8300613" cy="2650064"/>
          </a:xfrm>
          <a:prstGeom prst="rect">
            <a:avLst/>
          </a:prstGeom>
        </p:spPr>
      </p:pic>
      <p:sp>
        <p:nvSpPr>
          <p:cNvPr id="8" name="Rectangle 7">
            <a:extLst>
              <a:ext uri="{FF2B5EF4-FFF2-40B4-BE49-F238E27FC236}">
                <a16:creationId xmlns:a16="http://schemas.microsoft.com/office/drawing/2014/main" id="{4C1D0B86-4EB4-A6D9-8377-B24CA1AA73F6}"/>
              </a:ext>
            </a:extLst>
          </p:cNvPr>
          <p:cNvSpPr/>
          <p:nvPr/>
        </p:nvSpPr>
        <p:spPr>
          <a:xfrm>
            <a:off x="9691437" y="2255921"/>
            <a:ext cx="986589"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33401"/>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APB Interface</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838200" y="1464114"/>
            <a:ext cx="10960396" cy="4351338"/>
          </a:xfrm>
        </p:spPr>
        <p:txBody>
          <a:bodyPr/>
          <a:lstStyle/>
          <a:p>
            <a:r>
              <a:rPr lang="en-US" dirty="0"/>
              <a:t>Upon opening the Advanced Panel Builder, you will be presented with a new APB template, as shown below. </a:t>
            </a:r>
          </a:p>
          <a:p>
            <a:r>
              <a:rPr lang="en-US" dirty="0"/>
              <a:t>To edit an existing advanced panel, select from the ‘View Advanced Panels’ dropdown at the top of the screen. </a:t>
            </a:r>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37</a:t>
            </a:fld>
            <a:endParaRPr lang="en-US"/>
          </a:p>
        </p:txBody>
      </p:sp>
      <p:pic>
        <p:nvPicPr>
          <p:cNvPr id="6" name="Picture 5">
            <a:extLst>
              <a:ext uri="{FF2B5EF4-FFF2-40B4-BE49-F238E27FC236}">
                <a16:creationId xmlns:a16="http://schemas.microsoft.com/office/drawing/2014/main" id="{B431768E-FBF8-E0DC-59A7-F536E6692224}"/>
              </a:ext>
            </a:extLst>
          </p:cNvPr>
          <p:cNvPicPr>
            <a:picLocks noChangeAspect="1"/>
          </p:cNvPicPr>
          <p:nvPr/>
        </p:nvPicPr>
        <p:blipFill>
          <a:blip r:embed="rId3"/>
          <a:stretch>
            <a:fillRect/>
          </a:stretch>
        </p:blipFill>
        <p:spPr>
          <a:xfrm>
            <a:off x="838200" y="3267191"/>
            <a:ext cx="9794358" cy="3314253"/>
          </a:xfrm>
          <a:prstGeom prst="rect">
            <a:avLst/>
          </a:prstGeom>
        </p:spPr>
      </p:pic>
      <p:sp>
        <p:nvSpPr>
          <p:cNvPr id="7" name="Rectangle 6">
            <a:extLst>
              <a:ext uri="{FF2B5EF4-FFF2-40B4-BE49-F238E27FC236}">
                <a16:creationId xmlns:a16="http://schemas.microsoft.com/office/drawing/2014/main" id="{F3A3CF5C-8B66-DD0F-59C8-4F0999E98974}"/>
              </a:ext>
            </a:extLst>
          </p:cNvPr>
          <p:cNvSpPr/>
          <p:nvPr/>
        </p:nvSpPr>
        <p:spPr>
          <a:xfrm>
            <a:off x="3285460" y="3429000"/>
            <a:ext cx="4019107" cy="2711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305163"/>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APB Interface cont.</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838200" y="1506645"/>
            <a:ext cx="10515600" cy="4351338"/>
          </a:xfrm>
        </p:spPr>
        <p:txBody>
          <a:bodyPr/>
          <a:lstStyle/>
          <a:p>
            <a:r>
              <a:rPr lang="en-US" dirty="0"/>
              <a:t>To create a new panel, enter the </a:t>
            </a:r>
            <a:r>
              <a:rPr lang="en-US" dirty="0">
                <a:solidFill>
                  <a:srgbClr val="FF0000"/>
                </a:solidFill>
              </a:rPr>
              <a:t>name</a:t>
            </a:r>
            <a:r>
              <a:rPr lang="en-US" dirty="0"/>
              <a:t> for your advanced panel and hit ‘</a:t>
            </a:r>
            <a:r>
              <a:rPr lang="en-US" dirty="0">
                <a:solidFill>
                  <a:srgbClr val="FF0000"/>
                </a:solidFill>
              </a:rPr>
              <a:t>Save Changes</a:t>
            </a:r>
            <a:r>
              <a:rPr lang="en-US" dirty="0"/>
              <a:t>’. You can then add criteria.</a:t>
            </a:r>
          </a:p>
          <a:p>
            <a:r>
              <a:rPr lang="en-US" dirty="0"/>
              <a:t>To discard any unsaved changes on the currently selected panel, hit the ‘</a:t>
            </a:r>
            <a:r>
              <a:rPr lang="en-US" dirty="0">
                <a:solidFill>
                  <a:srgbClr val="00B050"/>
                </a:solidFill>
              </a:rPr>
              <a:t>Discard Changes</a:t>
            </a:r>
            <a:r>
              <a:rPr lang="en-US" dirty="0"/>
              <a:t>’ button. </a:t>
            </a:r>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38</a:t>
            </a:fld>
            <a:endParaRPr lang="en-US" dirty="0"/>
          </a:p>
        </p:txBody>
      </p:sp>
      <p:pic>
        <p:nvPicPr>
          <p:cNvPr id="4" name="Picture 3">
            <a:extLst>
              <a:ext uri="{FF2B5EF4-FFF2-40B4-BE49-F238E27FC236}">
                <a16:creationId xmlns:a16="http://schemas.microsoft.com/office/drawing/2014/main" id="{74E2414C-D8E1-62D0-4234-348C289276E0}"/>
              </a:ext>
            </a:extLst>
          </p:cNvPr>
          <p:cNvPicPr>
            <a:picLocks noChangeAspect="1"/>
          </p:cNvPicPr>
          <p:nvPr/>
        </p:nvPicPr>
        <p:blipFill>
          <a:blip r:embed="rId2"/>
          <a:stretch>
            <a:fillRect/>
          </a:stretch>
        </p:blipFill>
        <p:spPr>
          <a:xfrm>
            <a:off x="838200" y="3267191"/>
            <a:ext cx="9794358" cy="3314253"/>
          </a:xfrm>
          <a:prstGeom prst="rect">
            <a:avLst/>
          </a:prstGeom>
        </p:spPr>
      </p:pic>
      <p:sp>
        <p:nvSpPr>
          <p:cNvPr id="7" name="Rectangle 6">
            <a:extLst>
              <a:ext uri="{FF2B5EF4-FFF2-40B4-BE49-F238E27FC236}">
                <a16:creationId xmlns:a16="http://schemas.microsoft.com/office/drawing/2014/main" id="{DBBF7E9C-98D4-DC2F-051E-A3E60D20190D}"/>
              </a:ext>
            </a:extLst>
          </p:cNvPr>
          <p:cNvSpPr/>
          <p:nvPr/>
        </p:nvSpPr>
        <p:spPr>
          <a:xfrm>
            <a:off x="2392326" y="4253023"/>
            <a:ext cx="2721934" cy="3402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699E2C-DAB9-6347-036C-E741212AACB2}"/>
              </a:ext>
            </a:extLst>
          </p:cNvPr>
          <p:cNvSpPr/>
          <p:nvPr/>
        </p:nvSpPr>
        <p:spPr>
          <a:xfrm>
            <a:off x="8378456" y="3327991"/>
            <a:ext cx="1116418" cy="3296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22679F-41FF-3A4F-23EB-8804EF8A3584}"/>
              </a:ext>
            </a:extLst>
          </p:cNvPr>
          <p:cNvSpPr/>
          <p:nvPr/>
        </p:nvSpPr>
        <p:spPr>
          <a:xfrm>
            <a:off x="9529951" y="3320903"/>
            <a:ext cx="1116418" cy="329609"/>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682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APB Interface cont.</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838200" y="1412824"/>
            <a:ext cx="10515600" cy="5468145"/>
          </a:xfrm>
        </p:spPr>
        <p:txBody>
          <a:bodyPr>
            <a:normAutofit/>
          </a:bodyPr>
          <a:lstStyle/>
          <a:p>
            <a:r>
              <a:rPr lang="en-US" sz="2600" dirty="0"/>
              <a:t>To open a blank APB template after editing or creating a panel, simply click the ‘</a:t>
            </a:r>
            <a:r>
              <a:rPr lang="en-US" sz="2600" dirty="0">
                <a:solidFill>
                  <a:srgbClr val="FF0000"/>
                </a:solidFill>
              </a:rPr>
              <a:t>Create New</a:t>
            </a:r>
            <a:r>
              <a:rPr lang="en-US" sz="2600" dirty="0"/>
              <a:t>’ button.</a:t>
            </a:r>
          </a:p>
          <a:p>
            <a:r>
              <a:rPr lang="en-US" sz="2600" dirty="0"/>
              <a:t>Use the </a:t>
            </a:r>
            <a:r>
              <a:rPr lang="en-US" sz="2600" dirty="0">
                <a:solidFill>
                  <a:srgbClr val="00B050"/>
                </a:solidFill>
              </a:rPr>
              <a:t>Status dropdown </a:t>
            </a:r>
            <a:r>
              <a:rPr lang="en-US" sz="2600" dirty="0"/>
              <a:t>in the creation dialogue interface to set the status of an advanced panel as “Active” or “Inactive” </a:t>
            </a:r>
          </a:p>
          <a:p>
            <a:endParaRPr lang="en-US" dirty="0"/>
          </a:p>
          <a:p>
            <a:endParaRPr lang="en-US" dirty="0"/>
          </a:p>
          <a:p>
            <a:endParaRPr lang="en-US" dirty="0"/>
          </a:p>
          <a:p>
            <a:endParaRPr lang="en-US" dirty="0"/>
          </a:p>
          <a:p>
            <a:r>
              <a:rPr lang="en-US" sz="2600" b="1" dirty="0">
                <a:solidFill>
                  <a:srgbClr val="F7941D"/>
                </a:solidFill>
              </a:rPr>
              <a:t>NOTE: </a:t>
            </a:r>
            <a:r>
              <a:rPr lang="en-US" sz="2600" dirty="0"/>
              <a:t>Only Active advanced panels will appear in dropdowns throughout the Population Explorer. Set a panel to Inactive if you do not want it to appear in the interface, but do not want to delete it entirely.</a:t>
            </a:r>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39</a:t>
            </a:fld>
            <a:endParaRPr lang="en-US" dirty="0"/>
          </a:p>
        </p:txBody>
      </p:sp>
      <p:pic>
        <p:nvPicPr>
          <p:cNvPr id="4" name="Picture 3">
            <a:extLst>
              <a:ext uri="{FF2B5EF4-FFF2-40B4-BE49-F238E27FC236}">
                <a16:creationId xmlns:a16="http://schemas.microsoft.com/office/drawing/2014/main" id="{74E2414C-D8E1-62D0-4234-348C289276E0}"/>
              </a:ext>
            </a:extLst>
          </p:cNvPr>
          <p:cNvPicPr>
            <a:picLocks noChangeAspect="1"/>
          </p:cNvPicPr>
          <p:nvPr/>
        </p:nvPicPr>
        <p:blipFill>
          <a:blip r:embed="rId2"/>
          <a:srcRect b="42344"/>
          <a:stretch/>
        </p:blipFill>
        <p:spPr>
          <a:xfrm>
            <a:off x="1178444" y="3120771"/>
            <a:ext cx="9794358" cy="1910859"/>
          </a:xfrm>
          <a:prstGeom prst="rect">
            <a:avLst/>
          </a:prstGeom>
        </p:spPr>
      </p:pic>
      <p:sp>
        <p:nvSpPr>
          <p:cNvPr id="8" name="Rectangle 7">
            <a:extLst>
              <a:ext uri="{FF2B5EF4-FFF2-40B4-BE49-F238E27FC236}">
                <a16:creationId xmlns:a16="http://schemas.microsoft.com/office/drawing/2014/main" id="{73699E2C-DAB9-6347-036C-E741212AACB2}"/>
              </a:ext>
            </a:extLst>
          </p:cNvPr>
          <p:cNvSpPr/>
          <p:nvPr/>
        </p:nvSpPr>
        <p:spPr>
          <a:xfrm>
            <a:off x="7623547" y="3179793"/>
            <a:ext cx="1116418" cy="3296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22679F-41FF-3A4F-23EB-8804EF8A3584}"/>
              </a:ext>
            </a:extLst>
          </p:cNvPr>
          <p:cNvSpPr/>
          <p:nvPr/>
        </p:nvSpPr>
        <p:spPr>
          <a:xfrm>
            <a:off x="8133908" y="4032170"/>
            <a:ext cx="1201480" cy="510363"/>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1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74C2-5A21-EE87-9550-3196113E5620}"/>
              </a:ext>
            </a:extLst>
          </p:cNvPr>
          <p:cNvSpPr>
            <a:spLocks noGrp="1"/>
          </p:cNvSpPr>
          <p:nvPr>
            <p:ph type="title"/>
          </p:nvPr>
        </p:nvSpPr>
        <p:spPr/>
        <p:txBody>
          <a:bodyPr/>
          <a:lstStyle/>
          <a:p>
            <a:r>
              <a:rPr lang="en-US" dirty="0"/>
              <a:t>What is CRISP?</a:t>
            </a:r>
          </a:p>
        </p:txBody>
      </p:sp>
      <p:sp>
        <p:nvSpPr>
          <p:cNvPr id="3" name="Content Placeholder 2">
            <a:extLst>
              <a:ext uri="{FF2B5EF4-FFF2-40B4-BE49-F238E27FC236}">
                <a16:creationId xmlns:a16="http://schemas.microsoft.com/office/drawing/2014/main" id="{BAC83243-9284-E228-CE0F-467A2C297DBB}"/>
              </a:ext>
            </a:extLst>
          </p:cNvPr>
          <p:cNvSpPr>
            <a:spLocks noGrp="1"/>
          </p:cNvSpPr>
          <p:nvPr>
            <p:ph idx="1"/>
          </p:nvPr>
        </p:nvSpPr>
        <p:spPr>
          <a:xfrm>
            <a:off x="838200" y="2303263"/>
            <a:ext cx="5257800" cy="2746258"/>
          </a:xfrm>
        </p:spPr>
        <p:txBody>
          <a:bodyPr/>
          <a:lstStyle/>
          <a:p>
            <a:pPr marL="457200" indent="-457200">
              <a:buFont typeface="Arial" panose="020B0604020202020204" pitchFamily="34" charset="0"/>
              <a:buChar char="•"/>
            </a:pPr>
            <a:r>
              <a:rPr lang="en-US" sz="2400" b="1" dirty="0"/>
              <a:t>C</a:t>
            </a:r>
            <a:r>
              <a:rPr lang="en-US" sz="2400" dirty="0"/>
              <a:t>hesapeake </a:t>
            </a:r>
            <a:r>
              <a:rPr lang="en-US" sz="2400" b="1" dirty="0"/>
              <a:t>R</a:t>
            </a:r>
            <a:r>
              <a:rPr lang="en-US" sz="2400" dirty="0"/>
              <a:t>egional </a:t>
            </a:r>
            <a:r>
              <a:rPr lang="en-US" sz="2400" b="1" dirty="0"/>
              <a:t>I</a:t>
            </a:r>
            <a:r>
              <a:rPr lang="en-US" sz="2400" dirty="0"/>
              <a:t>nformation </a:t>
            </a:r>
            <a:r>
              <a:rPr lang="en-US" sz="2400" b="1" dirty="0"/>
              <a:t>S</a:t>
            </a:r>
            <a:r>
              <a:rPr lang="en-US" sz="2400" dirty="0"/>
              <a:t>ystem for Our </a:t>
            </a:r>
            <a:r>
              <a:rPr lang="en-US" sz="2400" b="1" dirty="0"/>
              <a:t>P</a:t>
            </a:r>
            <a:r>
              <a:rPr lang="en-US" sz="2400" dirty="0"/>
              <a:t>atients</a:t>
            </a:r>
          </a:p>
          <a:p>
            <a:pPr marL="457200" indent="-457200">
              <a:buFont typeface="Arial" panose="020B0604020202020204" pitchFamily="34" charset="0"/>
              <a:buChar char="•"/>
            </a:pPr>
            <a:r>
              <a:rPr lang="en-US" sz="2400" dirty="0"/>
              <a:t>State-Designated Health Information Exchange</a:t>
            </a:r>
          </a:p>
          <a:p>
            <a:pPr marL="457200" indent="-457200">
              <a:buFont typeface="Arial" panose="020B0604020202020204" pitchFamily="34" charset="0"/>
              <a:buChar char="•"/>
            </a:pPr>
            <a:r>
              <a:rPr lang="en-US" sz="2400" dirty="0"/>
              <a:t>Shared Infrastructure between MD, DC, WV, CT, AK</a:t>
            </a:r>
          </a:p>
          <a:p>
            <a:endParaRPr lang="en-US" dirty="0"/>
          </a:p>
          <a:p>
            <a:pPr marL="457200" indent="-457200">
              <a:buFont typeface="Arial" panose="020B0604020202020204" pitchFamily="34" charset="0"/>
              <a:buChar char="•"/>
            </a:pPr>
            <a:endParaRPr lang="en-US" dirty="0"/>
          </a:p>
          <a:p>
            <a:endParaRPr lang="en-US" dirty="0"/>
          </a:p>
        </p:txBody>
      </p:sp>
      <p:sp>
        <p:nvSpPr>
          <p:cNvPr id="4" name="Content Placeholder 2">
            <a:extLst>
              <a:ext uri="{FF2B5EF4-FFF2-40B4-BE49-F238E27FC236}">
                <a16:creationId xmlns:a16="http://schemas.microsoft.com/office/drawing/2014/main" id="{C9E8F03E-38C1-3522-1260-2A79FFA118DA}"/>
              </a:ext>
            </a:extLst>
          </p:cNvPr>
          <p:cNvSpPr txBox="1">
            <a:spLocks/>
          </p:cNvSpPr>
          <p:nvPr/>
        </p:nvSpPr>
        <p:spPr>
          <a:xfrm>
            <a:off x="6096000" y="2303263"/>
            <a:ext cx="5257800" cy="2746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a:solidFill>
                  <a:srgbClr val="005696"/>
                </a:solidFill>
              </a:rPr>
              <a:t>Mission: </a:t>
            </a:r>
            <a:r>
              <a:rPr lang="en-US" sz="2400" b="0" dirty="0">
                <a:solidFill>
                  <a:schemeClr val="tx1"/>
                </a:solidFill>
              </a:rPr>
              <a:t>We will support the healthcare community of MD and our region to appropriately and securely share health information in order to facilitate care, reduce costs, and improve health outcomes.</a:t>
            </a:r>
            <a:endParaRPr lang="en-US" sz="2400" dirty="0"/>
          </a:p>
          <a:p>
            <a:pPr marL="457200" indent="-457200"/>
            <a:endParaRPr lang="en-US" dirty="0"/>
          </a:p>
          <a:p>
            <a:endParaRPr lang="en-US" dirty="0"/>
          </a:p>
        </p:txBody>
      </p:sp>
      <p:sp>
        <p:nvSpPr>
          <p:cNvPr id="5" name="Content Placeholder 2">
            <a:extLst>
              <a:ext uri="{FF2B5EF4-FFF2-40B4-BE49-F238E27FC236}">
                <a16:creationId xmlns:a16="http://schemas.microsoft.com/office/drawing/2014/main" id="{BAB3ECDD-6C10-1F3B-79BD-0C3CD97229B7}"/>
              </a:ext>
            </a:extLst>
          </p:cNvPr>
          <p:cNvSpPr txBox="1">
            <a:spLocks/>
          </p:cNvSpPr>
          <p:nvPr/>
        </p:nvSpPr>
        <p:spPr>
          <a:xfrm>
            <a:off x="838200" y="5415280"/>
            <a:ext cx="10515600" cy="812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a:solidFill>
                  <a:srgbClr val="005696"/>
                </a:solidFill>
              </a:rPr>
              <a:t>Vision: </a:t>
            </a:r>
            <a:r>
              <a:rPr lang="en-US" sz="2400" b="0" dirty="0">
                <a:solidFill>
                  <a:schemeClr val="tx1"/>
                </a:solidFill>
              </a:rPr>
              <a:t>To advance health and wellness by deploying health information technology solutions adopted through cooperation and collaboration.</a:t>
            </a:r>
            <a:endParaRPr lang="en-US" sz="2400" dirty="0"/>
          </a:p>
        </p:txBody>
      </p:sp>
      <p:sp>
        <p:nvSpPr>
          <p:cNvPr id="7" name="Slide Number Placeholder 6">
            <a:extLst>
              <a:ext uri="{FF2B5EF4-FFF2-40B4-BE49-F238E27FC236}">
                <a16:creationId xmlns:a16="http://schemas.microsoft.com/office/drawing/2014/main" id="{9DF0095A-8CEC-5AEE-CEE3-DF72CBAD7871}"/>
              </a:ext>
            </a:extLst>
          </p:cNvPr>
          <p:cNvSpPr>
            <a:spLocks noGrp="1"/>
          </p:cNvSpPr>
          <p:nvPr>
            <p:ph type="sldNum" sz="quarter" idx="12"/>
          </p:nvPr>
        </p:nvSpPr>
        <p:spPr/>
        <p:txBody>
          <a:bodyPr/>
          <a:lstStyle/>
          <a:p>
            <a:fld id="{55B56A44-400E-4773-BA29-F2D53A17B8D0}" type="slidenum">
              <a:rPr lang="en-US" smtClean="0"/>
              <a:t>4</a:t>
            </a:fld>
            <a:endParaRPr lang="en-US"/>
          </a:p>
        </p:txBody>
      </p:sp>
    </p:spTree>
    <p:extLst>
      <p:ext uri="{BB962C8B-B14F-4D97-AF65-F5344CB8AC3E}">
        <p14:creationId xmlns:p14="http://schemas.microsoft.com/office/powerpoint/2010/main" val="1448335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a:xfrm>
            <a:off x="838200" y="365125"/>
            <a:ext cx="8512834" cy="1325563"/>
          </a:xfrm>
        </p:spPr>
        <p:txBody>
          <a:bodyPr/>
          <a:lstStyle/>
          <a:p>
            <a:r>
              <a:rPr lang="en-US" dirty="0"/>
              <a:t>APB Interface – Building Advanced Panels</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838200" y="1867924"/>
            <a:ext cx="6953693" cy="4844835"/>
          </a:xfrm>
        </p:spPr>
        <p:txBody>
          <a:bodyPr>
            <a:normAutofit/>
          </a:bodyPr>
          <a:lstStyle/>
          <a:p>
            <a:r>
              <a:rPr lang="en-US" dirty="0"/>
              <a:t>The buttons along the left-hand side of the interface allow you to add panels, criteria, and logical operators to the Advance Panel. </a:t>
            </a:r>
          </a:p>
          <a:p>
            <a:r>
              <a:rPr lang="en-US" dirty="0"/>
              <a:t>Click the ‘</a:t>
            </a:r>
            <a:r>
              <a:rPr lang="en-US" dirty="0">
                <a:solidFill>
                  <a:srgbClr val="FF0000"/>
                </a:solidFill>
              </a:rPr>
              <a:t>Panel</a:t>
            </a:r>
            <a:r>
              <a:rPr lang="en-US" dirty="0"/>
              <a:t>’ button first to open a selection interface which allows you to choose </a:t>
            </a:r>
            <a:r>
              <a:rPr lang="en-US" i="1" u="sng" dirty="0"/>
              <a:t>one or more panels</a:t>
            </a:r>
            <a:r>
              <a:rPr lang="en-US" i="1" dirty="0"/>
              <a:t> </a:t>
            </a:r>
            <a:r>
              <a:rPr lang="en-US" dirty="0"/>
              <a:t>as the basis for the advanced panel. </a:t>
            </a:r>
          </a:p>
          <a:p>
            <a:pPr lvl="1"/>
            <a:r>
              <a:rPr lang="en-US" dirty="0"/>
              <a:t>Any beneficiaries included on any of the selected panels will be evaluated for inclusion in the advanced panel.</a:t>
            </a:r>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40</a:t>
            </a:fld>
            <a:endParaRPr lang="en-US" dirty="0"/>
          </a:p>
        </p:txBody>
      </p:sp>
      <p:pic>
        <p:nvPicPr>
          <p:cNvPr id="6" name="Picture 5">
            <a:extLst>
              <a:ext uri="{FF2B5EF4-FFF2-40B4-BE49-F238E27FC236}">
                <a16:creationId xmlns:a16="http://schemas.microsoft.com/office/drawing/2014/main" id="{678E8FB7-B622-1421-C59E-63C536A21C24}"/>
              </a:ext>
            </a:extLst>
          </p:cNvPr>
          <p:cNvPicPr>
            <a:picLocks noChangeAspect="1"/>
          </p:cNvPicPr>
          <p:nvPr/>
        </p:nvPicPr>
        <p:blipFill>
          <a:blip r:embed="rId2"/>
          <a:srcRect r="75122"/>
          <a:stretch/>
        </p:blipFill>
        <p:spPr>
          <a:xfrm>
            <a:off x="8133907" y="1352443"/>
            <a:ext cx="3561907" cy="4844835"/>
          </a:xfrm>
          <a:prstGeom prst="rect">
            <a:avLst/>
          </a:prstGeom>
        </p:spPr>
      </p:pic>
      <p:sp>
        <p:nvSpPr>
          <p:cNvPr id="7" name="Rectangle 6">
            <a:extLst>
              <a:ext uri="{FF2B5EF4-FFF2-40B4-BE49-F238E27FC236}">
                <a16:creationId xmlns:a16="http://schemas.microsoft.com/office/drawing/2014/main" id="{9F3299D5-6858-B81E-5253-4C5B2CC535A4}"/>
              </a:ext>
            </a:extLst>
          </p:cNvPr>
          <p:cNvSpPr/>
          <p:nvPr/>
        </p:nvSpPr>
        <p:spPr>
          <a:xfrm>
            <a:off x="8367823" y="5284382"/>
            <a:ext cx="1754372" cy="4890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997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a:xfrm>
            <a:off x="838200" y="365125"/>
            <a:ext cx="8504208" cy="1325563"/>
          </a:xfrm>
        </p:spPr>
        <p:txBody>
          <a:bodyPr>
            <a:normAutofit/>
          </a:bodyPr>
          <a:lstStyle/>
          <a:p>
            <a:r>
              <a:rPr lang="en-US" sz="4000" dirty="0"/>
              <a:t>APB Interface – Building Advanced Panels</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838200" y="1662985"/>
            <a:ext cx="10880117" cy="5028991"/>
          </a:xfrm>
        </p:spPr>
        <p:txBody>
          <a:bodyPr>
            <a:normAutofit/>
          </a:bodyPr>
          <a:lstStyle/>
          <a:p>
            <a:r>
              <a:rPr lang="en-US" sz="2600" dirty="0"/>
              <a:t>Click the </a:t>
            </a:r>
            <a:r>
              <a:rPr lang="en-US" sz="2600" dirty="0">
                <a:solidFill>
                  <a:srgbClr val="FF0000"/>
                </a:solidFill>
              </a:rPr>
              <a:t>Criteria</a:t>
            </a:r>
            <a:r>
              <a:rPr lang="en-US" sz="2600" dirty="0"/>
              <a:t> button to add filter criteria. This will open a window, shown below on the right, that allows you to select the data element that will define the criteria, as well as the list of values to be considered.</a:t>
            </a:r>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a:xfrm>
            <a:off x="9342408" y="6484330"/>
            <a:ext cx="2743200" cy="365125"/>
          </a:xfrm>
        </p:spPr>
        <p:txBody>
          <a:bodyPr/>
          <a:lstStyle/>
          <a:p>
            <a:fld id="{55B56A44-400E-4773-BA29-F2D53A17B8D0}" type="slidenum">
              <a:rPr lang="en-US" b="1" smtClean="0"/>
              <a:t>41</a:t>
            </a:fld>
            <a:endParaRPr lang="en-US" b="1" dirty="0"/>
          </a:p>
        </p:txBody>
      </p:sp>
      <p:pic>
        <p:nvPicPr>
          <p:cNvPr id="7" name="Picture 6">
            <a:extLst>
              <a:ext uri="{FF2B5EF4-FFF2-40B4-BE49-F238E27FC236}">
                <a16:creationId xmlns:a16="http://schemas.microsoft.com/office/drawing/2014/main" id="{912D168A-AB70-2E3B-CF47-66343FDC0470}"/>
              </a:ext>
            </a:extLst>
          </p:cNvPr>
          <p:cNvPicPr>
            <a:picLocks noChangeAspect="1"/>
          </p:cNvPicPr>
          <p:nvPr/>
        </p:nvPicPr>
        <p:blipFill>
          <a:blip r:embed="rId3"/>
          <a:stretch>
            <a:fillRect/>
          </a:stretch>
        </p:blipFill>
        <p:spPr>
          <a:xfrm>
            <a:off x="7576589" y="2824641"/>
            <a:ext cx="4141729" cy="3866633"/>
          </a:xfrm>
          <a:prstGeom prst="rect">
            <a:avLst/>
          </a:prstGeom>
        </p:spPr>
      </p:pic>
      <p:pic>
        <p:nvPicPr>
          <p:cNvPr id="10" name="Picture 9">
            <a:extLst>
              <a:ext uri="{FF2B5EF4-FFF2-40B4-BE49-F238E27FC236}">
                <a16:creationId xmlns:a16="http://schemas.microsoft.com/office/drawing/2014/main" id="{E1B51485-556F-BEE0-2CB6-C149A250E6AB}"/>
              </a:ext>
            </a:extLst>
          </p:cNvPr>
          <p:cNvPicPr>
            <a:picLocks noChangeAspect="1"/>
          </p:cNvPicPr>
          <p:nvPr/>
        </p:nvPicPr>
        <p:blipFill>
          <a:blip r:embed="rId4"/>
          <a:srcRect r="75122"/>
          <a:stretch/>
        </p:blipFill>
        <p:spPr>
          <a:xfrm>
            <a:off x="4557010" y="2824646"/>
            <a:ext cx="2843249" cy="3867330"/>
          </a:xfrm>
          <a:prstGeom prst="rect">
            <a:avLst/>
          </a:prstGeom>
        </p:spPr>
      </p:pic>
      <p:sp>
        <p:nvSpPr>
          <p:cNvPr id="11" name="Rectangle 10">
            <a:extLst>
              <a:ext uri="{FF2B5EF4-FFF2-40B4-BE49-F238E27FC236}">
                <a16:creationId xmlns:a16="http://schemas.microsoft.com/office/drawing/2014/main" id="{0BA2DDC3-447B-31D6-BBA6-BD296C81D982}"/>
              </a:ext>
            </a:extLst>
          </p:cNvPr>
          <p:cNvSpPr/>
          <p:nvPr/>
        </p:nvSpPr>
        <p:spPr>
          <a:xfrm>
            <a:off x="4707951" y="6048931"/>
            <a:ext cx="1515644" cy="4120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997AF340-BBBD-15AA-5F38-519743584DE7}"/>
              </a:ext>
            </a:extLst>
          </p:cNvPr>
          <p:cNvSpPr txBox="1">
            <a:spLocks/>
          </p:cNvSpPr>
          <p:nvPr/>
        </p:nvSpPr>
        <p:spPr>
          <a:xfrm>
            <a:off x="838199" y="3154265"/>
            <a:ext cx="3627475" cy="3400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You can manually click on the right-hand side Definition List to add, edit, or remove values, or ‘Clear’ the list by clicking the corresponding button.</a:t>
            </a:r>
          </a:p>
        </p:txBody>
      </p:sp>
    </p:spTree>
    <p:extLst>
      <p:ext uri="{BB962C8B-B14F-4D97-AF65-F5344CB8AC3E}">
        <p14:creationId xmlns:p14="http://schemas.microsoft.com/office/powerpoint/2010/main" val="2741441915"/>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Using APB</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721896" y="1412825"/>
            <a:ext cx="10996422" cy="1368726"/>
          </a:xfrm>
        </p:spPr>
        <p:txBody>
          <a:bodyPr>
            <a:normAutofit/>
          </a:bodyPr>
          <a:lstStyle/>
          <a:p>
            <a:r>
              <a:rPr lang="en-US" sz="2600" dirty="0"/>
              <a:t>If a data element has a defined set of values, these will pre-populate in the right-hand side of the dialogue box; simply click the </a:t>
            </a:r>
            <a:r>
              <a:rPr lang="en-US" sz="2600" dirty="0">
                <a:solidFill>
                  <a:srgbClr val="FF0000"/>
                </a:solidFill>
              </a:rPr>
              <a:t>trash can</a:t>
            </a:r>
            <a:r>
              <a:rPr lang="en-US" sz="2600" dirty="0"/>
              <a:t> icon to remove values which are not wanted. </a:t>
            </a:r>
          </a:p>
          <a:p>
            <a:endParaRPr lang="en-US" sz="2600" dirty="0"/>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42</a:t>
            </a:fld>
            <a:endParaRPr lang="en-US" dirty="0"/>
          </a:p>
        </p:txBody>
      </p:sp>
      <p:pic>
        <p:nvPicPr>
          <p:cNvPr id="8" name="Picture 7">
            <a:extLst>
              <a:ext uri="{FF2B5EF4-FFF2-40B4-BE49-F238E27FC236}">
                <a16:creationId xmlns:a16="http://schemas.microsoft.com/office/drawing/2014/main" id="{91061BB1-7D38-DFF6-F75B-32A2A44D5FAA}"/>
              </a:ext>
            </a:extLst>
          </p:cNvPr>
          <p:cNvPicPr>
            <a:picLocks noChangeAspect="1"/>
          </p:cNvPicPr>
          <p:nvPr/>
        </p:nvPicPr>
        <p:blipFill>
          <a:blip r:embed="rId2"/>
          <a:stretch>
            <a:fillRect/>
          </a:stretch>
        </p:blipFill>
        <p:spPr>
          <a:xfrm>
            <a:off x="936260" y="2591099"/>
            <a:ext cx="10319479" cy="3772152"/>
          </a:xfrm>
          <a:prstGeom prst="rect">
            <a:avLst/>
          </a:prstGeom>
        </p:spPr>
      </p:pic>
      <p:sp>
        <p:nvSpPr>
          <p:cNvPr id="14" name="Rectangle 13">
            <a:extLst>
              <a:ext uri="{FF2B5EF4-FFF2-40B4-BE49-F238E27FC236}">
                <a16:creationId xmlns:a16="http://schemas.microsoft.com/office/drawing/2014/main" id="{D57663BD-79DC-703E-7CE3-C7DC4F2EAB17}"/>
              </a:ext>
            </a:extLst>
          </p:cNvPr>
          <p:cNvSpPr/>
          <p:nvPr/>
        </p:nvSpPr>
        <p:spPr>
          <a:xfrm>
            <a:off x="8389088" y="4582633"/>
            <a:ext cx="297712" cy="4784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462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Using APB cont.</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721896" y="1572316"/>
            <a:ext cx="7771429" cy="4920559"/>
          </a:xfrm>
        </p:spPr>
        <p:txBody>
          <a:bodyPr>
            <a:normAutofit lnSpcReduction="10000"/>
          </a:bodyPr>
          <a:lstStyle/>
          <a:p>
            <a:r>
              <a:rPr lang="en-US" sz="2600" dirty="0"/>
              <a:t>You may add as many criteria as needed to define the advanced panel. Use the logical operators above (IN, AND, OR, NOT) between criteria to join them. </a:t>
            </a:r>
          </a:p>
          <a:p>
            <a:r>
              <a:rPr lang="en-US" sz="2600" dirty="0"/>
              <a:t>If a set of criteria needs to be considered together (for example, “A AND (B OR C)”), use the Group operator to create containing parentheses sets. </a:t>
            </a:r>
          </a:p>
          <a:p>
            <a:r>
              <a:rPr lang="en-US" sz="2600" dirty="0"/>
              <a:t>Any criteria or operators can be dragged and dropped vertically in the UI to re-order them after they have been placed, and clicking the trash can icon or Delete button on the right-hand side of the screen will remove the selected element.</a:t>
            </a:r>
          </a:p>
          <a:p>
            <a:endParaRPr lang="en-US" sz="2600" dirty="0"/>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43</a:t>
            </a:fld>
            <a:endParaRPr lang="en-US" dirty="0"/>
          </a:p>
        </p:txBody>
      </p:sp>
      <p:pic>
        <p:nvPicPr>
          <p:cNvPr id="4" name="Picture 3">
            <a:extLst>
              <a:ext uri="{FF2B5EF4-FFF2-40B4-BE49-F238E27FC236}">
                <a16:creationId xmlns:a16="http://schemas.microsoft.com/office/drawing/2014/main" id="{9A4A6AC0-BF74-C714-DFF2-BB47D6684F0F}"/>
              </a:ext>
            </a:extLst>
          </p:cNvPr>
          <p:cNvPicPr>
            <a:picLocks noChangeAspect="1"/>
          </p:cNvPicPr>
          <p:nvPr/>
        </p:nvPicPr>
        <p:blipFill>
          <a:blip r:embed="rId2"/>
          <a:srcRect t="22350" r="84256"/>
          <a:stretch/>
        </p:blipFill>
        <p:spPr>
          <a:xfrm>
            <a:off x="8814075" y="1414128"/>
            <a:ext cx="2860475" cy="4774019"/>
          </a:xfrm>
          <a:prstGeom prst="rect">
            <a:avLst/>
          </a:prstGeom>
        </p:spPr>
      </p:pic>
    </p:spTree>
    <p:extLst>
      <p:ext uri="{BB962C8B-B14F-4D97-AF65-F5344CB8AC3E}">
        <p14:creationId xmlns:p14="http://schemas.microsoft.com/office/powerpoint/2010/main" val="1831571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735A-B10A-CCD9-A4D7-C43D11BE26CC}"/>
              </a:ext>
            </a:extLst>
          </p:cNvPr>
          <p:cNvSpPr>
            <a:spLocks noGrp="1"/>
          </p:cNvSpPr>
          <p:nvPr>
            <p:ph type="title"/>
          </p:nvPr>
        </p:nvSpPr>
        <p:spPr/>
        <p:txBody>
          <a:bodyPr/>
          <a:lstStyle/>
          <a:p>
            <a:r>
              <a:rPr lang="en-US" dirty="0"/>
              <a:t>Using APB cont.</a:t>
            </a:r>
          </a:p>
        </p:txBody>
      </p:sp>
      <p:sp>
        <p:nvSpPr>
          <p:cNvPr id="3" name="Content Placeholder 2">
            <a:extLst>
              <a:ext uri="{FF2B5EF4-FFF2-40B4-BE49-F238E27FC236}">
                <a16:creationId xmlns:a16="http://schemas.microsoft.com/office/drawing/2014/main" id="{215BE35C-042A-7794-F976-D50A32FB7B15}"/>
              </a:ext>
            </a:extLst>
          </p:cNvPr>
          <p:cNvSpPr>
            <a:spLocks noGrp="1"/>
          </p:cNvSpPr>
          <p:nvPr>
            <p:ph idx="1"/>
          </p:nvPr>
        </p:nvSpPr>
        <p:spPr>
          <a:xfrm>
            <a:off x="721896" y="1572316"/>
            <a:ext cx="10515600" cy="4920559"/>
          </a:xfrm>
        </p:spPr>
        <p:txBody>
          <a:bodyPr>
            <a:normAutofit/>
          </a:bodyPr>
          <a:lstStyle/>
          <a:p>
            <a:r>
              <a:rPr lang="en-US" sz="2600" dirty="0"/>
              <a:t>A definition list for any criteria can be viewed by simply clicking the ‘</a:t>
            </a:r>
            <a:r>
              <a:rPr lang="en-US" sz="2600" dirty="0">
                <a:solidFill>
                  <a:srgbClr val="FF0000"/>
                </a:solidFill>
              </a:rPr>
              <a:t>Definition List</a:t>
            </a:r>
            <a:r>
              <a:rPr lang="en-US" sz="2600" dirty="0"/>
              <a:t>’ button after it has been created, and likewise, existing definition lists can be edited by clicking the pencil icon next to the Definition List button.</a:t>
            </a:r>
          </a:p>
        </p:txBody>
      </p:sp>
      <p:sp>
        <p:nvSpPr>
          <p:cNvPr id="5" name="Slide Number Placeholder 4">
            <a:extLst>
              <a:ext uri="{FF2B5EF4-FFF2-40B4-BE49-F238E27FC236}">
                <a16:creationId xmlns:a16="http://schemas.microsoft.com/office/drawing/2014/main" id="{97F6E044-0D27-300F-8952-9D130F5A2B01}"/>
              </a:ext>
            </a:extLst>
          </p:cNvPr>
          <p:cNvSpPr>
            <a:spLocks noGrp="1"/>
          </p:cNvSpPr>
          <p:nvPr>
            <p:ph type="sldNum" sz="quarter" idx="12"/>
          </p:nvPr>
        </p:nvSpPr>
        <p:spPr/>
        <p:txBody>
          <a:bodyPr/>
          <a:lstStyle/>
          <a:p>
            <a:fld id="{55B56A44-400E-4773-BA29-F2D53A17B8D0}" type="slidenum">
              <a:rPr lang="en-US" smtClean="0"/>
              <a:t>44</a:t>
            </a:fld>
            <a:endParaRPr lang="en-US" dirty="0"/>
          </a:p>
        </p:txBody>
      </p:sp>
      <p:pic>
        <p:nvPicPr>
          <p:cNvPr id="7" name="Picture 6">
            <a:extLst>
              <a:ext uri="{FF2B5EF4-FFF2-40B4-BE49-F238E27FC236}">
                <a16:creationId xmlns:a16="http://schemas.microsoft.com/office/drawing/2014/main" id="{AE538A08-848A-0038-CE48-C3F0729262B8}"/>
              </a:ext>
            </a:extLst>
          </p:cNvPr>
          <p:cNvPicPr>
            <a:picLocks noChangeAspect="1"/>
          </p:cNvPicPr>
          <p:nvPr/>
        </p:nvPicPr>
        <p:blipFill>
          <a:blip r:embed="rId2"/>
          <a:stretch>
            <a:fillRect/>
          </a:stretch>
        </p:blipFill>
        <p:spPr>
          <a:xfrm>
            <a:off x="1661337" y="3156354"/>
            <a:ext cx="8869326" cy="3565121"/>
          </a:xfrm>
          <a:prstGeom prst="rect">
            <a:avLst/>
          </a:prstGeom>
        </p:spPr>
      </p:pic>
      <p:sp>
        <p:nvSpPr>
          <p:cNvPr id="8" name="Rectangle 7">
            <a:extLst>
              <a:ext uri="{FF2B5EF4-FFF2-40B4-BE49-F238E27FC236}">
                <a16:creationId xmlns:a16="http://schemas.microsoft.com/office/drawing/2014/main" id="{FF429954-95BB-254D-52E6-2C55E5A05630}"/>
              </a:ext>
            </a:extLst>
          </p:cNvPr>
          <p:cNvSpPr/>
          <p:nvPr/>
        </p:nvSpPr>
        <p:spPr>
          <a:xfrm>
            <a:off x="6709144" y="6220047"/>
            <a:ext cx="1796903" cy="3651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022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B618-1C31-6BFB-0651-A765CBF2425F}"/>
              </a:ext>
            </a:extLst>
          </p:cNvPr>
          <p:cNvSpPr>
            <a:spLocks noGrp="1"/>
          </p:cNvSpPr>
          <p:nvPr>
            <p:ph type="title"/>
          </p:nvPr>
        </p:nvSpPr>
        <p:spPr/>
        <p:txBody>
          <a:bodyPr/>
          <a:lstStyle/>
          <a:p>
            <a:r>
              <a:rPr lang="en-US" dirty="0"/>
              <a:t>Data Exports</a:t>
            </a:r>
          </a:p>
        </p:txBody>
      </p:sp>
      <p:pic>
        <p:nvPicPr>
          <p:cNvPr id="5" name="Content Placeholder 5">
            <a:extLst>
              <a:ext uri="{FF2B5EF4-FFF2-40B4-BE49-F238E27FC236}">
                <a16:creationId xmlns:a16="http://schemas.microsoft.com/office/drawing/2014/main" id="{3648CDE9-0049-88C2-16F4-F8A830FD951F}"/>
              </a:ext>
            </a:extLst>
          </p:cNvPr>
          <p:cNvPicPr>
            <a:picLocks noGrp="1" noChangeAspect="1"/>
          </p:cNvPicPr>
          <p:nvPr>
            <p:ph idx="1"/>
          </p:nvPr>
        </p:nvPicPr>
        <p:blipFill rotWithShape="1">
          <a:blip r:embed="rId2"/>
          <a:srcRect r="26787"/>
          <a:stretch/>
        </p:blipFill>
        <p:spPr>
          <a:xfrm>
            <a:off x="838200" y="1948088"/>
            <a:ext cx="8777002" cy="4081287"/>
          </a:xfrm>
        </p:spPr>
      </p:pic>
      <p:sp>
        <p:nvSpPr>
          <p:cNvPr id="6" name="TextBox 5">
            <a:extLst>
              <a:ext uri="{FF2B5EF4-FFF2-40B4-BE49-F238E27FC236}">
                <a16:creationId xmlns:a16="http://schemas.microsoft.com/office/drawing/2014/main" id="{3A340E9A-0FC7-F11B-44A5-762D9D3F545D}"/>
              </a:ext>
            </a:extLst>
          </p:cNvPr>
          <p:cNvSpPr txBox="1"/>
          <p:nvPr/>
        </p:nvSpPr>
        <p:spPr>
          <a:xfrm>
            <a:off x="6332296" y="3502162"/>
            <a:ext cx="2811294" cy="2800767"/>
          </a:xfrm>
          <a:prstGeom prst="rect">
            <a:avLst/>
          </a:prstGeom>
          <a:solidFill>
            <a:schemeClr val="bg1"/>
          </a:solidFill>
          <a:ln w="57150">
            <a:solidFill>
              <a:srgbClr val="C00000"/>
            </a:solidFill>
          </a:ln>
        </p:spPr>
        <p:txBody>
          <a:bodyPr wrap="square" rtlCol="0">
            <a:spAutoFit/>
          </a:bodyPr>
          <a:lstStyle/>
          <a:p>
            <a:r>
              <a:rPr lang="en-US" sz="2200" dirty="0"/>
              <a:t>The bottom “Export” button allows users to export the selected patient’s encounter. Export is available to PDF &amp;CSV for a single patient.</a:t>
            </a:r>
          </a:p>
        </p:txBody>
      </p:sp>
      <p:sp>
        <p:nvSpPr>
          <p:cNvPr id="7" name="TextBox 6">
            <a:extLst>
              <a:ext uri="{FF2B5EF4-FFF2-40B4-BE49-F238E27FC236}">
                <a16:creationId xmlns:a16="http://schemas.microsoft.com/office/drawing/2014/main" id="{A5862531-6656-C0B3-CA12-C53889FB838C}"/>
              </a:ext>
            </a:extLst>
          </p:cNvPr>
          <p:cNvSpPr txBox="1"/>
          <p:nvPr/>
        </p:nvSpPr>
        <p:spPr>
          <a:xfrm>
            <a:off x="9912485" y="1937219"/>
            <a:ext cx="1944367" cy="4832092"/>
          </a:xfrm>
          <a:prstGeom prst="rect">
            <a:avLst/>
          </a:prstGeom>
          <a:solidFill>
            <a:srgbClr val="FFFFFF">
              <a:alpha val="10196"/>
            </a:srgbClr>
          </a:solidFill>
          <a:ln w="38100">
            <a:solidFill>
              <a:srgbClr val="C00000"/>
            </a:solidFill>
          </a:ln>
        </p:spPr>
        <p:txBody>
          <a:bodyPr wrap="square" rtlCol="0">
            <a:spAutoFit/>
          </a:bodyPr>
          <a:lstStyle/>
          <a:p>
            <a:r>
              <a:rPr lang="en-US" sz="2200" dirty="0"/>
              <a:t>The top “Export” button allows users to export all encounters associated with the selected panel. Export is only available to CSV for an entire panel.</a:t>
            </a:r>
          </a:p>
        </p:txBody>
      </p:sp>
      <p:sp>
        <p:nvSpPr>
          <p:cNvPr id="8" name="Rectangle 7">
            <a:extLst>
              <a:ext uri="{FF2B5EF4-FFF2-40B4-BE49-F238E27FC236}">
                <a16:creationId xmlns:a16="http://schemas.microsoft.com/office/drawing/2014/main" id="{E025BA55-0F96-5AC4-20CB-199233DD9A1A}"/>
              </a:ext>
            </a:extLst>
          </p:cNvPr>
          <p:cNvSpPr/>
          <p:nvPr/>
        </p:nvSpPr>
        <p:spPr>
          <a:xfrm>
            <a:off x="8775778" y="2247772"/>
            <a:ext cx="816419" cy="246254"/>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6E19B04-736A-B056-71BA-4B6297332ECE}"/>
              </a:ext>
            </a:extLst>
          </p:cNvPr>
          <p:cNvSpPr/>
          <p:nvPr/>
        </p:nvSpPr>
        <p:spPr>
          <a:xfrm>
            <a:off x="8775778" y="2945251"/>
            <a:ext cx="816419" cy="246254"/>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A02ADE7-9AD6-5E35-ADEB-BE1D7C5B9090}"/>
              </a:ext>
            </a:extLst>
          </p:cNvPr>
          <p:cNvCxnSpPr>
            <a:cxnSpLocks/>
          </p:cNvCxnSpPr>
          <p:nvPr/>
        </p:nvCxnSpPr>
        <p:spPr>
          <a:xfrm flipV="1">
            <a:off x="7757193" y="3056274"/>
            <a:ext cx="1007485" cy="45551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73C6013-16C7-0F11-847A-31834C94E03B}"/>
              </a:ext>
            </a:extLst>
          </p:cNvPr>
          <p:cNvCxnSpPr>
            <a:cxnSpLocks/>
            <a:endCxn id="8" idx="3"/>
          </p:cNvCxnSpPr>
          <p:nvPr/>
        </p:nvCxnSpPr>
        <p:spPr>
          <a:xfrm flipH="1" flipV="1">
            <a:off x="9592197" y="2370899"/>
            <a:ext cx="305496" cy="263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80D0F25-145E-7120-5D09-7FEB8F328763}"/>
              </a:ext>
            </a:extLst>
          </p:cNvPr>
          <p:cNvSpPr>
            <a:spLocks noGrp="1"/>
          </p:cNvSpPr>
          <p:nvPr>
            <p:ph type="sldNum" sz="quarter" idx="12"/>
          </p:nvPr>
        </p:nvSpPr>
        <p:spPr>
          <a:xfrm>
            <a:off x="7115175" y="6356350"/>
            <a:ext cx="2743200" cy="365125"/>
          </a:xfrm>
        </p:spPr>
        <p:txBody>
          <a:bodyPr/>
          <a:lstStyle/>
          <a:p>
            <a:fld id="{55B56A44-400E-4773-BA29-F2D53A17B8D0}" type="slidenum">
              <a:rPr lang="en-US" smtClean="0"/>
              <a:t>45</a:t>
            </a:fld>
            <a:endParaRPr lang="en-US" dirty="0"/>
          </a:p>
        </p:txBody>
      </p:sp>
    </p:spTree>
    <p:extLst>
      <p:ext uri="{BB962C8B-B14F-4D97-AF65-F5344CB8AC3E}">
        <p14:creationId xmlns:p14="http://schemas.microsoft.com/office/powerpoint/2010/main" val="1620352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B87-8F22-2B0A-7135-ED27650309CC}"/>
              </a:ext>
            </a:extLst>
          </p:cNvPr>
          <p:cNvSpPr>
            <a:spLocks noGrp="1"/>
          </p:cNvSpPr>
          <p:nvPr>
            <p:ph type="title"/>
          </p:nvPr>
        </p:nvSpPr>
        <p:spPr/>
        <p:txBody>
          <a:bodyPr/>
          <a:lstStyle/>
          <a:p>
            <a:r>
              <a:rPr lang="en-US" dirty="0"/>
              <a:t>Consent Tool</a:t>
            </a:r>
          </a:p>
        </p:txBody>
      </p:sp>
      <p:sp>
        <p:nvSpPr>
          <p:cNvPr id="3" name="Content Placeholder 2">
            <a:extLst>
              <a:ext uri="{FF2B5EF4-FFF2-40B4-BE49-F238E27FC236}">
                <a16:creationId xmlns:a16="http://schemas.microsoft.com/office/drawing/2014/main" id="{B2BB2903-E95F-0F82-326C-0D450D4EF08F}"/>
              </a:ext>
            </a:extLst>
          </p:cNvPr>
          <p:cNvSpPr>
            <a:spLocks noGrp="1"/>
          </p:cNvSpPr>
          <p:nvPr>
            <p:ph idx="1"/>
          </p:nvPr>
        </p:nvSpPr>
        <p:spPr>
          <a:xfrm>
            <a:off x="838200" y="1440614"/>
            <a:ext cx="10515600" cy="5191414"/>
          </a:xfrm>
        </p:spPr>
        <p:txBody>
          <a:bodyPr>
            <a:normAutofit fontScale="92500"/>
          </a:bodyPr>
          <a:lstStyle/>
          <a:p>
            <a:r>
              <a:rPr lang="en-US" dirty="0"/>
              <a:t>The CRISP Consent Tool was designed as a platform for providers and staff to register patient consents to share 42 CFR Part 2-protected data.​</a:t>
            </a:r>
          </a:p>
          <a:p>
            <a:r>
              <a:rPr lang="en-US" dirty="0"/>
              <a:t>This application has since grown to cover other unique scenarios where patients may need to "opt in" to sharing additional data types via the HIE​</a:t>
            </a:r>
          </a:p>
          <a:p>
            <a:r>
              <a:rPr lang="en-US" dirty="0"/>
              <a:t>What is my patient consenting to with a 42 CFR Part 2 consent?​</a:t>
            </a:r>
          </a:p>
          <a:p>
            <a:pPr lvl="1"/>
            <a:r>
              <a:rPr lang="en-US" dirty="0"/>
              <a:t>To allow their 42 CFR Part 2-covered provider to share information about their Substance Use Disorder (SUD) treatment via the Health Information Exchange (HIE).​</a:t>
            </a:r>
          </a:p>
          <a:p>
            <a:pPr lvl="1"/>
            <a:r>
              <a:rPr lang="en-US" dirty="0"/>
              <a:t>The HIE will then share it with other members of the patient’s health care team​ who participate with CRISP HIEs​</a:t>
            </a:r>
          </a:p>
          <a:p>
            <a:pPr lvl="2"/>
            <a:r>
              <a:rPr lang="en-US" dirty="0"/>
              <a:t>Including Maryland, DC, West Virginia, Connecticut, Alaska, </a:t>
            </a:r>
            <a:r>
              <a:rPr lang="en-US" dirty="0" err="1"/>
              <a:t>Virgina</a:t>
            </a:r>
            <a:r>
              <a:rPr lang="en-US" dirty="0"/>
              <a:t>, Rhode Island, and any HIE affiliates in the future.</a:t>
            </a:r>
          </a:p>
        </p:txBody>
      </p:sp>
      <p:sp>
        <p:nvSpPr>
          <p:cNvPr id="6" name="Slide Number Placeholder 5">
            <a:extLst>
              <a:ext uri="{FF2B5EF4-FFF2-40B4-BE49-F238E27FC236}">
                <a16:creationId xmlns:a16="http://schemas.microsoft.com/office/drawing/2014/main" id="{0014F75D-9709-88C4-D276-CB2FFB023AA2}"/>
              </a:ext>
            </a:extLst>
          </p:cNvPr>
          <p:cNvSpPr>
            <a:spLocks noGrp="1"/>
          </p:cNvSpPr>
          <p:nvPr>
            <p:ph type="sldNum" sz="quarter" idx="12"/>
          </p:nvPr>
        </p:nvSpPr>
        <p:spPr/>
        <p:txBody>
          <a:bodyPr/>
          <a:lstStyle/>
          <a:p>
            <a:fld id="{55B56A44-400E-4773-BA29-F2D53A17B8D0}" type="slidenum">
              <a:rPr lang="en-US" smtClean="0"/>
              <a:t>46</a:t>
            </a:fld>
            <a:endParaRPr lang="en-US"/>
          </a:p>
        </p:txBody>
      </p:sp>
    </p:spTree>
    <p:extLst>
      <p:ext uri="{BB962C8B-B14F-4D97-AF65-F5344CB8AC3E}">
        <p14:creationId xmlns:p14="http://schemas.microsoft.com/office/powerpoint/2010/main" val="2938293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B87-8F22-2B0A-7135-ED27650309CC}"/>
              </a:ext>
            </a:extLst>
          </p:cNvPr>
          <p:cNvSpPr>
            <a:spLocks noGrp="1"/>
          </p:cNvSpPr>
          <p:nvPr>
            <p:ph type="title"/>
          </p:nvPr>
        </p:nvSpPr>
        <p:spPr/>
        <p:txBody>
          <a:bodyPr>
            <a:normAutofit/>
          </a:bodyPr>
          <a:lstStyle/>
          <a:p>
            <a:r>
              <a:rPr lang="en-US" dirty="0"/>
              <a:t>Consent Tool</a:t>
            </a:r>
          </a:p>
        </p:txBody>
      </p:sp>
      <p:sp>
        <p:nvSpPr>
          <p:cNvPr id="3" name="Content Placeholder 2">
            <a:extLst>
              <a:ext uri="{FF2B5EF4-FFF2-40B4-BE49-F238E27FC236}">
                <a16:creationId xmlns:a16="http://schemas.microsoft.com/office/drawing/2014/main" id="{B2BB2903-E95F-0F82-326C-0D450D4EF08F}"/>
              </a:ext>
            </a:extLst>
          </p:cNvPr>
          <p:cNvSpPr>
            <a:spLocks noGrp="1"/>
          </p:cNvSpPr>
          <p:nvPr>
            <p:ph idx="1"/>
          </p:nvPr>
        </p:nvSpPr>
        <p:spPr>
          <a:xfrm>
            <a:off x="838200" y="1457325"/>
            <a:ext cx="10515600" cy="5400675"/>
          </a:xfrm>
        </p:spPr>
        <p:txBody>
          <a:bodyPr>
            <a:normAutofit fontScale="70000" lnSpcReduction="20000"/>
          </a:bodyPr>
          <a:lstStyle/>
          <a:p>
            <a:pPr marL="0" indent="0">
              <a:buNone/>
            </a:pPr>
            <a:r>
              <a:rPr lang="en-US" sz="3400" dirty="0"/>
              <a:t>Registering Consents Already on File</a:t>
            </a:r>
          </a:p>
          <a:p>
            <a:r>
              <a:rPr lang="en-US" sz="3100" dirty="0"/>
              <a:t>If the consent has been captured outside of the HIE portal, a credentialed staff member may complete the registration in the Consent Tool, based on the patient's designation, before checking the “Attestation for Consent on File” box in the signature section.​</a:t>
            </a:r>
          </a:p>
          <a:p>
            <a:r>
              <a:rPr lang="en-US" i="1" dirty="0"/>
              <a:t>Please keep the signed copy of the consent form on file. It is required by federal law to have a patient signature to share the patient’s SUD information available upon request.</a:t>
            </a:r>
            <a:br>
              <a:rPr lang="en-US" i="1" dirty="0"/>
            </a:br>
            <a:endParaRPr lang="en-US" i="1" dirty="0"/>
          </a:p>
          <a:p>
            <a:pPr marL="0" indent="0">
              <a:buNone/>
            </a:pPr>
            <a:r>
              <a:rPr lang="en-US" sz="3400" dirty="0"/>
              <a:t>Using the CRISP Consent Tool for In-Person Visits</a:t>
            </a:r>
          </a:p>
          <a:p>
            <a:r>
              <a:rPr lang="en-US" sz="3100" dirty="0"/>
              <a:t>HIE user searches for their patient in HIE Portal or through SSO in their EHR.​</a:t>
            </a:r>
          </a:p>
          <a:p>
            <a:r>
              <a:rPr lang="en-US" sz="3100" dirty="0"/>
              <a:t>After launching the tool, provider explains the consent to their patient, educating them on what data they are sharing and with whom.​</a:t>
            </a:r>
          </a:p>
          <a:p>
            <a:r>
              <a:rPr lang="en-US" sz="3100" dirty="0"/>
              <a:t>Patient designates to share "all SUD data". ​</a:t>
            </a:r>
          </a:p>
          <a:p>
            <a:r>
              <a:rPr lang="en-US" sz="3100" dirty="0"/>
              <a:t>Patient (or parent/guardian) signs directly in the tool during the in-person visit.​</a:t>
            </a:r>
          </a:p>
          <a:p>
            <a:r>
              <a:rPr lang="en-US" sz="3100" dirty="0"/>
              <a:t>The provider registers their own legal attestations in the tool and then adds their name before submitting the consent.</a:t>
            </a:r>
          </a:p>
        </p:txBody>
      </p:sp>
      <p:sp>
        <p:nvSpPr>
          <p:cNvPr id="6" name="Slide Number Placeholder 5">
            <a:extLst>
              <a:ext uri="{FF2B5EF4-FFF2-40B4-BE49-F238E27FC236}">
                <a16:creationId xmlns:a16="http://schemas.microsoft.com/office/drawing/2014/main" id="{0014F75D-9709-88C4-D276-CB2FFB023AA2}"/>
              </a:ext>
            </a:extLst>
          </p:cNvPr>
          <p:cNvSpPr>
            <a:spLocks noGrp="1"/>
          </p:cNvSpPr>
          <p:nvPr>
            <p:ph type="sldNum" sz="quarter" idx="12"/>
          </p:nvPr>
        </p:nvSpPr>
        <p:spPr/>
        <p:txBody>
          <a:bodyPr/>
          <a:lstStyle/>
          <a:p>
            <a:fld id="{55B56A44-400E-4773-BA29-F2D53A17B8D0}" type="slidenum">
              <a:rPr lang="en-US" smtClean="0"/>
              <a:t>47</a:t>
            </a:fld>
            <a:endParaRPr lang="en-US"/>
          </a:p>
        </p:txBody>
      </p:sp>
    </p:spTree>
    <p:extLst>
      <p:ext uri="{BB962C8B-B14F-4D97-AF65-F5344CB8AC3E}">
        <p14:creationId xmlns:p14="http://schemas.microsoft.com/office/powerpoint/2010/main" val="4281931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432155-817F-5B55-8813-F7613CBABE68}"/>
              </a:ext>
            </a:extLst>
          </p:cNvPr>
          <p:cNvSpPr>
            <a:spLocks noGrp="1"/>
          </p:cNvSpPr>
          <p:nvPr>
            <p:ph idx="1"/>
          </p:nvPr>
        </p:nvSpPr>
        <p:spPr/>
        <p:txBody>
          <a:bodyPr/>
          <a:lstStyle/>
          <a:p>
            <a:r>
              <a:rPr lang="en-US">
                <a:hlinkClick r:id="rId2"/>
              </a:rPr>
              <a:t>https://www.crisphealth.org/consent-tool/#sharing-data--faq</a:t>
            </a:r>
            <a:r>
              <a:rPr lang="en-US"/>
              <a:t> </a:t>
            </a:r>
          </a:p>
        </p:txBody>
      </p:sp>
      <p:sp>
        <p:nvSpPr>
          <p:cNvPr id="7" name="Title 6">
            <a:extLst>
              <a:ext uri="{FF2B5EF4-FFF2-40B4-BE49-F238E27FC236}">
                <a16:creationId xmlns:a16="http://schemas.microsoft.com/office/drawing/2014/main" id="{EC0D8477-E597-B666-EA14-279E9115D9E5}"/>
              </a:ext>
            </a:extLst>
          </p:cNvPr>
          <p:cNvSpPr>
            <a:spLocks noGrp="1"/>
          </p:cNvSpPr>
          <p:nvPr>
            <p:ph type="title"/>
          </p:nvPr>
        </p:nvSpPr>
        <p:spPr>
          <a:xfrm>
            <a:off x="838200" y="365125"/>
            <a:ext cx="8569960" cy="1325563"/>
          </a:xfrm>
        </p:spPr>
        <p:txBody>
          <a:bodyPr>
            <a:noAutofit/>
          </a:bodyPr>
          <a:lstStyle/>
          <a:p>
            <a:r>
              <a:rPr lang="en-US" sz="3200"/>
              <a:t>Review the Information Section with patient, using the Accounting of Disclosures and FAQ links as needed</a:t>
            </a:r>
          </a:p>
        </p:txBody>
      </p:sp>
      <p:pic>
        <p:nvPicPr>
          <p:cNvPr id="3" name="Picture 2">
            <a:extLst>
              <a:ext uri="{FF2B5EF4-FFF2-40B4-BE49-F238E27FC236}">
                <a16:creationId xmlns:a16="http://schemas.microsoft.com/office/drawing/2014/main" id="{628EFBE0-AF9F-7969-599F-BC1598575A31}"/>
              </a:ext>
            </a:extLst>
          </p:cNvPr>
          <p:cNvPicPr>
            <a:picLocks noChangeAspect="1"/>
          </p:cNvPicPr>
          <p:nvPr/>
        </p:nvPicPr>
        <p:blipFill>
          <a:blip r:embed="rId3"/>
          <a:stretch>
            <a:fillRect/>
          </a:stretch>
        </p:blipFill>
        <p:spPr>
          <a:xfrm>
            <a:off x="1479945" y="2405535"/>
            <a:ext cx="9232110" cy="433330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B0CDD4-4B80-BD6E-C778-B827450080A2}"/>
              </a:ext>
            </a:extLst>
          </p:cNvPr>
          <p:cNvSpPr>
            <a:spLocks noGrp="1"/>
          </p:cNvSpPr>
          <p:nvPr>
            <p:ph type="title"/>
          </p:nvPr>
        </p:nvSpPr>
        <p:spPr>
          <a:xfrm>
            <a:off x="838200" y="365125"/>
            <a:ext cx="8498840" cy="1325563"/>
          </a:xfrm>
        </p:spPr>
        <p:txBody>
          <a:bodyPr>
            <a:normAutofit fontScale="90000"/>
          </a:bodyPr>
          <a:lstStyle/>
          <a:p>
            <a:r>
              <a:rPr lang="en-US" sz="4400" spc="200">
                <a:cs typeface="Calibri"/>
              </a:rPr>
              <a:t>Patient must elect to share ALL SUD information with this form</a:t>
            </a:r>
            <a:endParaRPr lang="en-US"/>
          </a:p>
        </p:txBody>
      </p:sp>
      <p:pic>
        <p:nvPicPr>
          <p:cNvPr id="3" name="Picture 2">
            <a:extLst>
              <a:ext uri="{FF2B5EF4-FFF2-40B4-BE49-F238E27FC236}">
                <a16:creationId xmlns:a16="http://schemas.microsoft.com/office/drawing/2014/main" id="{7D5AA912-5D93-1CC7-395F-E933A484C8F9}"/>
              </a:ext>
            </a:extLst>
          </p:cNvPr>
          <p:cNvPicPr>
            <a:picLocks noChangeAspect="1"/>
          </p:cNvPicPr>
          <p:nvPr/>
        </p:nvPicPr>
        <p:blipFill>
          <a:blip r:embed="rId2"/>
          <a:stretch>
            <a:fillRect/>
          </a:stretch>
        </p:blipFill>
        <p:spPr>
          <a:xfrm>
            <a:off x="381000" y="2133599"/>
            <a:ext cx="11566936" cy="41751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1F8D-A6FE-EE46-13AE-B25F58471F75}"/>
              </a:ext>
            </a:extLst>
          </p:cNvPr>
          <p:cNvSpPr>
            <a:spLocks noGrp="1"/>
          </p:cNvSpPr>
          <p:nvPr>
            <p:ph type="title"/>
          </p:nvPr>
        </p:nvSpPr>
        <p:spPr>
          <a:xfrm>
            <a:off x="838200" y="365125"/>
            <a:ext cx="8397240" cy="1325563"/>
          </a:xfrm>
        </p:spPr>
        <p:txBody>
          <a:bodyPr/>
          <a:lstStyle/>
          <a:p>
            <a:r>
              <a:rPr lang="en-US" dirty="0"/>
              <a:t>Importance of Health Information Exchange (HIE)</a:t>
            </a:r>
          </a:p>
        </p:txBody>
      </p:sp>
      <p:sp>
        <p:nvSpPr>
          <p:cNvPr id="3" name="Content Placeholder 2">
            <a:extLst>
              <a:ext uri="{FF2B5EF4-FFF2-40B4-BE49-F238E27FC236}">
                <a16:creationId xmlns:a16="http://schemas.microsoft.com/office/drawing/2014/main" id="{D92D14F4-DDF4-C28D-7B4D-9531567F0CE0}"/>
              </a:ext>
            </a:extLst>
          </p:cNvPr>
          <p:cNvSpPr>
            <a:spLocks noGrp="1"/>
          </p:cNvSpPr>
          <p:nvPr>
            <p:ph idx="1"/>
          </p:nvPr>
        </p:nvSpPr>
        <p:spPr>
          <a:xfrm>
            <a:off x="838200" y="2306235"/>
            <a:ext cx="6598920" cy="4186005"/>
          </a:xfrm>
        </p:spPr>
        <p:txBody>
          <a:bodyPr>
            <a:normAutofit fontScale="92500" lnSpcReduction="20000"/>
          </a:bodyPr>
          <a:lstStyle/>
          <a:p>
            <a:pPr marL="457200" indent="-457200">
              <a:buFont typeface="Arial" panose="020B0604020202020204" pitchFamily="34" charset="0"/>
              <a:buChar char="•"/>
            </a:pPr>
            <a:r>
              <a:rPr lang="en-US" dirty="0"/>
              <a:t>Help doctors, hospitals, and other healthcare professionals deliver faster, better care by promoting medical data sharing across the region</a:t>
            </a:r>
          </a:p>
          <a:p>
            <a:pPr marL="457200" indent="-457200">
              <a:buFont typeface="Arial" panose="020B0604020202020204" pitchFamily="34" charset="0"/>
              <a:buChar char="•"/>
            </a:pPr>
            <a:r>
              <a:rPr lang="en-US" dirty="0"/>
              <a:t>A</a:t>
            </a:r>
            <a:r>
              <a:rPr lang="en-US" sz="2800" dirty="0"/>
              <a:t>ssist the State in the evaluation of public health interventions and health equity</a:t>
            </a:r>
            <a:endParaRPr lang="en-US" dirty="0"/>
          </a:p>
          <a:p>
            <a:pPr marL="457200" indent="-457200">
              <a:buFont typeface="Arial" panose="020B0604020202020204" pitchFamily="34" charset="0"/>
              <a:buChar char="•"/>
            </a:pPr>
            <a:r>
              <a:rPr lang="en-US" dirty="0"/>
              <a:t>Coordinate healthcare between different providers, ensuring a more cohesive healthcare experience for patients</a:t>
            </a:r>
          </a:p>
          <a:p>
            <a:pPr marL="457200" indent="-457200">
              <a:buFont typeface="Arial" panose="020B0604020202020204" pitchFamily="34" charset="0"/>
              <a:buChar char="•"/>
            </a:pPr>
            <a:r>
              <a:rPr lang="en-US" dirty="0"/>
              <a:t>May lower patient healthcare costs by reducing repeated tests</a:t>
            </a:r>
          </a:p>
          <a:p>
            <a:endParaRPr lang="en-US" dirty="0"/>
          </a:p>
        </p:txBody>
      </p:sp>
      <p:pic>
        <p:nvPicPr>
          <p:cNvPr id="4" name="Picture 3">
            <a:extLst>
              <a:ext uri="{FF2B5EF4-FFF2-40B4-BE49-F238E27FC236}">
                <a16:creationId xmlns:a16="http://schemas.microsoft.com/office/drawing/2014/main" id="{E2A83570-0A5E-AE0C-45E5-7259F3FDC788}"/>
              </a:ext>
            </a:extLst>
          </p:cNvPr>
          <p:cNvPicPr>
            <a:picLocks noChangeAspect="1"/>
          </p:cNvPicPr>
          <p:nvPr/>
        </p:nvPicPr>
        <p:blipFill>
          <a:blip r:embed="rId2"/>
          <a:stretch>
            <a:fillRect/>
          </a:stretch>
        </p:blipFill>
        <p:spPr>
          <a:xfrm>
            <a:off x="7691120" y="2227670"/>
            <a:ext cx="4008892" cy="3976300"/>
          </a:xfrm>
          <a:prstGeom prst="rect">
            <a:avLst/>
          </a:prstGeom>
          <a:noFill/>
        </p:spPr>
      </p:pic>
      <p:sp>
        <p:nvSpPr>
          <p:cNvPr id="6" name="Slide Number Placeholder 5">
            <a:extLst>
              <a:ext uri="{FF2B5EF4-FFF2-40B4-BE49-F238E27FC236}">
                <a16:creationId xmlns:a16="http://schemas.microsoft.com/office/drawing/2014/main" id="{852A1AA4-1D71-5CA9-336E-4E68537BFE4B}"/>
              </a:ext>
            </a:extLst>
          </p:cNvPr>
          <p:cNvSpPr>
            <a:spLocks noGrp="1"/>
          </p:cNvSpPr>
          <p:nvPr>
            <p:ph type="sldNum" sz="quarter" idx="12"/>
          </p:nvPr>
        </p:nvSpPr>
        <p:spPr/>
        <p:txBody>
          <a:bodyPr/>
          <a:lstStyle/>
          <a:p>
            <a:fld id="{55B56A44-400E-4773-BA29-F2D53A17B8D0}" type="slidenum">
              <a:rPr lang="en-US" smtClean="0"/>
              <a:t>5</a:t>
            </a:fld>
            <a:endParaRPr lang="en-US"/>
          </a:p>
        </p:txBody>
      </p:sp>
    </p:spTree>
    <p:extLst>
      <p:ext uri="{BB962C8B-B14F-4D97-AF65-F5344CB8AC3E}">
        <p14:creationId xmlns:p14="http://schemas.microsoft.com/office/powerpoint/2010/main" val="479780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2A8CBB6-13D1-62B3-B865-E595DB6DE705}"/>
              </a:ext>
            </a:extLst>
          </p:cNvPr>
          <p:cNvSpPr>
            <a:spLocks noGrp="1"/>
          </p:cNvSpPr>
          <p:nvPr>
            <p:ph idx="1"/>
          </p:nvPr>
        </p:nvSpPr>
        <p:spPr/>
        <p:txBody>
          <a:bodyPr/>
          <a:lstStyle/>
          <a:p>
            <a:r>
              <a:rPr lang="en-US"/>
              <a:t>Providers/staff obtaining patient consent must attest that they have:</a:t>
            </a:r>
          </a:p>
          <a:p>
            <a:pPr lvl="1"/>
            <a:r>
              <a:rPr lang="en-US"/>
              <a:t>(1) Verified the patient identity and;</a:t>
            </a:r>
          </a:p>
          <a:p>
            <a:pPr lvl="1"/>
            <a:r>
              <a:rPr lang="en-US"/>
              <a:t>(2) Informed the patient of all terms of the consent.</a:t>
            </a:r>
          </a:p>
          <a:p>
            <a:endParaRPr lang="en-US"/>
          </a:p>
        </p:txBody>
      </p:sp>
      <p:sp>
        <p:nvSpPr>
          <p:cNvPr id="7" name="Title 6">
            <a:extLst>
              <a:ext uri="{FF2B5EF4-FFF2-40B4-BE49-F238E27FC236}">
                <a16:creationId xmlns:a16="http://schemas.microsoft.com/office/drawing/2014/main" id="{149468C2-2C29-D205-6721-F3FE9C04D653}"/>
              </a:ext>
            </a:extLst>
          </p:cNvPr>
          <p:cNvSpPr>
            <a:spLocks noGrp="1"/>
          </p:cNvSpPr>
          <p:nvPr>
            <p:ph type="title"/>
          </p:nvPr>
        </p:nvSpPr>
        <p:spPr>
          <a:xfrm>
            <a:off x="838200" y="365125"/>
            <a:ext cx="8539480" cy="1325563"/>
          </a:xfrm>
        </p:spPr>
        <p:txBody>
          <a:bodyPr>
            <a:normAutofit/>
          </a:bodyPr>
          <a:lstStyle/>
          <a:p>
            <a:r>
              <a:rPr lang="en-US" spc="275">
                <a:cs typeface="Calibri"/>
              </a:rPr>
              <a:t>Complete Provider Attestations</a:t>
            </a:r>
            <a:endParaRPr lang="en-US"/>
          </a:p>
        </p:txBody>
      </p:sp>
      <p:pic>
        <p:nvPicPr>
          <p:cNvPr id="3" name="Picture 2">
            <a:extLst>
              <a:ext uri="{FF2B5EF4-FFF2-40B4-BE49-F238E27FC236}">
                <a16:creationId xmlns:a16="http://schemas.microsoft.com/office/drawing/2014/main" id="{681A74D8-F4EE-F779-EC0E-98F067F061B3}"/>
              </a:ext>
            </a:extLst>
          </p:cNvPr>
          <p:cNvPicPr>
            <a:picLocks noChangeAspect="1"/>
          </p:cNvPicPr>
          <p:nvPr/>
        </p:nvPicPr>
        <p:blipFill>
          <a:blip r:embed="rId2"/>
          <a:stretch>
            <a:fillRect/>
          </a:stretch>
        </p:blipFill>
        <p:spPr>
          <a:xfrm>
            <a:off x="1828800" y="3563635"/>
            <a:ext cx="8394700" cy="319549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CF1A8E-ECB4-3E8F-73E4-47B5A9514403}"/>
              </a:ext>
            </a:extLst>
          </p:cNvPr>
          <p:cNvSpPr>
            <a:spLocks noGrp="1"/>
          </p:cNvSpPr>
          <p:nvPr>
            <p:ph idx="1"/>
          </p:nvPr>
        </p:nvSpPr>
        <p:spPr/>
        <p:txBody>
          <a:bodyPr/>
          <a:lstStyle/>
          <a:p>
            <a:r>
              <a:rPr lang="en-US"/>
              <a:t>Enter the name of the person registering this consent.</a:t>
            </a:r>
          </a:p>
          <a:p>
            <a:r>
              <a:rPr lang="en-US"/>
              <a:t>Click </a:t>
            </a:r>
            <a:r>
              <a:rPr lang="en-US" b="1">
                <a:solidFill>
                  <a:schemeClr val="accent2"/>
                </a:solidFill>
              </a:rPr>
              <a:t>"Submit" </a:t>
            </a:r>
            <a:r>
              <a:rPr lang="en-US"/>
              <a:t>once – to avoid duplicate entries.</a:t>
            </a:r>
          </a:p>
          <a:p>
            <a:r>
              <a:rPr lang="en-US"/>
              <a:t>Click </a:t>
            </a:r>
            <a:r>
              <a:rPr lang="en-US" b="1">
                <a:solidFill>
                  <a:schemeClr val="accent2"/>
                </a:solidFill>
              </a:rPr>
              <a:t>"Print and Exit"</a:t>
            </a:r>
            <a:r>
              <a:rPr lang="en-US" b="1"/>
              <a:t> </a:t>
            </a:r>
            <a:r>
              <a:rPr lang="en-US"/>
              <a:t>or </a:t>
            </a:r>
            <a:r>
              <a:rPr lang="en-US" b="1">
                <a:solidFill>
                  <a:schemeClr val="accent2"/>
                </a:solidFill>
              </a:rPr>
              <a:t>"Exit."</a:t>
            </a:r>
          </a:p>
          <a:p>
            <a:pPr marL="0" indent="0">
              <a:buNone/>
            </a:pPr>
            <a:endParaRPr lang="en-US"/>
          </a:p>
        </p:txBody>
      </p:sp>
      <p:sp>
        <p:nvSpPr>
          <p:cNvPr id="7" name="Title 6">
            <a:extLst>
              <a:ext uri="{FF2B5EF4-FFF2-40B4-BE49-F238E27FC236}">
                <a16:creationId xmlns:a16="http://schemas.microsoft.com/office/drawing/2014/main" id="{8727F156-DB82-7E66-085C-067EA303AAB1}"/>
              </a:ext>
            </a:extLst>
          </p:cNvPr>
          <p:cNvSpPr>
            <a:spLocks noGrp="1"/>
          </p:cNvSpPr>
          <p:nvPr>
            <p:ph type="title"/>
          </p:nvPr>
        </p:nvSpPr>
        <p:spPr/>
        <p:txBody>
          <a:bodyPr/>
          <a:lstStyle/>
          <a:p>
            <a:r>
              <a:rPr lang="en-US"/>
              <a:t>Submit Consent</a:t>
            </a:r>
          </a:p>
        </p:txBody>
      </p:sp>
      <p:pic>
        <p:nvPicPr>
          <p:cNvPr id="3" name="Picture 2">
            <a:extLst>
              <a:ext uri="{FF2B5EF4-FFF2-40B4-BE49-F238E27FC236}">
                <a16:creationId xmlns:a16="http://schemas.microsoft.com/office/drawing/2014/main" id="{8E934A05-5AC6-079C-668D-8B1D6633C2CF}"/>
              </a:ext>
            </a:extLst>
          </p:cNvPr>
          <p:cNvPicPr>
            <a:picLocks noChangeAspect="1"/>
          </p:cNvPicPr>
          <p:nvPr/>
        </p:nvPicPr>
        <p:blipFill>
          <a:blip r:embed="rId2"/>
          <a:stretch>
            <a:fillRect/>
          </a:stretch>
        </p:blipFill>
        <p:spPr>
          <a:xfrm>
            <a:off x="1736725" y="3429000"/>
            <a:ext cx="8718550" cy="312006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B87-8F22-2B0A-7135-ED27650309CC}"/>
              </a:ext>
            </a:extLst>
          </p:cNvPr>
          <p:cNvSpPr>
            <a:spLocks noGrp="1"/>
          </p:cNvSpPr>
          <p:nvPr>
            <p:ph type="title"/>
          </p:nvPr>
        </p:nvSpPr>
        <p:spPr/>
        <p:txBody>
          <a:bodyPr>
            <a:normAutofit/>
          </a:bodyPr>
          <a:lstStyle/>
          <a:p>
            <a:r>
              <a:rPr lang="en-US" dirty="0"/>
              <a:t>Viewing Consent History</a:t>
            </a:r>
          </a:p>
        </p:txBody>
      </p:sp>
      <p:sp>
        <p:nvSpPr>
          <p:cNvPr id="3" name="Content Placeholder 2">
            <a:extLst>
              <a:ext uri="{FF2B5EF4-FFF2-40B4-BE49-F238E27FC236}">
                <a16:creationId xmlns:a16="http://schemas.microsoft.com/office/drawing/2014/main" id="{B2BB2903-E95F-0F82-326C-0D450D4EF08F}"/>
              </a:ext>
            </a:extLst>
          </p:cNvPr>
          <p:cNvSpPr>
            <a:spLocks noGrp="1"/>
          </p:cNvSpPr>
          <p:nvPr>
            <p:ph idx="1"/>
          </p:nvPr>
        </p:nvSpPr>
        <p:spPr>
          <a:xfrm>
            <a:off x="838200" y="1440611"/>
            <a:ext cx="10515600" cy="5100103"/>
          </a:xfrm>
        </p:spPr>
        <p:txBody>
          <a:bodyPr>
            <a:normAutofit/>
          </a:bodyPr>
          <a:lstStyle/>
          <a:p>
            <a:r>
              <a:rPr lang="en-US" sz="3100" dirty="0"/>
              <a:t>After searching for your patient, click "</a:t>
            </a:r>
            <a:r>
              <a:rPr lang="en-US" sz="3100" dirty="0">
                <a:solidFill>
                  <a:srgbClr val="FF0000"/>
                </a:solidFill>
              </a:rPr>
              <a:t>Consent History</a:t>
            </a:r>
            <a:r>
              <a:rPr lang="en-US" sz="3100" dirty="0"/>
              <a:t>."​</a:t>
            </a:r>
          </a:p>
          <a:p>
            <a:r>
              <a:rPr lang="en-US" sz="3100" dirty="0"/>
              <a:t>Click on a row to open that consent.​</a:t>
            </a:r>
          </a:p>
          <a:p>
            <a:r>
              <a:rPr lang="en-US" sz="3100" dirty="0"/>
              <a:t>A pop-up window will appear with the consent registration details.​</a:t>
            </a:r>
          </a:p>
        </p:txBody>
      </p:sp>
      <p:sp>
        <p:nvSpPr>
          <p:cNvPr id="6" name="Slide Number Placeholder 5">
            <a:extLst>
              <a:ext uri="{FF2B5EF4-FFF2-40B4-BE49-F238E27FC236}">
                <a16:creationId xmlns:a16="http://schemas.microsoft.com/office/drawing/2014/main" id="{0014F75D-9709-88C4-D276-CB2FFB023AA2}"/>
              </a:ext>
            </a:extLst>
          </p:cNvPr>
          <p:cNvSpPr>
            <a:spLocks noGrp="1"/>
          </p:cNvSpPr>
          <p:nvPr>
            <p:ph type="sldNum" sz="quarter" idx="12"/>
          </p:nvPr>
        </p:nvSpPr>
        <p:spPr/>
        <p:txBody>
          <a:bodyPr/>
          <a:lstStyle/>
          <a:p>
            <a:fld id="{55B56A44-400E-4773-BA29-F2D53A17B8D0}" type="slidenum">
              <a:rPr lang="en-US" smtClean="0"/>
              <a:t>52</a:t>
            </a:fld>
            <a:endParaRPr lang="en-US"/>
          </a:p>
        </p:txBody>
      </p:sp>
      <p:pic>
        <p:nvPicPr>
          <p:cNvPr id="4" name="Picture 3">
            <a:extLst>
              <a:ext uri="{FF2B5EF4-FFF2-40B4-BE49-F238E27FC236}">
                <a16:creationId xmlns:a16="http://schemas.microsoft.com/office/drawing/2014/main" id="{1E408FCC-F675-E5CF-DBEF-DF97512252AF}"/>
              </a:ext>
            </a:extLst>
          </p:cNvPr>
          <p:cNvPicPr>
            <a:picLocks noChangeAspect="1"/>
          </p:cNvPicPr>
          <p:nvPr/>
        </p:nvPicPr>
        <p:blipFill>
          <a:blip r:embed="rId2"/>
          <a:stretch>
            <a:fillRect/>
          </a:stretch>
        </p:blipFill>
        <p:spPr>
          <a:xfrm>
            <a:off x="838200" y="4053615"/>
            <a:ext cx="9932068" cy="2577479"/>
          </a:xfrm>
          <a:prstGeom prst="rect">
            <a:avLst/>
          </a:prstGeom>
        </p:spPr>
      </p:pic>
    </p:spTree>
    <p:extLst>
      <p:ext uri="{BB962C8B-B14F-4D97-AF65-F5344CB8AC3E}">
        <p14:creationId xmlns:p14="http://schemas.microsoft.com/office/powerpoint/2010/main" val="712660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B87-8F22-2B0A-7135-ED27650309CC}"/>
              </a:ext>
            </a:extLst>
          </p:cNvPr>
          <p:cNvSpPr>
            <a:spLocks noGrp="1"/>
          </p:cNvSpPr>
          <p:nvPr>
            <p:ph type="title"/>
          </p:nvPr>
        </p:nvSpPr>
        <p:spPr/>
        <p:txBody>
          <a:bodyPr>
            <a:normAutofit/>
          </a:bodyPr>
          <a:lstStyle/>
          <a:p>
            <a:r>
              <a:rPr lang="en-US" dirty="0"/>
              <a:t>Printing a Consent Registration</a:t>
            </a:r>
          </a:p>
        </p:txBody>
      </p:sp>
      <p:sp>
        <p:nvSpPr>
          <p:cNvPr id="3" name="Content Placeholder 2">
            <a:extLst>
              <a:ext uri="{FF2B5EF4-FFF2-40B4-BE49-F238E27FC236}">
                <a16:creationId xmlns:a16="http://schemas.microsoft.com/office/drawing/2014/main" id="{B2BB2903-E95F-0F82-326C-0D450D4EF08F}"/>
              </a:ext>
            </a:extLst>
          </p:cNvPr>
          <p:cNvSpPr>
            <a:spLocks noGrp="1"/>
          </p:cNvSpPr>
          <p:nvPr>
            <p:ph idx="1"/>
          </p:nvPr>
        </p:nvSpPr>
        <p:spPr>
          <a:xfrm>
            <a:off x="838200" y="1440611"/>
            <a:ext cx="10515600" cy="5100103"/>
          </a:xfrm>
        </p:spPr>
        <p:txBody>
          <a:bodyPr>
            <a:normAutofit/>
          </a:bodyPr>
          <a:lstStyle/>
          <a:p>
            <a:r>
              <a:rPr lang="en-US" sz="3100" dirty="0"/>
              <a:t>Providers may review, print, or save a registered consent as a file.​</a:t>
            </a:r>
          </a:p>
          <a:p>
            <a:r>
              <a:rPr lang="en-US" sz="3100" dirty="0"/>
              <a:t>Search for a patient and open a record in their consent history.​</a:t>
            </a:r>
          </a:p>
          <a:p>
            <a:r>
              <a:rPr lang="en-US" sz="3100" dirty="0"/>
              <a:t>Scroll to the bottom of the window and click "Print."​</a:t>
            </a:r>
          </a:p>
          <a:p>
            <a:r>
              <a:rPr lang="en-US" sz="3100" dirty="0"/>
              <a:t>A print preview will appear where providers can make selections for how to print the file.​</a:t>
            </a:r>
          </a:p>
        </p:txBody>
      </p:sp>
      <p:sp>
        <p:nvSpPr>
          <p:cNvPr id="6" name="Slide Number Placeholder 5">
            <a:extLst>
              <a:ext uri="{FF2B5EF4-FFF2-40B4-BE49-F238E27FC236}">
                <a16:creationId xmlns:a16="http://schemas.microsoft.com/office/drawing/2014/main" id="{0014F75D-9709-88C4-D276-CB2FFB023AA2}"/>
              </a:ext>
            </a:extLst>
          </p:cNvPr>
          <p:cNvSpPr>
            <a:spLocks noGrp="1"/>
          </p:cNvSpPr>
          <p:nvPr>
            <p:ph type="sldNum" sz="quarter" idx="12"/>
          </p:nvPr>
        </p:nvSpPr>
        <p:spPr/>
        <p:txBody>
          <a:bodyPr/>
          <a:lstStyle/>
          <a:p>
            <a:fld id="{55B56A44-400E-4773-BA29-F2D53A17B8D0}" type="slidenum">
              <a:rPr lang="en-US" smtClean="0"/>
              <a:t>53</a:t>
            </a:fld>
            <a:endParaRPr lang="en-US"/>
          </a:p>
        </p:txBody>
      </p:sp>
    </p:spTree>
    <p:extLst>
      <p:ext uri="{BB962C8B-B14F-4D97-AF65-F5344CB8AC3E}">
        <p14:creationId xmlns:p14="http://schemas.microsoft.com/office/powerpoint/2010/main" val="3640794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59FD6-4B39-47E2-CFC8-BA3DAEBC7B3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D5AF30-5419-1482-F57B-3194BD54F604}"/>
              </a:ext>
            </a:extLst>
          </p:cNvPr>
          <p:cNvSpPr>
            <a:spLocks noGrp="1"/>
          </p:cNvSpPr>
          <p:nvPr>
            <p:ph type="title"/>
          </p:nvPr>
        </p:nvSpPr>
        <p:spPr>
          <a:xfrm>
            <a:off x="838200" y="365125"/>
            <a:ext cx="8478520" cy="1325563"/>
          </a:xfrm>
        </p:spPr>
        <p:txBody>
          <a:bodyPr>
            <a:normAutofit/>
          </a:bodyPr>
          <a:lstStyle/>
          <a:p>
            <a:r>
              <a:rPr lang="en-US" sz="4000"/>
              <a:t>How to print a consent registration</a:t>
            </a:r>
          </a:p>
        </p:txBody>
      </p:sp>
      <p:pic>
        <p:nvPicPr>
          <p:cNvPr id="7" name="Picture 6">
            <a:extLst>
              <a:ext uri="{FF2B5EF4-FFF2-40B4-BE49-F238E27FC236}">
                <a16:creationId xmlns:a16="http://schemas.microsoft.com/office/drawing/2014/main" id="{7F4F8664-80EA-C62F-28C3-CFC563CAE2D1}"/>
              </a:ext>
            </a:extLst>
          </p:cNvPr>
          <p:cNvPicPr>
            <a:picLocks noChangeAspect="1"/>
          </p:cNvPicPr>
          <p:nvPr/>
        </p:nvPicPr>
        <p:blipFill>
          <a:blip r:embed="rId2"/>
          <a:stretch>
            <a:fillRect/>
          </a:stretch>
        </p:blipFill>
        <p:spPr>
          <a:xfrm>
            <a:off x="2978729" y="3937855"/>
            <a:ext cx="5307239" cy="2666145"/>
          </a:xfrm>
          <a:prstGeom prst="rect">
            <a:avLst/>
          </a:prstGeom>
        </p:spPr>
      </p:pic>
      <p:pic>
        <p:nvPicPr>
          <p:cNvPr id="9" name="Picture 8">
            <a:extLst>
              <a:ext uri="{FF2B5EF4-FFF2-40B4-BE49-F238E27FC236}">
                <a16:creationId xmlns:a16="http://schemas.microsoft.com/office/drawing/2014/main" id="{37F2B95C-6A1B-50CA-19B3-C32FF0C0636E}"/>
              </a:ext>
            </a:extLst>
          </p:cNvPr>
          <p:cNvPicPr>
            <a:picLocks noChangeAspect="1"/>
          </p:cNvPicPr>
          <p:nvPr/>
        </p:nvPicPr>
        <p:blipFill>
          <a:blip r:embed="rId3"/>
          <a:stretch>
            <a:fillRect/>
          </a:stretch>
        </p:blipFill>
        <p:spPr>
          <a:xfrm>
            <a:off x="436399" y="1370990"/>
            <a:ext cx="11103302" cy="2255715"/>
          </a:xfrm>
          <a:prstGeom prst="rect">
            <a:avLst/>
          </a:prstGeom>
        </p:spPr>
      </p:pic>
      <p:sp>
        <p:nvSpPr>
          <p:cNvPr id="10" name="TextBox 9">
            <a:extLst>
              <a:ext uri="{FF2B5EF4-FFF2-40B4-BE49-F238E27FC236}">
                <a16:creationId xmlns:a16="http://schemas.microsoft.com/office/drawing/2014/main" id="{BD8B605C-6E5C-A769-38F0-881EE493DD6A}"/>
              </a:ext>
            </a:extLst>
          </p:cNvPr>
          <p:cNvSpPr txBox="1"/>
          <p:nvPr/>
        </p:nvSpPr>
        <p:spPr>
          <a:xfrm>
            <a:off x="546100" y="3121025"/>
            <a:ext cx="7842250" cy="615950"/>
          </a:xfrm>
          <a:prstGeom prst="rect">
            <a:avLst/>
          </a:prstGeom>
          <a:noFill/>
          <a:ln w="28575">
            <a:solidFill>
              <a:srgbClr val="FF0000"/>
            </a:solidFill>
          </a:ln>
        </p:spPr>
        <p:txBody>
          <a:bodyPr wrap="square" rtlCol="0">
            <a:spAutoFit/>
          </a:bodyPr>
          <a:lstStyle/>
          <a:p>
            <a:endParaRPr lang="en-US" dirty="0"/>
          </a:p>
        </p:txBody>
      </p:sp>
      <p:sp>
        <p:nvSpPr>
          <p:cNvPr id="11" name="Rectangle 10">
            <a:extLst>
              <a:ext uri="{FF2B5EF4-FFF2-40B4-BE49-F238E27FC236}">
                <a16:creationId xmlns:a16="http://schemas.microsoft.com/office/drawing/2014/main" id="{0D88CA55-A8E2-6DCF-0996-8C39C79FA55F}"/>
              </a:ext>
            </a:extLst>
          </p:cNvPr>
          <p:cNvSpPr/>
          <p:nvPr/>
        </p:nvSpPr>
        <p:spPr>
          <a:xfrm>
            <a:off x="9029700" y="3879850"/>
            <a:ext cx="2203450" cy="1607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Right Click and Scroll to the bottom of pop-up window</a:t>
            </a:r>
          </a:p>
        </p:txBody>
      </p:sp>
      <p:cxnSp>
        <p:nvCxnSpPr>
          <p:cNvPr id="13" name="Straight Arrow Connector 12">
            <a:extLst>
              <a:ext uri="{FF2B5EF4-FFF2-40B4-BE49-F238E27FC236}">
                <a16:creationId xmlns:a16="http://schemas.microsoft.com/office/drawing/2014/main" id="{6DB9F4C2-AB2C-6FDA-4D4A-2020BF0467E9}"/>
              </a:ext>
            </a:extLst>
          </p:cNvPr>
          <p:cNvCxnSpPr/>
          <p:nvPr/>
        </p:nvCxnSpPr>
        <p:spPr>
          <a:xfrm flipH="1" flipV="1">
            <a:off x="8285968" y="3736975"/>
            <a:ext cx="699282" cy="523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81A194-6A37-F15C-D161-AB6FEB08A6DB}"/>
              </a:ext>
            </a:extLst>
          </p:cNvPr>
          <p:cNvSpPr txBox="1"/>
          <p:nvPr/>
        </p:nvSpPr>
        <p:spPr>
          <a:xfrm>
            <a:off x="7124699" y="6251575"/>
            <a:ext cx="635001" cy="263525"/>
          </a:xfrm>
          <a:prstGeom prst="rect">
            <a:avLst/>
          </a:prstGeom>
          <a:noFill/>
          <a:ln w="28575">
            <a:solidFill>
              <a:srgbClr val="FF0000"/>
            </a:solidFill>
          </a:ln>
        </p:spPr>
        <p:txBody>
          <a:bodyPr wrap="square" rtlCol="0">
            <a:spAutoFit/>
          </a:bodyPr>
          <a:lstStyle/>
          <a:p>
            <a:endParaRPr lang="en-US" dirty="0"/>
          </a:p>
        </p:txBody>
      </p:sp>
      <p:cxnSp>
        <p:nvCxnSpPr>
          <p:cNvPr id="15" name="Straight Arrow Connector 14">
            <a:extLst>
              <a:ext uri="{FF2B5EF4-FFF2-40B4-BE49-F238E27FC236}">
                <a16:creationId xmlns:a16="http://schemas.microsoft.com/office/drawing/2014/main" id="{725C79A8-65C8-D99D-6885-975E9DDC3759}"/>
              </a:ext>
            </a:extLst>
          </p:cNvPr>
          <p:cNvCxnSpPr>
            <a:cxnSpLocks/>
          </p:cNvCxnSpPr>
          <p:nvPr/>
        </p:nvCxnSpPr>
        <p:spPr>
          <a:xfrm flipH="1">
            <a:off x="7759700" y="5487010"/>
            <a:ext cx="1225550" cy="743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15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75EC8D2-636B-9B86-60E0-FC5070E47012}"/>
              </a:ext>
            </a:extLst>
          </p:cNvPr>
          <p:cNvSpPr>
            <a:spLocks noGrp="1"/>
          </p:cNvSpPr>
          <p:nvPr>
            <p:ph idx="1"/>
          </p:nvPr>
        </p:nvSpPr>
        <p:spPr>
          <a:xfrm>
            <a:off x="196850" y="1768475"/>
            <a:ext cx="4622800" cy="4667250"/>
          </a:xfrm>
        </p:spPr>
        <p:txBody>
          <a:bodyPr/>
          <a:lstStyle/>
          <a:p>
            <a:r>
              <a:rPr lang="en-US" dirty="0"/>
              <a:t>Once consent is submitted for a patient their SUD data covered by 42 CFR Part 2 will be identified within the CRISP HIE with an orange ‘i’</a:t>
            </a:r>
          </a:p>
          <a:p>
            <a:r>
              <a:rPr lang="en-US" dirty="0"/>
              <a:t>This makes the data easily identifiable amongst other clinical data within the HIE.</a:t>
            </a:r>
          </a:p>
          <a:p>
            <a:endParaRPr lang="en-US" dirty="0"/>
          </a:p>
        </p:txBody>
      </p:sp>
      <p:sp>
        <p:nvSpPr>
          <p:cNvPr id="10" name="Title 9">
            <a:extLst>
              <a:ext uri="{FF2B5EF4-FFF2-40B4-BE49-F238E27FC236}">
                <a16:creationId xmlns:a16="http://schemas.microsoft.com/office/drawing/2014/main" id="{54D7701B-8391-5A02-5EA1-D24AA3E0333F}"/>
              </a:ext>
            </a:extLst>
          </p:cNvPr>
          <p:cNvSpPr>
            <a:spLocks noGrp="1"/>
          </p:cNvSpPr>
          <p:nvPr>
            <p:ph type="title"/>
          </p:nvPr>
        </p:nvSpPr>
        <p:spPr>
          <a:xfrm>
            <a:off x="838200" y="365125"/>
            <a:ext cx="8559800" cy="1325563"/>
          </a:xfrm>
        </p:spPr>
        <p:txBody>
          <a:bodyPr>
            <a:normAutofit/>
          </a:bodyPr>
          <a:lstStyle/>
          <a:p>
            <a:r>
              <a:rPr lang="en-US" sz="4000"/>
              <a:t>How to view a patient’s SUD Data</a:t>
            </a:r>
          </a:p>
        </p:txBody>
      </p:sp>
      <p:pic>
        <p:nvPicPr>
          <p:cNvPr id="3" name="Picture 2">
            <a:extLst>
              <a:ext uri="{FF2B5EF4-FFF2-40B4-BE49-F238E27FC236}">
                <a16:creationId xmlns:a16="http://schemas.microsoft.com/office/drawing/2014/main" id="{099E0BE8-5333-E546-DA40-447EB5D69DE0}"/>
              </a:ext>
            </a:extLst>
          </p:cNvPr>
          <p:cNvPicPr>
            <a:picLocks noChangeAspect="1"/>
          </p:cNvPicPr>
          <p:nvPr/>
        </p:nvPicPr>
        <p:blipFill>
          <a:blip r:embed="rId3"/>
          <a:stretch>
            <a:fillRect/>
          </a:stretch>
        </p:blipFill>
        <p:spPr>
          <a:xfrm>
            <a:off x="5001307" y="1530349"/>
            <a:ext cx="6993843" cy="3117851"/>
          </a:xfrm>
          <a:prstGeom prst="rect">
            <a:avLst/>
          </a:prstGeom>
        </p:spPr>
      </p:pic>
      <p:sp>
        <p:nvSpPr>
          <p:cNvPr id="4" name="TextBox 3">
            <a:extLst>
              <a:ext uri="{FF2B5EF4-FFF2-40B4-BE49-F238E27FC236}">
                <a16:creationId xmlns:a16="http://schemas.microsoft.com/office/drawing/2014/main" id="{5969A33A-6DAB-28F3-15BC-CD3DC87D8179}"/>
              </a:ext>
            </a:extLst>
          </p:cNvPr>
          <p:cNvSpPr txBox="1"/>
          <p:nvPr/>
        </p:nvSpPr>
        <p:spPr>
          <a:xfrm>
            <a:off x="5283199" y="4092575"/>
            <a:ext cx="6311901" cy="282575"/>
          </a:xfrm>
          <a:prstGeom prst="rect">
            <a:avLst/>
          </a:prstGeom>
          <a:noFill/>
          <a:ln w="28575">
            <a:solidFill>
              <a:srgbClr val="FF0000"/>
            </a:solid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48E4DE1F-BC59-28B3-1D32-36FA20A0E5E5}"/>
              </a:ext>
            </a:extLst>
          </p:cNvPr>
          <p:cNvPicPr>
            <a:picLocks noChangeAspect="1"/>
          </p:cNvPicPr>
          <p:nvPr/>
        </p:nvPicPr>
        <p:blipFill>
          <a:blip r:embed="rId4"/>
          <a:stretch>
            <a:fillRect/>
          </a:stretch>
        </p:blipFill>
        <p:spPr>
          <a:xfrm>
            <a:off x="8812437" y="4792801"/>
            <a:ext cx="2149026" cy="2065199"/>
          </a:xfrm>
          <a:prstGeom prst="rect">
            <a:avLst/>
          </a:prstGeom>
        </p:spPr>
      </p:pic>
      <p:cxnSp>
        <p:nvCxnSpPr>
          <p:cNvPr id="9" name="Straight Arrow Connector 8">
            <a:extLst>
              <a:ext uri="{FF2B5EF4-FFF2-40B4-BE49-F238E27FC236}">
                <a16:creationId xmlns:a16="http://schemas.microsoft.com/office/drawing/2014/main" id="{2B049F04-1596-DD18-21BA-DB8F801B638C}"/>
              </a:ext>
            </a:extLst>
          </p:cNvPr>
          <p:cNvCxnSpPr>
            <a:cxnSpLocks/>
          </p:cNvCxnSpPr>
          <p:nvPr/>
        </p:nvCxnSpPr>
        <p:spPr>
          <a:xfrm>
            <a:off x="5473700" y="4241800"/>
            <a:ext cx="3270250" cy="1149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B87-8F22-2B0A-7135-ED27650309CC}"/>
              </a:ext>
            </a:extLst>
          </p:cNvPr>
          <p:cNvSpPr>
            <a:spLocks noGrp="1"/>
          </p:cNvSpPr>
          <p:nvPr>
            <p:ph type="title"/>
          </p:nvPr>
        </p:nvSpPr>
        <p:spPr/>
        <p:txBody>
          <a:bodyPr/>
          <a:lstStyle/>
          <a:p>
            <a:r>
              <a:rPr lang="en-US" dirty="0"/>
              <a:t>Referral Tool</a:t>
            </a:r>
          </a:p>
        </p:txBody>
      </p:sp>
      <p:sp>
        <p:nvSpPr>
          <p:cNvPr id="3" name="Content Placeholder 2">
            <a:extLst>
              <a:ext uri="{FF2B5EF4-FFF2-40B4-BE49-F238E27FC236}">
                <a16:creationId xmlns:a16="http://schemas.microsoft.com/office/drawing/2014/main" id="{B2BB2903-E95F-0F82-326C-0D450D4EF08F}"/>
              </a:ext>
            </a:extLst>
          </p:cNvPr>
          <p:cNvSpPr>
            <a:spLocks noGrp="1"/>
          </p:cNvSpPr>
          <p:nvPr>
            <p:ph idx="1"/>
          </p:nvPr>
        </p:nvSpPr>
        <p:spPr>
          <a:xfrm>
            <a:off x="838200" y="1440613"/>
            <a:ext cx="8334676" cy="5280861"/>
          </a:xfrm>
        </p:spPr>
        <p:txBody>
          <a:bodyPr>
            <a:normAutofit fontScale="92500"/>
          </a:bodyPr>
          <a:lstStyle/>
          <a:p>
            <a:r>
              <a:rPr lang="en-US" dirty="0"/>
              <a:t>CRISP offers a tool allowing providers to view and submit patient referrals directly in their EMR interface. </a:t>
            </a:r>
          </a:p>
          <a:p>
            <a:r>
              <a:rPr lang="en-US" dirty="0"/>
              <a:t>Referrals can be submitted to any organization in the MD211’s database, containing over 7,000 resources.</a:t>
            </a:r>
          </a:p>
          <a:p>
            <a:pPr lvl="1"/>
            <a:r>
              <a:rPr lang="en-US" dirty="0"/>
              <a:t>The MD211 database is a statewide network powered by the Maryland Information Network (MIN) aiming to connect MD residents to health and human services.</a:t>
            </a:r>
          </a:p>
          <a:p>
            <a:r>
              <a:rPr lang="en-US" dirty="0"/>
              <a:t>The Referral Tool can be accessed both through the web-based CRISP Portal and through InContext.</a:t>
            </a:r>
          </a:p>
          <a:p>
            <a:pPr lvl="1"/>
            <a:r>
              <a:rPr lang="en-US" dirty="0"/>
              <a:t>To view patient referral history in both the CRISP Portal and InContext, select the Care Coordination tab after searching for the patient.</a:t>
            </a:r>
          </a:p>
        </p:txBody>
      </p:sp>
      <p:pic>
        <p:nvPicPr>
          <p:cNvPr id="4" name="Picture 3" descr="A screenshot of a computer&#10;&#10;Description automatically generated">
            <a:extLst>
              <a:ext uri="{FF2B5EF4-FFF2-40B4-BE49-F238E27FC236}">
                <a16:creationId xmlns:a16="http://schemas.microsoft.com/office/drawing/2014/main" id="{0961441F-0E6B-2ABF-F5B5-ED5B9F80F911}"/>
              </a:ext>
            </a:extLst>
          </p:cNvPr>
          <p:cNvPicPr>
            <a:picLocks noChangeAspect="1"/>
          </p:cNvPicPr>
          <p:nvPr/>
        </p:nvPicPr>
        <p:blipFill rotWithShape="1">
          <a:blip r:embed="rId3">
            <a:extLst>
              <a:ext uri="{28A0092B-C50C-407E-A947-70E740481C1C}">
                <a14:useLocalDpi xmlns:a14="http://schemas.microsoft.com/office/drawing/2010/main" val="0"/>
              </a:ext>
            </a:extLst>
          </a:blip>
          <a:srcRect t="1554" r="79648"/>
          <a:stretch/>
        </p:blipFill>
        <p:spPr>
          <a:xfrm>
            <a:off x="9269130" y="1440614"/>
            <a:ext cx="2456654" cy="4734767"/>
          </a:xfrm>
          <a:prstGeom prst="rect">
            <a:avLst/>
          </a:prstGeom>
        </p:spPr>
      </p:pic>
      <p:sp>
        <p:nvSpPr>
          <p:cNvPr id="6" name="Slide Number Placeholder 5">
            <a:extLst>
              <a:ext uri="{FF2B5EF4-FFF2-40B4-BE49-F238E27FC236}">
                <a16:creationId xmlns:a16="http://schemas.microsoft.com/office/drawing/2014/main" id="{0014F75D-9709-88C4-D276-CB2FFB023AA2}"/>
              </a:ext>
            </a:extLst>
          </p:cNvPr>
          <p:cNvSpPr>
            <a:spLocks noGrp="1"/>
          </p:cNvSpPr>
          <p:nvPr>
            <p:ph type="sldNum" sz="quarter" idx="12"/>
          </p:nvPr>
        </p:nvSpPr>
        <p:spPr/>
        <p:txBody>
          <a:bodyPr/>
          <a:lstStyle/>
          <a:p>
            <a:fld id="{55B56A44-400E-4773-BA29-F2D53A17B8D0}" type="slidenum">
              <a:rPr lang="en-US" smtClean="0"/>
              <a:t>56</a:t>
            </a:fld>
            <a:endParaRPr lang="en-US"/>
          </a:p>
        </p:txBody>
      </p:sp>
    </p:spTree>
    <p:extLst>
      <p:ext uri="{BB962C8B-B14F-4D97-AF65-F5344CB8AC3E}">
        <p14:creationId xmlns:p14="http://schemas.microsoft.com/office/powerpoint/2010/main" val="3541800341"/>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5B72-2AA1-4111-0AC7-D7E843533406}"/>
              </a:ext>
            </a:extLst>
          </p:cNvPr>
          <p:cNvSpPr>
            <a:spLocks noGrp="1"/>
          </p:cNvSpPr>
          <p:nvPr>
            <p:ph type="title"/>
          </p:nvPr>
        </p:nvSpPr>
        <p:spPr/>
        <p:txBody>
          <a:bodyPr/>
          <a:lstStyle/>
          <a:p>
            <a:r>
              <a:rPr lang="en-US" dirty="0"/>
              <a:t>Submitting a Referral</a:t>
            </a:r>
          </a:p>
        </p:txBody>
      </p:sp>
      <p:sp>
        <p:nvSpPr>
          <p:cNvPr id="10" name="Content Placeholder 3">
            <a:extLst>
              <a:ext uri="{FF2B5EF4-FFF2-40B4-BE49-F238E27FC236}">
                <a16:creationId xmlns:a16="http://schemas.microsoft.com/office/drawing/2014/main" id="{B1879057-CD48-EE1D-8733-076A81F6C7D2}"/>
              </a:ext>
            </a:extLst>
          </p:cNvPr>
          <p:cNvSpPr>
            <a:spLocks noGrp="1"/>
          </p:cNvSpPr>
          <p:nvPr>
            <p:ph idx="1"/>
          </p:nvPr>
        </p:nvSpPr>
        <p:spPr>
          <a:xfrm>
            <a:off x="789153" y="1498786"/>
            <a:ext cx="4954721" cy="2871640"/>
          </a:xfrm>
        </p:spPr>
        <p:txBody>
          <a:bodyPr>
            <a:normAutofit/>
          </a:bodyPr>
          <a:lstStyle/>
          <a:p>
            <a:pPr marL="0" indent="0">
              <a:buNone/>
            </a:pPr>
            <a:r>
              <a:rPr lang="en-US" sz="2400" dirty="0"/>
              <a:t>To submit a referral through InContext, launch CRISP through your EMR. Then, select “Create Referral” from the side bar. This will open the referral search in another tab.</a:t>
            </a:r>
          </a:p>
        </p:txBody>
      </p:sp>
      <p:pic>
        <p:nvPicPr>
          <p:cNvPr id="11" name="Picture 10">
            <a:extLst>
              <a:ext uri="{FF2B5EF4-FFF2-40B4-BE49-F238E27FC236}">
                <a16:creationId xmlns:a16="http://schemas.microsoft.com/office/drawing/2014/main" id="{1CF957CA-806C-479D-5BB0-4138D7528F5A}"/>
              </a:ext>
            </a:extLst>
          </p:cNvPr>
          <p:cNvPicPr>
            <a:picLocks noChangeAspect="1"/>
          </p:cNvPicPr>
          <p:nvPr/>
        </p:nvPicPr>
        <p:blipFill rotWithShape="1">
          <a:blip r:embed="rId2"/>
          <a:srcRect r="72813"/>
          <a:stretch/>
        </p:blipFill>
        <p:spPr>
          <a:xfrm>
            <a:off x="838200" y="3585348"/>
            <a:ext cx="1838327" cy="2966328"/>
          </a:xfrm>
          <a:prstGeom prst="rect">
            <a:avLst/>
          </a:prstGeom>
        </p:spPr>
      </p:pic>
      <p:sp>
        <p:nvSpPr>
          <p:cNvPr id="13" name="Content Placeholder 3">
            <a:extLst>
              <a:ext uri="{FF2B5EF4-FFF2-40B4-BE49-F238E27FC236}">
                <a16:creationId xmlns:a16="http://schemas.microsoft.com/office/drawing/2014/main" id="{A08333A3-3B90-90D9-7DC4-9CA4F8C2719A}"/>
              </a:ext>
            </a:extLst>
          </p:cNvPr>
          <p:cNvSpPr txBox="1">
            <a:spLocks/>
          </p:cNvSpPr>
          <p:nvPr/>
        </p:nvSpPr>
        <p:spPr>
          <a:xfrm>
            <a:off x="3238408" y="4836566"/>
            <a:ext cx="8713862" cy="12989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yriad Pro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yriad Pro Semibold"/>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kern="1200">
                <a:solidFill>
                  <a:schemeClr val="tx1"/>
                </a:solidFill>
                <a:latin typeface="Myriad Pro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yriad Pro Semibold"/>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b="0" kern="1200">
                <a:solidFill>
                  <a:schemeClr val="tx1"/>
                </a:solidFill>
                <a:latin typeface="Myriad Pro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To submit a referral through the CRISP Portal, search for the patient and click on their row. From the list of applications that pops up, select “Create Referral.”</a:t>
            </a:r>
          </a:p>
        </p:txBody>
      </p:sp>
      <p:cxnSp>
        <p:nvCxnSpPr>
          <p:cNvPr id="14" name="Connector: Elbow 13">
            <a:extLst>
              <a:ext uri="{FF2B5EF4-FFF2-40B4-BE49-F238E27FC236}">
                <a16:creationId xmlns:a16="http://schemas.microsoft.com/office/drawing/2014/main" id="{DE17C521-58FE-AF15-8438-E9899BD75742}"/>
              </a:ext>
            </a:extLst>
          </p:cNvPr>
          <p:cNvCxnSpPr>
            <a:cxnSpLocks/>
          </p:cNvCxnSpPr>
          <p:nvPr/>
        </p:nvCxnSpPr>
        <p:spPr>
          <a:xfrm flipV="1">
            <a:off x="2676527" y="3423816"/>
            <a:ext cx="876299" cy="573321"/>
          </a:xfrm>
          <a:prstGeom prst="bentConnector3">
            <a:avLst>
              <a:gd name="adj1" fmla="val 100000"/>
            </a:avLst>
          </a:prstGeom>
          <a:ln w="28575">
            <a:solidFill>
              <a:srgbClr val="00569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6331E1B-2460-C45B-A21B-0F2EAD663DCC}"/>
              </a:ext>
            </a:extLst>
          </p:cNvPr>
          <p:cNvCxnSpPr>
            <a:cxnSpLocks/>
          </p:cNvCxnSpPr>
          <p:nvPr/>
        </p:nvCxnSpPr>
        <p:spPr>
          <a:xfrm rot="10800000" flipV="1">
            <a:off x="3905550" y="3997137"/>
            <a:ext cx="1838326" cy="752801"/>
          </a:xfrm>
          <a:prstGeom prst="bentConnector3">
            <a:avLst>
              <a:gd name="adj1" fmla="val 99741"/>
            </a:avLst>
          </a:prstGeom>
          <a:ln w="28575">
            <a:solidFill>
              <a:srgbClr val="005696"/>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559C2E9-7805-7887-3A8B-BAA83AEF330A}"/>
              </a:ext>
            </a:extLst>
          </p:cNvPr>
          <p:cNvSpPr>
            <a:spLocks noGrp="1"/>
          </p:cNvSpPr>
          <p:nvPr>
            <p:ph type="sldNum" sz="quarter" idx="12"/>
          </p:nvPr>
        </p:nvSpPr>
        <p:spPr/>
        <p:txBody>
          <a:bodyPr/>
          <a:lstStyle/>
          <a:p>
            <a:fld id="{55B56A44-400E-4773-BA29-F2D53A17B8D0}" type="slidenum">
              <a:rPr lang="en-US" smtClean="0"/>
              <a:t>57</a:t>
            </a:fld>
            <a:endParaRPr lang="en-US"/>
          </a:p>
        </p:txBody>
      </p:sp>
      <p:pic>
        <p:nvPicPr>
          <p:cNvPr id="5" name="Picture 4">
            <a:extLst>
              <a:ext uri="{FF2B5EF4-FFF2-40B4-BE49-F238E27FC236}">
                <a16:creationId xmlns:a16="http://schemas.microsoft.com/office/drawing/2014/main" id="{B3F6DFDD-6FEC-FB36-E725-E41DEBD0C044}"/>
              </a:ext>
            </a:extLst>
          </p:cNvPr>
          <p:cNvPicPr>
            <a:picLocks noChangeAspect="1"/>
          </p:cNvPicPr>
          <p:nvPr/>
        </p:nvPicPr>
        <p:blipFill>
          <a:blip r:embed="rId3"/>
          <a:stretch>
            <a:fillRect/>
          </a:stretch>
        </p:blipFill>
        <p:spPr>
          <a:xfrm>
            <a:off x="5792921" y="1419860"/>
            <a:ext cx="6218431" cy="3029492"/>
          </a:xfrm>
          <a:prstGeom prst="rect">
            <a:avLst/>
          </a:prstGeom>
        </p:spPr>
      </p:pic>
      <p:sp>
        <p:nvSpPr>
          <p:cNvPr id="6" name="Rectangle 5">
            <a:extLst>
              <a:ext uri="{FF2B5EF4-FFF2-40B4-BE49-F238E27FC236}">
                <a16:creationId xmlns:a16="http://schemas.microsoft.com/office/drawing/2014/main" id="{D27A7E05-B2C3-F73E-774E-62D47C8860E8}"/>
              </a:ext>
            </a:extLst>
          </p:cNvPr>
          <p:cNvSpPr/>
          <p:nvPr/>
        </p:nvSpPr>
        <p:spPr>
          <a:xfrm>
            <a:off x="9823784" y="4277226"/>
            <a:ext cx="1293395" cy="1985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67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844B-FC4E-171A-1666-04FF2F3B14B6}"/>
              </a:ext>
            </a:extLst>
          </p:cNvPr>
          <p:cNvSpPr>
            <a:spLocks noGrp="1"/>
          </p:cNvSpPr>
          <p:nvPr>
            <p:ph type="title"/>
          </p:nvPr>
        </p:nvSpPr>
        <p:spPr/>
        <p:txBody>
          <a:bodyPr/>
          <a:lstStyle/>
          <a:p>
            <a:r>
              <a:rPr lang="en-US" dirty="0"/>
              <a:t>Submitting a Referral cont.</a:t>
            </a:r>
          </a:p>
        </p:txBody>
      </p:sp>
      <p:sp>
        <p:nvSpPr>
          <p:cNvPr id="3" name="Content Placeholder 2">
            <a:extLst>
              <a:ext uri="{FF2B5EF4-FFF2-40B4-BE49-F238E27FC236}">
                <a16:creationId xmlns:a16="http://schemas.microsoft.com/office/drawing/2014/main" id="{E3487A1D-C3A0-2B70-C6EF-CA4DEB6BE616}"/>
              </a:ext>
            </a:extLst>
          </p:cNvPr>
          <p:cNvSpPr>
            <a:spLocks noGrp="1"/>
          </p:cNvSpPr>
          <p:nvPr>
            <p:ph idx="1"/>
          </p:nvPr>
        </p:nvSpPr>
        <p:spPr>
          <a:xfrm>
            <a:off x="838201" y="1565741"/>
            <a:ext cx="4975458" cy="4927133"/>
          </a:xfrm>
        </p:spPr>
        <p:txBody>
          <a:bodyPr>
            <a:normAutofit fontScale="92500" lnSpcReduction="10000"/>
          </a:bodyPr>
          <a:lstStyle/>
          <a:p>
            <a:r>
              <a:rPr lang="en-US" sz="2800" dirty="0"/>
              <a:t>In the form, you can either search for a specific organization, or you can search by resource category within a specific radius.</a:t>
            </a:r>
          </a:p>
          <a:p>
            <a:r>
              <a:rPr lang="en-US" dirty="0"/>
              <a:t>Select the drop-down arrow to view more information about each program. </a:t>
            </a:r>
          </a:p>
          <a:p>
            <a:r>
              <a:rPr lang="en-US" dirty="0"/>
              <a:t>Click the checkbox next to the program to which you want to submit the referral and select the “Create Referral for Program” button.</a:t>
            </a:r>
          </a:p>
        </p:txBody>
      </p:sp>
      <p:pic>
        <p:nvPicPr>
          <p:cNvPr id="4" name="Picture 3">
            <a:extLst>
              <a:ext uri="{FF2B5EF4-FFF2-40B4-BE49-F238E27FC236}">
                <a16:creationId xmlns:a16="http://schemas.microsoft.com/office/drawing/2014/main" id="{52200B12-4618-80F8-F7D9-7FE450FC2030}"/>
              </a:ext>
            </a:extLst>
          </p:cNvPr>
          <p:cNvPicPr>
            <a:picLocks noChangeAspect="1"/>
          </p:cNvPicPr>
          <p:nvPr/>
        </p:nvPicPr>
        <p:blipFill rotWithShape="1">
          <a:blip r:embed="rId2"/>
          <a:srcRect t="5946"/>
          <a:stretch/>
        </p:blipFill>
        <p:spPr>
          <a:xfrm>
            <a:off x="5808917" y="1565740"/>
            <a:ext cx="5773369" cy="1678065"/>
          </a:xfrm>
          <a:prstGeom prst="rect">
            <a:avLst/>
          </a:prstGeom>
        </p:spPr>
      </p:pic>
      <p:pic>
        <p:nvPicPr>
          <p:cNvPr id="5" name="Picture 4">
            <a:extLst>
              <a:ext uri="{FF2B5EF4-FFF2-40B4-BE49-F238E27FC236}">
                <a16:creationId xmlns:a16="http://schemas.microsoft.com/office/drawing/2014/main" id="{F0A81571-B703-C0C3-7D73-CC11513A407D}"/>
              </a:ext>
            </a:extLst>
          </p:cNvPr>
          <p:cNvPicPr>
            <a:picLocks noChangeAspect="1"/>
          </p:cNvPicPr>
          <p:nvPr/>
        </p:nvPicPr>
        <p:blipFill>
          <a:blip r:embed="rId3"/>
          <a:stretch>
            <a:fillRect/>
          </a:stretch>
        </p:blipFill>
        <p:spPr>
          <a:xfrm>
            <a:off x="5808917" y="3614196"/>
            <a:ext cx="5773369" cy="2413818"/>
          </a:xfrm>
          <a:prstGeom prst="rect">
            <a:avLst/>
          </a:prstGeom>
        </p:spPr>
      </p:pic>
      <p:sp>
        <p:nvSpPr>
          <p:cNvPr id="7" name="Slide Number Placeholder 6">
            <a:extLst>
              <a:ext uri="{FF2B5EF4-FFF2-40B4-BE49-F238E27FC236}">
                <a16:creationId xmlns:a16="http://schemas.microsoft.com/office/drawing/2014/main" id="{4F832767-CC55-D8ED-F729-DF3999BD1703}"/>
              </a:ext>
            </a:extLst>
          </p:cNvPr>
          <p:cNvSpPr>
            <a:spLocks noGrp="1"/>
          </p:cNvSpPr>
          <p:nvPr>
            <p:ph type="sldNum" sz="quarter" idx="12"/>
          </p:nvPr>
        </p:nvSpPr>
        <p:spPr/>
        <p:txBody>
          <a:bodyPr/>
          <a:lstStyle/>
          <a:p>
            <a:fld id="{55B56A44-400E-4773-BA29-F2D53A17B8D0}" type="slidenum">
              <a:rPr lang="en-US" smtClean="0"/>
              <a:t>58</a:t>
            </a:fld>
            <a:endParaRPr lang="en-US"/>
          </a:p>
        </p:txBody>
      </p:sp>
    </p:spTree>
    <p:extLst>
      <p:ext uri="{BB962C8B-B14F-4D97-AF65-F5344CB8AC3E}">
        <p14:creationId xmlns:p14="http://schemas.microsoft.com/office/powerpoint/2010/main" val="1005433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ED31-D057-B03F-9823-06FE3CA64838}"/>
              </a:ext>
            </a:extLst>
          </p:cNvPr>
          <p:cNvSpPr>
            <a:spLocks noGrp="1"/>
          </p:cNvSpPr>
          <p:nvPr>
            <p:ph type="title"/>
          </p:nvPr>
        </p:nvSpPr>
        <p:spPr/>
        <p:txBody>
          <a:bodyPr/>
          <a:lstStyle/>
          <a:p>
            <a:r>
              <a:rPr lang="en-US" dirty="0"/>
              <a:t>Submitting a Referral cont.</a:t>
            </a:r>
          </a:p>
        </p:txBody>
      </p:sp>
      <p:sp>
        <p:nvSpPr>
          <p:cNvPr id="3" name="Content Placeholder 2">
            <a:extLst>
              <a:ext uri="{FF2B5EF4-FFF2-40B4-BE49-F238E27FC236}">
                <a16:creationId xmlns:a16="http://schemas.microsoft.com/office/drawing/2014/main" id="{75E67BD2-37E1-E8F5-CC3F-BC3CC3392F09}"/>
              </a:ext>
            </a:extLst>
          </p:cNvPr>
          <p:cNvSpPr>
            <a:spLocks noGrp="1"/>
          </p:cNvSpPr>
          <p:nvPr>
            <p:ph idx="1"/>
          </p:nvPr>
        </p:nvSpPr>
        <p:spPr>
          <a:xfrm>
            <a:off x="838200" y="1434166"/>
            <a:ext cx="10789118" cy="1914621"/>
          </a:xfrm>
        </p:spPr>
        <p:txBody>
          <a:bodyPr>
            <a:normAutofit/>
          </a:bodyPr>
          <a:lstStyle/>
          <a:p>
            <a:r>
              <a:rPr lang="en-US" sz="2400" dirty="0"/>
              <a:t>Clicking “Create Referral for Program” will open the Referral Web form. All required fields in the form are marked with an asterisk. At the bottom of the page, users have the option to add relevant files.</a:t>
            </a:r>
          </a:p>
          <a:p>
            <a:r>
              <a:rPr lang="en-US" sz="2400" dirty="0"/>
              <a:t>The “Referring Provider” section requires information about the user entering the referral in CRISP. </a:t>
            </a:r>
          </a:p>
          <a:p>
            <a:endParaRPr lang="en-US" sz="2400" dirty="0"/>
          </a:p>
        </p:txBody>
      </p:sp>
      <p:sp>
        <p:nvSpPr>
          <p:cNvPr id="5" name="Content Placeholder 2">
            <a:extLst>
              <a:ext uri="{FF2B5EF4-FFF2-40B4-BE49-F238E27FC236}">
                <a16:creationId xmlns:a16="http://schemas.microsoft.com/office/drawing/2014/main" id="{3BBB953B-FFB1-4A32-3F3C-FB81D0030D55}"/>
              </a:ext>
            </a:extLst>
          </p:cNvPr>
          <p:cNvSpPr txBox="1">
            <a:spLocks/>
          </p:cNvSpPr>
          <p:nvPr/>
        </p:nvSpPr>
        <p:spPr>
          <a:xfrm>
            <a:off x="838200" y="3371250"/>
            <a:ext cx="2829025" cy="3221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After clicking submit, users will be led to a confirmation page with the option to download.</a:t>
            </a:r>
          </a:p>
          <a:p>
            <a:endParaRPr lang="en-US" sz="2400" dirty="0"/>
          </a:p>
        </p:txBody>
      </p:sp>
      <p:pic>
        <p:nvPicPr>
          <p:cNvPr id="6" name="Picture 5">
            <a:extLst>
              <a:ext uri="{FF2B5EF4-FFF2-40B4-BE49-F238E27FC236}">
                <a16:creationId xmlns:a16="http://schemas.microsoft.com/office/drawing/2014/main" id="{7D6ADAD0-10BB-F2A6-65EB-7A2E4B661FBB}"/>
              </a:ext>
            </a:extLst>
          </p:cNvPr>
          <p:cNvPicPr>
            <a:picLocks noChangeAspect="1"/>
          </p:cNvPicPr>
          <p:nvPr/>
        </p:nvPicPr>
        <p:blipFill>
          <a:blip r:embed="rId2"/>
          <a:stretch>
            <a:fillRect/>
          </a:stretch>
        </p:blipFill>
        <p:spPr>
          <a:xfrm>
            <a:off x="3667226" y="3341458"/>
            <a:ext cx="7960092" cy="1477970"/>
          </a:xfrm>
          <a:prstGeom prst="rect">
            <a:avLst/>
          </a:prstGeom>
        </p:spPr>
      </p:pic>
      <p:pic>
        <p:nvPicPr>
          <p:cNvPr id="7" name="Picture 6">
            <a:extLst>
              <a:ext uri="{FF2B5EF4-FFF2-40B4-BE49-F238E27FC236}">
                <a16:creationId xmlns:a16="http://schemas.microsoft.com/office/drawing/2014/main" id="{24E8CB4E-9A5E-D86F-7934-3EBA4B3EAF51}"/>
              </a:ext>
            </a:extLst>
          </p:cNvPr>
          <p:cNvPicPr>
            <a:picLocks noChangeAspect="1"/>
          </p:cNvPicPr>
          <p:nvPr/>
        </p:nvPicPr>
        <p:blipFill>
          <a:blip r:embed="rId3"/>
          <a:stretch>
            <a:fillRect/>
          </a:stretch>
        </p:blipFill>
        <p:spPr>
          <a:xfrm>
            <a:off x="3667225" y="4964271"/>
            <a:ext cx="7960092" cy="1629761"/>
          </a:xfrm>
          <a:prstGeom prst="rect">
            <a:avLst/>
          </a:prstGeom>
        </p:spPr>
      </p:pic>
      <p:sp>
        <p:nvSpPr>
          <p:cNvPr id="8" name="Slide Number Placeholder 7">
            <a:extLst>
              <a:ext uri="{FF2B5EF4-FFF2-40B4-BE49-F238E27FC236}">
                <a16:creationId xmlns:a16="http://schemas.microsoft.com/office/drawing/2014/main" id="{E31DBD8B-85B4-78D8-2D95-034F09B4E866}"/>
              </a:ext>
            </a:extLst>
          </p:cNvPr>
          <p:cNvSpPr>
            <a:spLocks noGrp="1"/>
          </p:cNvSpPr>
          <p:nvPr>
            <p:ph type="sldNum" sz="quarter" idx="12"/>
          </p:nvPr>
        </p:nvSpPr>
        <p:spPr>
          <a:xfrm>
            <a:off x="8610600" y="6537325"/>
            <a:ext cx="2743200" cy="365125"/>
          </a:xfrm>
        </p:spPr>
        <p:txBody>
          <a:bodyPr/>
          <a:lstStyle/>
          <a:p>
            <a:fld id="{55B56A44-400E-4773-BA29-F2D53A17B8D0}" type="slidenum">
              <a:rPr lang="en-US" smtClean="0"/>
              <a:t>59</a:t>
            </a:fld>
            <a:endParaRPr lang="en-US" dirty="0"/>
          </a:p>
        </p:txBody>
      </p:sp>
    </p:spTree>
    <p:extLst>
      <p:ext uri="{BB962C8B-B14F-4D97-AF65-F5344CB8AC3E}">
        <p14:creationId xmlns:p14="http://schemas.microsoft.com/office/powerpoint/2010/main" val="221273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0C1-41C7-9501-7057-1DCFF764EE6C}"/>
              </a:ext>
            </a:extLst>
          </p:cNvPr>
          <p:cNvSpPr>
            <a:spLocks noGrp="1"/>
          </p:cNvSpPr>
          <p:nvPr>
            <p:ph type="title"/>
          </p:nvPr>
        </p:nvSpPr>
        <p:spPr/>
        <p:txBody>
          <a:bodyPr/>
          <a:lstStyle/>
          <a:p>
            <a:r>
              <a:rPr lang="en-US" dirty="0"/>
              <a:t>What Does CRISP Do?</a:t>
            </a:r>
          </a:p>
        </p:txBody>
      </p:sp>
      <p:sp>
        <p:nvSpPr>
          <p:cNvPr id="3" name="Content Placeholder 2">
            <a:extLst>
              <a:ext uri="{FF2B5EF4-FFF2-40B4-BE49-F238E27FC236}">
                <a16:creationId xmlns:a16="http://schemas.microsoft.com/office/drawing/2014/main" id="{BA2BA563-6906-237E-49EC-2AD5886243A3}"/>
              </a:ext>
            </a:extLst>
          </p:cNvPr>
          <p:cNvSpPr>
            <a:spLocks noGrp="1"/>
          </p:cNvSpPr>
          <p:nvPr>
            <p:ph idx="1"/>
          </p:nvPr>
        </p:nvSpPr>
        <p:spPr>
          <a:xfrm>
            <a:off x="838200" y="2018041"/>
            <a:ext cx="10782300" cy="1741159"/>
          </a:xfrm>
        </p:spPr>
        <p:txBody>
          <a:bodyPr>
            <a:normAutofit fontScale="92500" lnSpcReduction="20000"/>
          </a:bodyPr>
          <a:lstStyle/>
          <a:p>
            <a:pPr marL="457200" indent="-457200">
              <a:buFont typeface="Arial" panose="020B0604020202020204" pitchFamily="34" charset="0"/>
              <a:buChar char="•"/>
            </a:pPr>
            <a:r>
              <a:rPr lang="en-US" sz="1600" b="1" dirty="0"/>
              <a:t>Point of Care</a:t>
            </a:r>
            <a:r>
              <a:rPr lang="en-US" sz="1600" dirty="0"/>
              <a:t>: InContext &amp; Clinical Information Service Information</a:t>
            </a:r>
          </a:p>
          <a:p>
            <a:pPr marL="1143000" lvl="1" indent="-457200"/>
            <a:r>
              <a:rPr lang="en-US" sz="1600" dirty="0"/>
              <a:t>Search for your patients’ prior health records (labs, radiology reports, etc.)</a:t>
            </a:r>
          </a:p>
          <a:p>
            <a:pPr marL="1143000" lvl="1" indent="-457200"/>
            <a:r>
              <a:rPr lang="en-US" sz="1600" dirty="0"/>
              <a:t>Determine other members of your patient’s care team</a:t>
            </a:r>
          </a:p>
          <a:p>
            <a:pPr marL="1143000" lvl="1" indent="-457200"/>
            <a:r>
              <a:rPr lang="en-US" sz="1600" dirty="0"/>
              <a:t>View external records in a SMART on FHIR app inside your EHR</a:t>
            </a:r>
          </a:p>
          <a:p>
            <a:pPr marL="457200" indent="-457200">
              <a:buFont typeface="Arial" panose="020B0604020202020204" pitchFamily="34" charset="0"/>
              <a:buChar char="•"/>
            </a:pPr>
            <a:r>
              <a:rPr lang="en-US" sz="1600" b="1" dirty="0"/>
              <a:t>Care Coordination</a:t>
            </a:r>
            <a:r>
              <a:rPr lang="en-US" sz="1600" dirty="0"/>
              <a:t>: Event Notifications (CEND)</a:t>
            </a:r>
          </a:p>
          <a:p>
            <a:pPr marL="1143000" lvl="1" indent="-457200"/>
            <a:r>
              <a:rPr lang="en-US" sz="1600" dirty="0"/>
              <a:t>Be notified when your patient is hospitalized in any regional hospital</a:t>
            </a:r>
          </a:p>
          <a:p>
            <a:pPr marL="1143000" lvl="1" indent="-457200"/>
            <a:r>
              <a:rPr lang="en-US" sz="1600" dirty="0"/>
              <a:t>Enhance workflows across multiple care settings and teams</a:t>
            </a:r>
            <a:endParaRPr lang="en-US" sz="1200" dirty="0"/>
          </a:p>
        </p:txBody>
      </p:sp>
      <p:pic>
        <p:nvPicPr>
          <p:cNvPr id="5" name="Picture 4" descr="A screenshot of a computer&#10;&#10;Description automatically generated">
            <a:extLst>
              <a:ext uri="{FF2B5EF4-FFF2-40B4-BE49-F238E27FC236}">
                <a16:creationId xmlns:a16="http://schemas.microsoft.com/office/drawing/2014/main" id="{E28084ED-2F9F-2FA4-34AF-7B964BADBF13}"/>
              </a:ext>
            </a:extLst>
          </p:cNvPr>
          <p:cNvPicPr>
            <a:picLocks noChangeAspect="1"/>
          </p:cNvPicPr>
          <p:nvPr/>
        </p:nvPicPr>
        <p:blipFill rotWithShape="1">
          <a:blip r:embed="rId3"/>
          <a:srcRect l="25211" t="11782" r="29810" b="44021"/>
          <a:stretch/>
        </p:blipFill>
        <p:spPr bwMode="auto">
          <a:xfrm>
            <a:off x="6901180" y="3670300"/>
            <a:ext cx="5106362" cy="2822575"/>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727DDB5E-8B4F-7908-630C-2B2E9A6498B6}"/>
              </a:ext>
            </a:extLst>
          </p:cNvPr>
          <p:cNvSpPr txBox="1">
            <a:spLocks/>
          </p:cNvSpPr>
          <p:nvPr/>
        </p:nvSpPr>
        <p:spPr>
          <a:xfrm>
            <a:off x="838200" y="3670300"/>
            <a:ext cx="6365240" cy="28928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1600" b="1" dirty="0"/>
              <a:t>Population Health Reports</a:t>
            </a:r>
            <a:r>
              <a:rPr lang="en-US" sz="1600" dirty="0"/>
              <a:t>: CRISP Reporting Services (CRS)</a:t>
            </a:r>
          </a:p>
          <a:p>
            <a:pPr marL="1143000" lvl="1" indent="-457200"/>
            <a:r>
              <a:rPr lang="en-US" sz="1600" dirty="0"/>
              <a:t>Using claims, public health, and clinical data to design dashboards and measure interventions</a:t>
            </a:r>
          </a:p>
          <a:p>
            <a:pPr marL="457200" indent="-457200"/>
            <a:r>
              <a:rPr lang="en-US" sz="1600" b="1" dirty="0"/>
              <a:t>Program Administration</a:t>
            </a:r>
          </a:p>
          <a:p>
            <a:pPr marL="1143000" lvl="1" indent="-457200"/>
            <a:r>
              <a:rPr lang="en-US" sz="1600" dirty="0"/>
              <a:t>Making policy discussions more transparent and informed</a:t>
            </a:r>
          </a:p>
          <a:p>
            <a:pPr marL="1143000" lvl="1" indent="-457200"/>
            <a:r>
              <a:rPr lang="en-US" sz="1600" dirty="0"/>
              <a:t>Disseminating evidence-based best practices and technology</a:t>
            </a:r>
          </a:p>
          <a:p>
            <a:pPr marL="457200" indent="-457200"/>
            <a:r>
              <a:rPr lang="en-US" sz="1600" b="1" dirty="0"/>
              <a:t>Public Health &amp; Health Data Utility</a:t>
            </a:r>
          </a:p>
          <a:p>
            <a:pPr marL="1143000" lvl="1" indent="-457200"/>
            <a:r>
              <a:rPr lang="en-US" sz="1600" dirty="0"/>
              <a:t>Deploying services in partnership with health officials</a:t>
            </a:r>
          </a:p>
          <a:p>
            <a:pPr marL="1143000" lvl="1" indent="-457200"/>
            <a:r>
              <a:rPr lang="en-US" sz="1600" dirty="0"/>
              <a:t>Providing information and services to state and local health departments</a:t>
            </a:r>
          </a:p>
          <a:p>
            <a:endParaRPr lang="en-US" sz="1400" dirty="0"/>
          </a:p>
        </p:txBody>
      </p:sp>
      <p:sp>
        <p:nvSpPr>
          <p:cNvPr id="7" name="Rectangle 6">
            <a:extLst>
              <a:ext uri="{FF2B5EF4-FFF2-40B4-BE49-F238E27FC236}">
                <a16:creationId xmlns:a16="http://schemas.microsoft.com/office/drawing/2014/main" id="{8597F307-DA8F-20B7-A0AC-14E667697AA9}"/>
              </a:ext>
            </a:extLst>
          </p:cNvPr>
          <p:cNvSpPr/>
          <p:nvPr/>
        </p:nvSpPr>
        <p:spPr>
          <a:xfrm>
            <a:off x="6901180" y="5880100"/>
            <a:ext cx="2534920" cy="683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07C839-5CE7-FB97-25A6-CE488651B6B4}"/>
              </a:ext>
            </a:extLst>
          </p:cNvPr>
          <p:cNvSpPr/>
          <p:nvPr/>
        </p:nvSpPr>
        <p:spPr>
          <a:xfrm>
            <a:off x="7764780" y="3759199"/>
            <a:ext cx="4242762" cy="3766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18C0E003-9477-5BA0-141D-0BB1B5929EFA}"/>
              </a:ext>
            </a:extLst>
          </p:cNvPr>
          <p:cNvSpPr>
            <a:spLocks noGrp="1"/>
          </p:cNvSpPr>
          <p:nvPr>
            <p:ph type="sldNum" sz="quarter" idx="12"/>
          </p:nvPr>
        </p:nvSpPr>
        <p:spPr>
          <a:xfrm>
            <a:off x="8610600" y="6432550"/>
            <a:ext cx="2743200" cy="365125"/>
          </a:xfrm>
        </p:spPr>
        <p:txBody>
          <a:bodyPr/>
          <a:lstStyle/>
          <a:p>
            <a:fld id="{55B56A44-400E-4773-BA29-F2D53A17B8D0}" type="slidenum">
              <a:rPr lang="en-US" smtClean="0"/>
              <a:t>6</a:t>
            </a:fld>
            <a:endParaRPr lang="en-US" dirty="0"/>
          </a:p>
        </p:txBody>
      </p:sp>
    </p:spTree>
    <p:extLst>
      <p:ext uri="{BB962C8B-B14F-4D97-AF65-F5344CB8AC3E}">
        <p14:creationId xmlns:p14="http://schemas.microsoft.com/office/powerpoint/2010/main" val="2865358888"/>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5863-CACF-D9E0-2F17-6394ACD2B3EE}"/>
              </a:ext>
            </a:extLst>
          </p:cNvPr>
          <p:cNvSpPr>
            <a:spLocks noGrp="1"/>
          </p:cNvSpPr>
          <p:nvPr>
            <p:ph type="title"/>
          </p:nvPr>
        </p:nvSpPr>
        <p:spPr/>
        <p:txBody>
          <a:bodyPr/>
          <a:lstStyle/>
          <a:p>
            <a:r>
              <a:rPr lang="en-US" dirty="0"/>
              <a:t>CRISP Reporting Services (CRS)</a:t>
            </a:r>
          </a:p>
        </p:txBody>
      </p:sp>
      <p:sp>
        <p:nvSpPr>
          <p:cNvPr id="3" name="Content Placeholder 2">
            <a:extLst>
              <a:ext uri="{FF2B5EF4-FFF2-40B4-BE49-F238E27FC236}">
                <a16:creationId xmlns:a16="http://schemas.microsoft.com/office/drawing/2014/main" id="{6183AD17-55F5-AB6C-8CA6-24EA700CC16A}"/>
              </a:ext>
            </a:extLst>
          </p:cNvPr>
          <p:cNvSpPr>
            <a:spLocks noGrp="1"/>
          </p:cNvSpPr>
          <p:nvPr>
            <p:ph idx="1"/>
          </p:nvPr>
        </p:nvSpPr>
        <p:spPr>
          <a:xfrm>
            <a:off x="838200" y="1870842"/>
            <a:ext cx="10515600" cy="4056992"/>
          </a:xfrm>
        </p:spPr>
        <p:txBody>
          <a:bodyPr>
            <a:normAutofit/>
          </a:bodyPr>
          <a:lstStyle/>
          <a:p>
            <a:pPr marL="457200" indent="-457200">
              <a:buFont typeface="Arial" panose="020B0604020202020204" pitchFamily="34" charset="0"/>
              <a:buChar char="•"/>
            </a:pPr>
            <a:r>
              <a:rPr lang="en-US" dirty="0"/>
              <a:t>CRISP Reporting Services (CRS) built a reporting analytic tool focused on claims data (health care financial transactions for patient visits).</a:t>
            </a:r>
          </a:p>
          <a:p>
            <a:pPr marL="457200" indent="-457200">
              <a:buFont typeface="Arial" panose="020B0604020202020204" pitchFamily="34" charset="0"/>
              <a:buChar char="•"/>
            </a:pPr>
            <a:r>
              <a:rPr lang="en-US" dirty="0"/>
              <a:t>CRS hosts a portal providing users with access to reporting tools to filter and query data from past claims and identify opportunities for improvement.</a:t>
            </a:r>
          </a:p>
          <a:p>
            <a:pPr marL="457200" indent="-457200">
              <a:buFont typeface="Arial" panose="020B0604020202020204" pitchFamily="34" charset="0"/>
              <a:buChar char="•"/>
            </a:pPr>
            <a:r>
              <a:rPr lang="en-US" dirty="0"/>
              <a:t>Using multiple data sources, CRS offers a unique perspective on readmission rates, potentially avoidable utilization, and other critical measures.</a:t>
            </a:r>
          </a:p>
          <a:p>
            <a:endParaRPr lang="en-US" dirty="0"/>
          </a:p>
        </p:txBody>
      </p:sp>
      <p:sp>
        <p:nvSpPr>
          <p:cNvPr id="5" name="Slide Number Placeholder 4">
            <a:extLst>
              <a:ext uri="{FF2B5EF4-FFF2-40B4-BE49-F238E27FC236}">
                <a16:creationId xmlns:a16="http://schemas.microsoft.com/office/drawing/2014/main" id="{1D6B8397-2069-920A-776A-7F2FB9269C30}"/>
              </a:ext>
            </a:extLst>
          </p:cNvPr>
          <p:cNvSpPr>
            <a:spLocks noGrp="1"/>
          </p:cNvSpPr>
          <p:nvPr>
            <p:ph type="sldNum" sz="quarter" idx="12"/>
          </p:nvPr>
        </p:nvSpPr>
        <p:spPr/>
        <p:txBody>
          <a:bodyPr/>
          <a:lstStyle/>
          <a:p>
            <a:fld id="{55B56A44-400E-4773-BA29-F2D53A17B8D0}" type="slidenum">
              <a:rPr lang="en-US" smtClean="0"/>
              <a:t>60</a:t>
            </a:fld>
            <a:endParaRPr lang="en-US"/>
          </a:p>
        </p:txBody>
      </p:sp>
    </p:spTree>
    <p:extLst>
      <p:ext uri="{BB962C8B-B14F-4D97-AF65-F5344CB8AC3E}">
        <p14:creationId xmlns:p14="http://schemas.microsoft.com/office/powerpoint/2010/main" val="1732777478"/>
      </p:ext>
    </p:extLst>
  </p:cSld>
  <p:clrMapOvr>
    <a:masterClrMapping/>
  </p:clrMapOvr>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429DD-B7CF-6FA6-F013-AC9219443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06959-81C9-CC05-E8EC-9137D45647F6}"/>
              </a:ext>
            </a:extLst>
          </p:cNvPr>
          <p:cNvSpPr>
            <a:spLocks noGrp="1"/>
          </p:cNvSpPr>
          <p:nvPr>
            <p:ph type="title"/>
          </p:nvPr>
        </p:nvSpPr>
        <p:spPr/>
        <p:txBody>
          <a:bodyPr/>
          <a:lstStyle/>
          <a:p>
            <a:r>
              <a:rPr lang="en-US" dirty="0"/>
              <a:t>Access to CRS: Role Manager</a:t>
            </a:r>
          </a:p>
        </p:txBody>
      </p:sp>
      <p:sp>
        <p:nvSpPr>
          <p:cNvPr id="3" name="Content Placeholder 2">
            <a:extLst>
              <a:ext uri="{FF2B5EF4-FFF2-40B4-BE49-F238E27FC236}">
                <a16:creationId xmlns:a16="http://schemas.microsoft.com/office/drawing/2014/main" id="{48E7DFCD-3F21-2B05-C069-580E7551577A}"/>
              </a:ext>
            </a:extLst>
          </p:cNvPr>
          <p:cNvSpPr>
            <a:spLocks noGrp="1"/>
          </p:cNvSpPr>
          <p:nvPr>
            <p:ph idx="1"/>
          </p:nvPr>
        </p:nvSpPr>
        <p:spPr>
          <a:xfrm>
            <a:off x="838200" y="1532077"/>
            <a:ext cx="10515600" cy="5189397"/>
          </a:xfrm>
        </p:spPr>
        <p:txBody>
          <a:bodyPr>
            <a:normAutofit/>
          </a:bodyPr>
          <a:lstStyle/>
          <a:p>
            <a:r>
              <a:rPr lang="en-US" dirty="0"/>
              <a:t>The hMetrix Role Manager handles authorization management for all CRISP Reporting Services data and applications</a:t>
            </a:r>
          </a:p>
          <a:p>
            <a:r>
              <a:rPr lang="en-US" dirty="0"/>
              <a:t>Access to CRS via the CRISP Portal requires a separate CRS Administrator to provision access through the Role Manager service.</a:t>
            </a:r>
          </a:p>
          <a:p>
            <a:r>
              <a:rPr lang="en-US" dirty="0"/>
              <a:t>To access the Role Manager, the CRS Administrator must first be provided with the correct account permissions through Salesforce.</a:t>
            </a:r>
          </a:p>
          <a:p>
            <a:pPr lvl="1"/>
            <a:r>
              <a:rPr lang="en-US" dirty="0"/>
              <a:t>The CRS Admin must have an account in the HIE Portal and be granted the asset corresponding to the ‘</a:t>
            </a:r>
            <a:r>
              <a:rPr lang="en-US" dirty="0" err="1"/>
              <a:t>ReportingRM</a:t>
            </a:r>
            <a:r>
              <a:rPr lang="en-US" dirty="0"/>
              <a:t>’ product code. In the Role Manager itself, that user also needs to be granted the appropriate administrative user role.</a:t>
            </a:r>
          </a:p>
        </p:txBody>
      </p:sp>
      <p:sp>
        <p:nvSpPr>
          <p:cNvPr id="5" name="Slide Number Placeholder 4">
            <a:extLst>
              <a:ext uri="{FF2B5EF4-FFF2-40B4-BE49-F238E27FC236}">
                <a16:creationId xmlns:a16="http://schemas.microsoft.com/office/drawing/2014/main" id="{A0471852-B0BD-0140-F778-032530D9E765}"/>
              </a:ext>
            </a:extLst>
          </p:cNvPr>
          <p:cNvSpPr>
            <a:spLocks noGrp="1"/>
          </p:cNvSpPr>
          <p:nvPr>
            <p:ph type="sldNum" sz="quarter" idx="12"/>
          </p:nvPr>
        </p:nvSpPr>
        <p:spPr/>
        <p:txBody>
          <a:bodyPr/>
          <a:lstStyle/>
          <a:p>
            <a:fld id="{55B56A44-400E-4773-BA29-F2D53A17B8D0}" type="slidenum">
              <a:rPr lang="en-US" smtClean="0"/>
              <a:t>61</a:t>
            </a:fld>
            <a:endParaRPr lang="en-US"/>
          </a:p>
        </p:txBody>
      </p:sp>
    </p:spTree>
    <p:extLst>
      <p:ext uri="{BB962C8B-B14F-4D97-AF65-F5344CB8AC3E}">
        <p14:creationId xmlns:p14="http://schemas.microsoft.com/office/powerpoint/2010/main" val="1681025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6E0AE-617A-5CBE-8E00-A28CDF4C9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72C1C-C2A8-76E8-D5B1-5AF97DB8A9A0}"/>
              </a:ext>
            </a:extLst>
          </p:cNvPr>
          <p:cNvSpPr>
            <a:spLocks noGrp="1"/>
          </p:cNvSpPr>
          <p:nvPr>
            <p:ph type="title"/>
          </p:nvPr>
        </p:nvSpPr>
        <p:spPr/>
        <p:txBody>
          <a:bodyPr/>
          <a:lstStyle/>
          <a:p>
            <a:r>
              <a:rPr lang="en-US" dirty="0"/>
              <a:t>Access to CRS: Role Manager</a:t>
            </a:r>
          </a:p>
        </p:txBody>
      </p:sp>
      <p:sp>
        <p:nvSpPr>
          <p:cNvPr id="3" name="Content Placeholder 2">
            <a:extLst>
              <a:ext uri="{FF2B5EF4-FFF2-40B4-BE49-F238E27FC236}">
                <a16:creationId xmlns:a16="http://schemas.microsoft.com/office/drawing/2014/main" id="{1BCEFF04-CEEF-72A1-7C6D-18709D103E13}"/>
              </a:ext>
            </a:extLst>
          </p:cNvPr>
          <p:cNvSpPr>
            <a:spLocks noGrp="1"/>
          </p:cNvSpPr>
          <p:nvPr>
            <p:ph idx="1"/>
          </p:nvPr>
        </p:nvSpPr>
        <p:spPr>
          <a:xfrm>
            <a:off x="838200" y="1525943"/>
            <a:ext cx="10515600" cy="1325563"/>
          </a:xfrm>
        </p:spPr>
        <p:txBody>
          <a:bodyPr>
            <a:normAutofit/>
          </a:bodyPr>
          <a:lstStyle/>
          <a:p>
            <a:r>
              <a:rPr lang="en-US" dirty="0"/>
              <a:t>Once you have the correct permissions, you can access the Role Manager via the HIE Portal in the same fashion as any other integrated service provider, as follows: </a:t>
            </a:r>
          </a:p>
        </p:txBody>
      </p:sp>
      <p:sp>
        <p:nvSpPr>
          <p:cNvPr id="5" name="Slide Number Placeholder 4">
            <a:extLst>
              <a:ext uri="{FF2B5EF4-FFF2-40B4-BE49-F238E27FC236}">
                <a16:creationId xmlns:a16="http://schemas.microsoft.com/office/drawing/2014/main" id="{E196C7EE-B69C-E91D-8425-19EFA7B1D8F1}"/>
              </a:ext>
            </a:extLst>
          </p:cNvPr>
          <p:cNvSpPr>
            <a:spLocks noGrp="1"/>
          </p:cNvSpPr>
          <p:nvPr>
            <p:ph type="sldNum" sz="quarter" idx="12"/>
          </p:nvPr>
        </p:nvSpPr>
        <p:spPr/>
        <p:txBody>
          <a:bodyPr/>
          <a:lstStyle/>
          <a:p>
            <a:fld id="{55B56A44-400E-4773-BA29-F2D53A17B8D0}" type="slidenum">
              <a:rPr lang="en-US" smtClean="0"/>
              <a:t>62</a:t>
            </a:fld>
            <a:endParaRPr lang="en-US"/>
          </a:p>
        </p:txBody>
      </p:sp>
      <p:sp>
        <p:nvSpPr>
          <p:cNvPr id="4" name="TextBox 3">
            <a:extLst>
              <a:ext uri="{FF2B5EF4-FFF2-40B4-BE49-F238E27FC236}">
                <a16:creationId xmlns:a16="http://schemas.microsoft.com/office/drawing/2014/main" id="{0B2985F9-2094-932E-BA63-C1F6A3890112}"/>
              </a:ext>
            </a:extLst>
          </p:cNvPr>
          <p:cNvSpPr txBox="1"/>
          <p:nvPr/>
        </p:nvSpPr>
        <p:spPr>
          <a:xfrm>
            <a:off x="838200" y="2933727"/>
            <a:ext cx="5625662" cy="3340402"/>
          </a:xfrm>
          <a:prstGeom prst="rect">
            <a:avLst/>
          </a:prstGeom>
          <a:noFill/>
        </p:spPr>
        <p:txBody>
          <a:bodyPr wrap="square" rtlCol="0">
            <a:spAutoFit/>
          </a:bodyPr>
          <a:lstStyle/>
          <a:p>
            <a:pPr marL="514350" indent="-514350">
              <a:lnSpc>
                <a:spcPct val="90000"/>
              </a:lnSpc>
              <a:spcBef>
                <a:spcPts val="1000"/>
              </a:spcBef>
              <a:buClr>
                <a:srgbClr val="FFC000"/>
              </a:buClr>
              <a:buFont typeface="+mj-lt"/>
              <a:buAutoNum type="arabicPeriod"/>
            </a:pPr>
            <a:r>
              <a:rPr lang="en-US" sz="2400" dirty="0">
                <a:solidFill>
                  <a:schemeClr val="accent4"/>
                </a:solidFill>
              </a:rPr>
              <a:t>Sign into the HIE Portal for the appropriate environment you wish to administer using a modern web browser at </a:t>
            </a:r>
            <a:r>
              <a:rPr lang="en-US" sz="2400" dirty="0">
                <a:solidFill>
                  <a:schemeClr val="accent4"/>
                </a:solidFill>
                <a:hlinkClick r:id="rId2"/>
              </a:rPr>
              <a:t>https://portal.crisphealth.org</a:t>
            </a:r>
            <a:r>
              <a:rPr lang="en-US" sz="2400" dirty="0">
                <a:solidFill>
                  <a:schemeClr val="accent4"/>
                </a:solidFill>
              </a:rPr>
              <a:t>. </a:t>
            </a:r>
          </a:p>
          <a:p>
            <a:pPr marL="514350" indent="-514350">
              <a:lnSpc>
                <a:spcPct val="90000"/>
              </a:lnSpc>
              <a:spcBef>
                <a:spcPts val="1000"/>
              </a:spcBef>
              <a:buClr>
                <a:srgbClr val="FFC000"/>
              </a:buClr>
              <a:buFont typeface="+mj-lt"/>
              <a:buAutoNum type="arabicPeriod"/>
            </a:pPr>
            <a:r>
              <a:rPr lang="en-US" sz="2400" dirty="0">
                <a:solidFill>
                  <a:schemeClr val="accent4"/>
                </a:solidFill>
              </a:rPr>
              <a:t>Click the “CRISP Role Manager” tile (shown at right). </a:t>
            </a:r>
          </a:p>
          <a:p>
            <a:pPr marL="514350" indent="-514350">
              <a:lnSpc>
                <a:spcPct val="90000"/>
              </a:lnSpc>
              <a:spcBef>
                <a:spcPts val="1000"/>
              </a:spcBef>
              <a:buClr>
                <a:srgbClr val="FFC000"/>
              </a:buClr>
              <a:buFont typeface="+mj-lt"/>
              <a:buAutoNum type="arabicPeriod"/>
            </a:pPr>
            <a:r>
              <a:rPr lang="en-US" sz="2400" dirty="0">
                <a:solidFill>
                  <a:schemeClr val="accent4"/>
                </a:solidFill>
              </a:rPr>
              <a:t>The Role Manager will open in a new tab of the browser</a:t>
            </a:r>
          </a:p>
        </p:txBody>
      </p:sp>
      <p:pic>
        <p:nvPicPr>
          <p:cNvPr id="7" name="Picture 6">
            <a:extLst>
              <a:ext uri="{FF2B5EF4-FFF2-40B4-BE49-F238E27FC236}">
                <a16:creationId xmlns:a16="http://schemas.microsoft.com/office/drawing/2014/main" id="{88B0DA2C-418C-8D76-D4C1-81B2BE15D152}"/>
              </a:ext>
            </a:extLst>
          </p:cNvPr>
          <p:cNvPicPr>
            <a:picLocks noChangeAspect="1"/>
          </p:cNvPicPr>
          <p:nvPr/>
        </p:nvPicPr>
        <p:blipFill>
          <a:blip r:embed="rId3"/>
          <a:stretch>
            <a:fillRect/>
          </a:stretch>
        </p:blipFill>
        <p:spPr>
          <a:xfrm>
            <a:off x="7367751" y="3232295"/>
            <a:ext cx="3588239" cy="2743266"/>
          </a:xfrm>
          <a:prstGeom prst="rect">
            <a:avLst/>
          </a:prstGeom>
        </p:spPr>
      </p:pic>
    </p:spTree>
    <p:extLst>
      <p:ext uri="{BB962C8B-B14F-4D97-AF65-F5344CB8AC3E}">
        <p14:creationId xmlns:p14="http://schemas.microsoft.com/office/powerpoint/2010/main" val="2358940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1B1F-5100-BC88-7DB0-353CEFEA9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B5E5D-789C-B6DC-E899-38A1B6DB5EAC}"/>
              </a:ext>
            </a:extLst>
          </p:cNvPr>
          <p:cNvSpPr>
            <a:spLocks noGrp="1"/>
          </p:cNvSpPr>
          <p:nvPr>
            <p:ph type="title"/>
          </p:nvPr>
        </p:nvSpPr>
        <p:spPr/>
        <p:txBody>
          <a:bodyPr/>
          <a:lstStyle/>
          <a:p>
            <a:r>
              <a:rPr lang="en-US" dirty="0"/>
              <a:t>Access to CRS: Role Manager</a:t>
            </a:r>
          </a:p>
        </p:txBody>
      </p:sp>
      <p:sp>
        <p:nvSpPr>
          <p:cNvPr id="3" name="Content Placeholder 2">
            <a:extLst>
              <a:ext uri="{FF2B5EF4-FFF2-40B4-BE49-F238E27FC236}">
                <a16:creationId xmlns:a16="http://schemas.microsoft.com/office/drawing/2014/main" id="{BD183E6C-1D76-F76C-1F12-1251BBF465A3}"/>
              </a:ext>
            </a:extLst>
          </p:cNvPr>
          <p:cNvSpPr>
            <a:spLocks noGrp="1"/>
          </p:cNvSpPr>
          <p:nvPr>
            <p:ph idx="1"/>
          </p:nvPr>
        </p:nvSpPr>
        <p:spPr>
          <a:xfrm>
            <a:off x="838199" y="1525943"/>
            <a:ext cx="10825445" cy="1325563"/>
          </a:xfrm>
        </p:spPr>
        <p:txBody>
          <a:bodyPr>
            <a:normAutofit/>
          </a:bodyPr>
          <a:lstStyle/>
          <a:p>
            <a:r>
              <a:rPr lang="en-US" sz="2500" dirty="0"/>
              <a:t>The user section of the site allows for the assignment of roles, role profiles, and/or organization role profiles to a user or group of users. This is where the bulk of POCs workflows will take place. </a:t>
            </a:r>
          </a:p>
        </p:txBody>
      </p:sp>
      <p:sp>
        <p:nvSpPr>
          <p:cNvPr id="5" name="Slide Number Placeholder 4">
            <a:extLst>
              <a:ext uri="{FF2B5EF4-FFF2-40B4-BE49-F238E27FC236}">
                <a16:creationId xmlns:a16="http://schemas.microsoft.com/office/drawing/2014/main" id="{04273289-CF6E-F87B-1F46-866BD6FE530F}"/>
              </a:ext>
            </a:extLst>
          </p:cNvPr>
          <p:cNvSpPr>
            <a:spLocks noGrp="1"/>
          </p:cNvSpPr>
          <p:nvPr>
            <p:ph type="sldNum" sz="quarter" idx="12"/>
          </p:nvPr>
        </p:nvSpPr>
        <p:spPr/>
        <p:txBody>
          <a:bodyPr/>
          <a:lstStyle/>
          <a:p>
            <a:fld id="{55B56A44-400E-4773-BA29-F2D53A17B8D0}" type="slidenum">
              <a:rPr lang="en-US" smtClean="0"/>
              <a:t>63</a:t>
            </a:fld>
            <a:endParaRPr lang="en-US"/>
          </a:p>
        </p:txBody>
      </p:sp>
      <p:sp>
        <p:nvSpPr>
          <p:cNvPr id="4" name="TextBox 3">
            <a:extLst>
              <a:ext uri="{FF2B5EF4-FFF2-40B4-BE49-F238E27FC236}">
                <a16:creationId xmlns:a16="http://schemas.microsoft.com/office/drawing/2014/main" id="{528A3833-B370-B5A4-92A8-6C8B37980B2D}"/>
              </a:ext>
            </a:extLst>
          </p:cNvPr>
          <p:cNvSpPr txBox="1"/>
          <p:nvPr/>
        </p:nvSpPr>
        <p:spPr>
          <a:xfrm>
            <a:off x="838198" y="2740545"/>
            <a:ext cx="3513083" cy="2682786"/>
          </a:xfrm>
          <a:prstGeom prst="rect">
            <a:avLst/>
          </a:prstGeom>
          <a:noFill/>
        </p:spPr>
        <p:txBody>
          <a:bodyPr wrap="square" rtlCol="0">
            <a:spAutoFit/>
          </a:bodyPr>
          <a:lstStyle/>
          <a:p>
            <a:pPr>
              <a:lnSpc>
                <a:spcPct val="90000"/>
              </a:lnSpc>
              <a:spcBef>
                <a:spcPts val="1000"/>
              </a:spcBef>
              <a:buClr>
                <a:srgbClr val="FFC000"/>
              </a:buClr>
            </a:pPr>
            <a:r>
              <a:rPr lang="en-US" sz="2200" dirty="0">
                <a:solidFill>
                  <a:schemeClr val="accent4"/>
                </a:solidFill>
              </a:rPr>
              <a:t>Key Features:</a:t>
            </a:r>
          </a:p>
          <a:p>
            <a:pPr marL="514350" indent="-514350">
              <a:lnSpc>
                <a:spcPct val="80000"/>
              </a:lnSpc>
              <a:spcBef>
                <a:spcPts val="1000"/>
              </a:spcBef>
              <a:buClr>
                <a:srgbClr val="FFC000"/>
              </a:buClr>
              <a:buFont typeface="+mj-lt"/>
              <a:buAutoNum type="arabicPeriod"/>
            </a:pPr>
            <a:r>
              <a:rPr lang="en-US" sz="2200" dirty="0">
                <a:solidFill>
                  <a:schemeClr val="accent4"/>
                </a:solidFill>
              </a:rPr>
              <a:t>Searching for users and organizations </a:t>
            </a:r>
          </a:p>
          <a:p>
            <a:pPr marL="514350" indent="-514350">
              <a:lnSpc>
                <a:spcPct val="80000"/>
              </a:lnSpc>
              <a:spcBef>
                <a:spcPts val="1000"/>
              </a:spcBef>
              <a:buClr>
                <a:srgbClr val="FFC000"/>
              </a:buClr>
              <a:buFont typeface="+mj-lt"/>
              <a:buAutoNum type="arabicPeriod"/>
            </a:pPr>
            <a:r>
              <a:rPr lang="en-US" sz="2200" dirty="0">
                <a:solidFill>
                  <a:schemeClr val="accent4"/>
                </a:solidFill>
              </a:rPr>
              <a:t>Creating, editing, activating and deactivating users </a:t>
            </a:r>
          </a:p>
          <a:p>
            <a:pPr marL="514350" indent="-514350">
              <a:lnSpc>
                <a:spcPct val="80000"/>
              </a:lnSpc>
              <a:spcBef>
                <a:spcPts val="1000"/>
              </a:spcBef>
              <a:buClr>
                <a:srgbClr val="FFC000"/>
              </a:buClr>
              <a:buFont typeface="+mj-lt"/>
              <a:buAutoNum type="arabicPeriod"/>
            </a:pPr>
            <a:r>
              <a:rPr lang="en-US" sz="2200" dirty="0">
                <a:solidFill>
                  <a:schemeClr val="accent4"/>
                </a:solidFill>
              </a:rPr>
              <a:t>Exporting and Importing Users</a:t>
            </a:r>
          </a:p>
        </p:txBody>
      </p:sp>
      <p:pic>
        <p:nvPicPr>
          <p:cNvPr id="8" name="Picture 7">
            <a:extLst>
              <a:ext uri="{FF2B5EF4-FFF2-40B4-BE49-F238E27FC236}">
                <a16:creationId xmlns:a16="http://schemas.microsoft.com/office/drawing/2014/main" id="{C53C81EF-0138-7EE0-6E5C-BD803DA384A3}"/>
              </a:ext>
            </a:extLst>
          </p:cNvPr>
          <p:cNvPicPr>
            <a:picLocks noChangeAspect="1"/>
          </p:cNvPicPr>
          <p:nvPr/>
        </p:nvPicPr>
        <p:blipFill>
          <a:blip r:embed="rId2"/>
          <a:stretch>
            <a:fillRect/>
          </a:stretch>
        </p:blipFill>
        <p:spPr>
          <a:xfrm>
            <a:off x="4477405" y="2674884"/>
            <a:ext cx="7186239" cy="3366619"/>
          </a:xfrm>
          <a:prstGeom prst="rect">
            <a:avLst/>
          </a:prstGeom>
        </p:spPr>
      </p:pic>
      <p:sp>
        <p:nvSpPr>
          <p:cNvPr id="9" name="TextBox 8">
            <a:extLst>
              <a:ext uri="{FF2B5EF4-FFF2-40B4-BE49-F238E27FC236}">
                <a16:creationId xmlns:a16="http://schemas.microsoft.com/office/drawing/2014/main" id="{D713AA68-A381-4038-2397-58BEC5455054}"/>
              </a:ext>
            </a:extLst>
          </p:cNvPr>
          <p:cNvSpPr txBox="1"/>
          <p:nvPr/>
        </p:nvSpPr>
        <p:spPr>
          <a:xfrm>
            <a:off x="838198" y="5479187"/>
            <a:ext cx="3513083" cy="830997"/>
          </a:xfrm>
          <a:prstGeom prst="rect">
            <a:avLst/>
          </a:prstGeom>
          <a:noFill/>
        </p:spPr>
        <p:txBody>
          <a:bodyPr wrap="square" rtlCol="0">
            <a:spAutoFit/>
          </a:bodyPr>
          <a:lstStyle/>
          <a:p>
            <a:pPr>
              <a:spcBef>
                <a:spcPts val="1000"/>
              </a:spcBef>
              <a:buClr>
                <a:srgbClr val="FFC000"/>
              </a:buClr>
            </a:pPr>
            <a:r>
              <a:rPr lang="en-US" sz="2400" dirty="0">
                <a:solidFill>
                  <a:schemeClr val="accent4"/>
                </a:solidFill>
              </a:rPr>
              <a:t>For more in depth information on how to</a:t>
            </a:r>
          </a:p>
        </p:txBody>
      </p:sp>
      <p:sp>
        <p:nvSpPr>
          <p:cNvPr id="10" name="TextBox 9">
            <a:extLst>
              <a:ext uri="{FF2B5EF4-FFF2-40B4-BE49-F238E27FC236}">
                <a16:creationId xmlns:a16="http://schemas.microsoft.com/office/drawing/2014/main" id="{73689F51-8057-A1E4-B5AC-678976A0828A}"/>
              </a:ext>
            </a:extLst>
          </p:cNvPr>
          <p:cNvSpPr txBox="1">
            <a:spLocks/>
          </p:cNvSpPr>
          <p:nvPr/>
        </p:nvSpPr>
        <p:spPr>
          <a:xfrm>
            <a:off x="838197" y="6205390"/>
            <a:ext cx="8211210" cy="461665"/>
          </a:xfrm>
          <a:prstGeom prst="rect">
            <a:avLst/>
          </a:prstGeom>
          <a:noFill/>
        </p:spPr>
        <p:txBody>
          <a:bodyPr wrap="square" rtlCol="0">
            <a:spAutoFit/>
          </a:bodyPr>
          <a:lstStyle/>
          <a:p>
            <a:pPr>
              <a:spcBef>
                <a:spcPts val="1000"/>
              </a:spcBef>
              <a:buClr>
                <a:srgbClr val="FFC000"/>
              </a:buClr>
            </a:pPr>
            <a:r>
              <a:rPr lang="en-US" sz="2400" dirty="0">
                <a:solidFill>
                  <a:schemeClr val="accent4"/>
                </a:solidFill>
              </a:rPr>
              <a:t>use the Role Manager, view the user guide </a:t>
            </a:r>
            <a:r>
              <a:rPr lang="en-US" sz="2400" dirty="0">
                <a:solidFill>
                  <a:schemeClr val="accent4"/>
                </a:solidFill>
                <a:hlinkClick r:id="rId3"/>
              </a:rPr>
              <a:t>here</a:t>
            </a:r>
            <a:r>
              <a:rPr lang="en-US" sz="2400" dirty="0">
                <a:solidFill>
                  <a:schemeClr val="accent4"/>
                </a:solidFill>
              </a:rPr>
              <a:t>.</a:t>
            </a:r>
          </a:p>
        </p:txBody>
      </p:sp>
    </p:spTree>
    <p:extLst>
      <p:ext uri="{BB962C8B-B14F-4D97-AF65-F5344CB8AC3E}">
        <p14:creationId xmlns:p14="http://schemas.microsoft.com/office/powerpoint/2010/main" val="2198459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55CA-1A03-6DBF-EC01-349CE565C131}"/>
              </a:ext>
            </a:extLst>
          </p:cNvPr>
          <p:cNvSpPr>
            <a:spLocks noGrp="1"/>
          </p:cNvSpPr>
          <p:nvPr>
            <p:ph type="title"/>
          </p:nvPr>
        </p:nvSpPr>
        <p:spPr/>
        <p:txBody>
          <a:bodyPr/>
          <a:lstStyle/>
          <a:p>
            <a:r>
              <a:rPr lang="en-US" dirty="0"/>
              <a:t>Available Reports</a:t>
            </a:r>
          </a:p>
        </p:txBody>
      </p:sp>
      <p:sp>
        <p:nvSpPr>
          <p:cNvPr id="3" name="Content Placeholder 2">
            <a:extLst>
              <a:ext uri="{FF2B5EF4-FFF2-40B4-BE49-F238E27FC236}">
                <a16:creationId xmlns:a16="http://schemas.microsoft.com/office/drawing/2014/main" id="{97AC4B1A-09E0-3DF4-DD8E-FC18DFCD11D3}"/>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All Payer Population Reports</a:t>
            </a:r>
          </a:p>
          <a:p>
            <a:pPr marL="1143000" lvl="1" indent="-457200"/>
            <a:r>
              <a:rPr lang="en-US" dirty="0"/>
              <a:t>Contain mostly claims data from the Maryland All Payer Case Mix dataset – some reports use datasets from Medicaid and Medicare.</a:t>
            </a:r>
          </a:p>
          <a:p>
            <a:pPr marL="457200" indent="-457200">
              <a:buFont typeface="Arial" panose="020B0604020202020204" pitchFamily="34" charset="0"/>
              <a:buChar char="•"/>
            </a:pPr>
            <a:r>
              <a:rPr lang="en-US" dirty="0"/>
              <a:t>HSCRC Regulatory Reports</a:t>
            </a:r>
          </a:p>
          <a:p>
            <a:pPr marL="1143000" lvl="1" indent="-457200"/>
            <a:r>
              <a:rPr lang="en-US" dirty="0"/>
              <a:t>Monthly or quarterly regulatory reports produced together with the Maryland Health Services Cost Review Commission (HSCRC).</a:t>
            </a:r>
          </a:p>
          <a:p>
            <a:pPr marL="1143000" lvl="1" indent="-457200"/>
            <a:r>
              <a:rPr lang="en-US" dirty="0"/>
              <a:t>Reports monitor hospitals based on the HSCRC quality programs.</a:t>
            </a:r>
          </a:p>
          <a:p>
            <a:pPr marL="457200" indent="-457200">
              <a:buFont typeface="Arial" panose="020B0604020202020204" pitchFamily="34" charset="0"/>
              <a:buChar char="•"/>
            </a:pPr>
            <a:r>
              <a:rPr lang="en-US" dirty="0"/>
              <a:t>Medicare Population Reports</a:t>
            </a:r>
          </a:p>
          <a:p>
            <a:pPr marL="1143000" lvl="1" indent="-457200"/>
            <a:r>
              <a:rPr lang="en-US" dirty="0"/>
              <a:t>Based on the Claim and Claim Line Feed (CCLF) data</a:t>
            </a:r>
          </a:p>
          <a:p>
            <a:pPr marL="457200" indent="-457200">
              <a:buFont typeface="Arial" panose="020B0604020202020204" pitchFamily="34" charset="0"/>
              <a:buChar char="•"/>
            </a:pPr>
            <a:r>
              <a:rPr lang="en-US" dirty="0"/>
              <a:t>Public Health Reports</a:t>
            </a:r>
          </a:p>
          <a:p>
            <a:pPr marL="1143000" lvl="1" indent="-457200"/>
            <a:r>
              <a:rPr lang="en-US" dirty="0"/>
              <a:t>Reports that support Statewide Public Health Programs, Monitoring, and Research</a:t>
            </a:r>
          </a:p>
          <a:p>
            <a:endParaRPr lang="en-US" dirty="0"/>
          </a:p>
        </p:txBody>
      </p:sp>
      <p:sp>
        <p:nvSpPr>
          <p:cNvPr id="5" name="Slide Number Placeholder 4">
            <a:extLst>
              <a:ext uri="{FF2B5EF4-FFF2-40B4-BE49-F238E27FC236}">
                <a16:creationId xmlns:a16="http://schemas.microsoft.com/office/drawing/2014/main" id="{0CD569FB-6A27-3E35-0C71-DC3A32A1B5F6}"/>
              </a:ext>
            </a:extLst>
          </p:cNvPr>
          <p:cNvSpPr>
            <a:spLocks noGrp="1"/>
          </p:cNvSpPr>
          <p:nvPr>
            <p:ph type="sldNum" sz="quarter" idx="12"/>
          </p:nvPr>
        </p:nvSpPr>
        <p:spPr/>
        <p:txBody>
          <a:bodyPr/>
          <a:lstStyle/>
          <a:p>
            <a:fld id="{55B56A44-400E-4773-BA29-F2D53A17B8D0}" type="slidenum">
              <a:rPr lang="en-US" smtClean="0"/>
              <a:t>64</a:t>
            </a:fld>
            <a:endParaRPr lang="en-US"/>
          </a:p>
        </p:txBody>
      </p:sp>
    </p:spTree>
    <p:extLst>
      <p:ext uri="{BB962C8B-B14F-4D97-AF65-F5344CB8AC3E}">
        <p14:creationId xmlns:p14="http://schemas.microsoft.com/office/powerpoint/2010/main" val="2066554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77640-3B6D-CC44-FD7A-4B28ED5D0731}"/>
              </a:ext>
            </a:extLst>
          </p:cNvPr>
          <p:cNvPicPr>
            <a:picLocks noChangeAspect="1"/>
          </p:cNvPicPr>
          <p:nvPr/>
        </p:nvPicPr>
        <p:blipFill>
          <a:blip r:embed="rId2"/>
          <a:srcRect t="38104"/>
          <a:stretch/>
        </p:blipFill>
        <p:spPr>
          <a:xfrm>
            <a:off x="0" y="1811"/>
            <a:ext cx="12192000" cy="1892905"/>
          </a:xfrm>
          <a:prstGeom prst="rect">
            <a:avLst/>
          </a:prstGeom>
        </p:spPr>
      </p:pic>
      <p:sp>
        <p:nvSpPr>
          <p:cNvPr id="2" name="Title 1">
            <a:extLst>
              <a:ext uri="{FF2B5EF4-FFF2-40B4-BE49-F238E27FC236}">
                <a16:creationId xmlns:a16="http://schemas.microsoft.com/office/drawing/2014/main" id="{C961636E-7046-6C40-5C27-4C818DC9A24B}"/>
              </a:ext>
            </a:extLst>
          </p:cNvPr>
          <p:cNvSpPr>
            <a:spLocks noGrp="1"/>
          </p:cNvSpPr>
          <p:nvPr>
            <p:ph type="ctrTitle"/>
          </p:nvPr>
        </p:nvSpPr>
        <p:spPr>
          <a:xfrm>
            <a:off x="1427480" y="2072952"/>
            <a:ext cx="9337040" cy="812800"/>
          </a:xfrm>
        </p:spPr>
        <p:txBody>
          <a:bodyPr>
            <a:normAutofit/>
          </a:bodyPr>
          <a:lstStyle/>
          <a:p>
            <a:r>
              <a:rPr lang="en-US" sz="4800" dirty="0">
                <a:latin typeface="Open Sans" pitchFamily="2" charset="0"/>
                <a:ea typeface="Open Sans" pitchFamily="2" charset="0"/>
                <a:cs typeface="Open Sans" pitchFamily="2" charset="0"/>
              </a:rPr>
              <a:t>Contact and Resources</a:t>
            </a:r>
          </a:p>
        </p:txBody>
      </p:sp>
      <p:sp>
        <p:nvSpPr>
          <p:cNvPr id="7" name="Rectangle 6">
            <a:extLst>
              <a:ext uri="{FF2B5EF4-FFF2-40B4-BE49-F238E27FC236}">
                <a16:creationId xmlns:a16="http://schemas.microsoft.com/office/drawing/2014/main" id="{2D41A143-8D8F-120C-F46B-3E124767BEC5}"/>
              </a:ext>
            </a:extLst>
          </p:cNvPr>
          <p:cNvSpPr/>
          <p:nvPr/>
        </p:nvSpPr>
        <p:spPr>
          <a:xfrm>
            <a:off x="9052560" y="0"/>
            <a:ext cx="3048000" cy="1178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text on a black background&#10;&#10;Description automatically generated">
            <a:extLst>
              <a:ext uri="{FF2B5EF4-FFF2-40B4-BE49-F238E27FC236}">
                <a16:creationId xmlns:a16="http://schemas.microsoft.com/office/drawing/2014/main" id="{252026EF-F30E-4CD6-5584-8D27632CF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675" y="180047"/>
            <a:ext cx="3930650" cy="1541870"/>
          </a:xfrm>
          <a:prstGeom prst="rect">
            <a:avLst/>
          </a:prstGeom>
        </p:spPr>
      </p:pic>
      <p:sp>
        <p:nvSpPr>
          <p:cNvPr id="11" name="Rectangle: Rounded Corners 10">
            <a:extLst>
              <a:ext uri="{FF2B5EF4-FFF2-40B4-BE49-F238E27FC236}">
                <a16:creationId xmlns:a16="http://schemas.microsoft.com/office/drawing/2014/main" id="{5E3607B2-D327-DD46-6AB5-F9AE26CFC981}"/>
              </a:ext>
            </a:extLst>
          </p:cNvPr>
          <p:cNvSpPr/>
          <p:nvPr/>
        </p:nvSpPr>
        <p:spPr>
          <a:xfrm>
            <a:off x="1651000" y="3063988"/>
            <a:ext cx="3759200" cy="2727212"/>
          </a:xfrm>
          <a:prstGeom prst="roundRect">
            <a:avLst/>
          </a:prstGeom>
          <a:solidFill>
            <a:srgbClr val="D9E3F1"/>
          </a:solidFill>
          <a:ln>
            <a:solidFill>
              <a:srgbClr val="D9E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BD3C1B-6148-1E53-7068-ED0E5C6B2C81}"/>
              </a:ext>
            </a:extLst>
          </p:cNvPr>
          <p:cNvSpPr txBox="1"/>
          <p:nvPr/>
        </p:nvSpPr>
        <p:spPr>
          <a:xfrm>
            <a:off x="1795780" y="3397476"/>
            <a:ext cx="3505200" cy="1938992"/>
          </a:xfrm>
          <a:prstGeom prst="rect">
            <a:avLst/>
          </a:prstGeom>
          <a:noFill/>
        </p:spPr>
        <p:txBody>
          <a:bodyPr wrap="square" rtlCol="0">
            <a:spAutoFit/>
          </a:bodyPr>
          <a:lstStyle/>
          <a:p>
            <a:pPr algn="ctr"/>
            <a:r>
              <a:rPr lang="en-US" sz="2400" dirty="0"/>
              <a:t>Training materials, recorded webinars, and patient education flyers can be found at: </a:t>
            </a:r>
            <a:br>
              <a:rPr lang="en-US" sz="2400" dirty="0"/>
            </a:br>
            <a:r>
              <a:rPr lang="en-US" sz="2400" dirty="0">
                <a:hlinkClick r:id="rId4"/>
              </a:rPr>
              <a:t>https://crisphealth.org/ </a:t>
            </a:r>
            <a:endParaRPr lang="en-US" sz="2400" dirty="0"/>
          </a:p>
        </p:txBody>
      </p:sp>
      <p:sp>
        <p:nvSpPr>
          <p:cNvPr id="12" name="Rectangle: Rounded Corners 11">
            <a:extLst>
              <a:ext uri="{FF2B5EF4-FFF2-40B4-BE49-F238E27FC236}">
                <a16:creationId xmlns:a16="http://schemas.microsoft.com/office/drawing/2014/main" id="{FA199805-8595-C370-EDE6-73203D643613}"/>
              </a:ext>
            </a:extLst>
          </p:cNvPr>
          <p:cNvSpPr/>
          <p:nvPr/>
        </p:nvSpPr>
        <p:spPr>
          <a:xfrm>
            <a:off x="6781800" y="3063988"/>
            <a:ext cx="3759200" cy="2727212"/>
          </a:xfrm>
          <a:prstGeom prst="roundRect">
            <a:avLst/>
          </a:prstGeom>
          <a:solidFill>
            <a:srgbClr val="D9E3F1"/>
          </a:solidFill>
          <a:ln>
            <a:solidFill>
              <a:srgbClr val="D9E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3995D65-23A8-4104-6637-AE4044274546}"/>
              </a:ext>
            </a:extLst>
          </p:cNvPr>
          <p:cNvSpPr txBox="1"/>
          <p:nvPr/>
        </p:nvSpPr>
        <p:spPr>
          <a:xfrm>
            <a:off x="6891020" y="3397476"/>
            <a:ext cx="3505200" cy="1653786"/>
          </a:xfrm>
          <a:prstGeom prst="rect">
            <a:avLst/>
          </a:prstGeom>
          <a:noFill/>
        </p:spPr>
        <p:txBody>
          <a:bodyPr wrap="square" rtlCol="0">
            <a:spAutoFit/>
          </a:bodyPr>
          <a:lstStyle/>
          <a:p>
            <a:pPr algn="ctr">
              <a:lnSpc>
                <a:spcPct val="120000"/>
              </a:lnSpc>
              <a:spcBef>
                <a:spcPts val="400"/>
              </a:spcBef>
            </a:pPr>
            <a:r>
              <a:rPr lang="en-US" sz="2400" b="1" i="1" dirty="0">
                <a:latin typeface="+mj-lt"/>
                <a:cs typeface="Calibri"/>
              </a:rPr>
              <a:t>CRISP Support</a:t>
            </a:r>
          </a:p>
          <a:p>
            <a:pPr algn="ctr">
              <a:lnSpc>
                <a:spcPct val="120000"/>
              </a:lnSpc>
              <a:spcBef>
                <a:spcPts val="400"/>
              </a:spcBef>
            </a:pPr>
            <a:r>
              <a:rPr lang="en-US" sz="2000" b="1" dirty="0">
                <a:cs typeface="Calibri"/>
                <a:hlinkClick r:id="rId5"/>
              </a:rPr>
              <a:t>support@crisphealth.org</a:t>
            </a:r>
            <a:endParaRPr lang="en-US" sz="2000" b="1" dirty="0">
              <a:cs typeface="Calibri"/>
            </a:endParaRPr>
          </a:p>
          <a:p>
            <a:pPr algn="ctr">
              <a:lnSpc>
                <a:spcPct val="120000"/>
              </a:lnSpc>
              <a:spcBef>
                <a:spcPts val="400"/>
              </a:spcBef>
            </a:pPr>
            <a:r>
              <a:rPr lang="en-US" sz="2000" b="1" dirty="0">
                <a:cs typeface="Calibri"/>
              </a:rPr>
              <a:t>877-952-7477</a:t>
            </a:r>
            <a:endParaRPr lang="en-US" dirty="0">
              <a:cs typeface="Calibri"/>
            </a:endParaRPr>
          </a:p>
          <a:p>
            <a:pPr algn="ctr"/>
            <a:endParaRPr lang="en-US" dirty="0"/>
          </a:p>
        </p:txBody>
      </p:sp>
      <p:sp>
        <p:nvSpPr>
          <p:cNvPr id="3" name="Slide Number Placeholder 2">
            <a:extLst>
              <a:ext uri="{FF2B5EF4-FFF2-40B4-BE49-F238E27FC236}">
                <a16:creationId xmlns:a16="http://schemas.microsoft.com/office/drawing/2014/main" id="{42800FC5-3D1D-6E23-3433-8293A7373061}"/>
              </a:ext>
            </a:extLst>
          </p:cNvPr>
          <p:cNvSpPr>
            <a:spLocks noGrp="1"/>
          </p:cNvSpPr>
          <p:nvPr>
            <p:ph type="sldNum" sz="quarter" idx="12"/>
          </p:nvPr>
        </p:nvSpPr>
        <p:spPr/>
        <p:txBody>
          <a:bodyPr/>
          <a:lstStyle/>
          <a:p>
            <a:fld id="{55B56A44-400E-4773-BA29-F2D53A17B8D0}" type="slidenum">
              <a:rPr lang="en-US" smtClean="0"/>
              <a:t>65</a:t>
            </a:fld>
            <a:endParaRPr lang="en-US"/>
          </a:p>
        </p:txBody>
      </p:sp>
    </p:spTree>
    <p:extLst>
      <p:ext uri="{BB962C8B-B14F-4D97-AF65-F5344CB8AC3E}">
        <p14:creationId xmlns:p14="http://schemas.microsoft.com/office/powerpoint/2010/main" val="3388996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77640-3B6D-CC44-FD7A-4B28ED5D0731}"/>
              </a:ext>
            </a:extLst>
          </p:cNvPr>
          <p:cNvPicPr>
            <a:picLocks noChangeAspect="1"/>
          </p:cNvPicPr>
          <p:nvPr/>
        </p:nvPicPr>
        <p:blipFill>
          <a:blip r:embed="rId2"/>
          <a:srcRect t="6316"/>
          <a:stretch/>
        </p:blipFill>
        <p:spPr>
          <a:xfrm>
            <a:off x="0" y="-1"/>
            <a:ext cx="12192000" cy="2865057"/>
          </a:xfrm>
          <a:prstGeom prst="rect">
            <a:avLst/>
          </a:prstGeom>
        </p:spPr>
      </p:pic>
      <p:sp>
        <p:nvSpPr>
          <p:cNvPr id="2" name="Title 1">
            <a:extLst>
              <a:ext uri="{FF2B5EF4-FFF2-40B4-BE49-F238E27FC236}">
                <a16:creationId xmlns:a16="http://schemas.microsoft.com/office/drawing/2014/main" id="{C961636E-7046-6C40-5C27-4C818DC9A24B}"/>
              </a:ext>
            </a:extLst>
          </p:cNvPr>
          <p:cNvSpPr>
            <a:spLocks noGrp="1"/>
          </p:cNvSpPr>
          <p:nvPr>
            <p:ph type="ctrTitle"/>
          </p:nvPr>
        </p:nvSpPr>
        <p:spPr>
          <a:xfrm>
            <a:off x="1427480" y="3289397"/>
            <a:ext cx="9337040" cy="1407096"/>
          </a:xfrm>
        </p:spPr>
        <p:txBody>
          <a:bodyPr>
            <a:normAutofit/>
          </a:bodyPr>
          <a:lstStyle/>
          <a:p>
            <a:r>
              <a:rPr lang="en-US" dirty="0">
                <a:latin typeface="Open Sans" pitchFamily="2" charset="0"/>
                <a:ea typeface="Open Sans" pitchFamily="2" charset="0"/>
                <a:cs typeface="Open Sans" pitchFamily="2" charset="0"/>
              </a:rPr>
              <a:t>Questions?</a:t>
            </a:r>
          </a:p>
        </p:txBody>
      </p:sp>
      <p:sp>
        <p:nvSpPr>
          <p:cNvPr id="7" name="Rectangle 6">
            <a:extLst>
              <a:ext uri="{FF2B5EF4-FFF2-40B4-BE49-F238E27FC236}">
                <a16:creationId xmlns:a16="http://schemas.microsoft.com/office/drawing/2014/main" id="{2D41A143-8D8F-120C-F46B-3E124767BEC5}"/>
              </a:ext>
            </a:extLst>
          </p:cNvPr>
          <p:cNvSpPr/>
          <p:nvPr/>
        </p:nvSpPr>
        <p:spPr>
          <a:xfrm>
            <a:off x="9052560" y="0"/>
            <a:ext cx="3048000" cy="1178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crab with a caduceus symbol&#10;&#10;Description automatically generated">
            <a:extLst>
              <a:ext uri="{FF2B5EF4-FFF2-40B4-BE49-F238E27FC236}">
                <a16:creationId xmlns:a16="http://schemas.microsoft.com/office/drawing/2014/main" id="{AFD32C33-EDD9-C07A-6BC1-E13DA3200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063" y="166486"/>
            <a:ext cx="2179874" cy="2532081"/>
          </a:xfrm>
          <a:prstGeom prst="rect">
            <a:avLst/>
          </a:prstGeom>
        </p:spPr>
      </p:pic>
      <p:sp>
        <p:nvSpPr>
          <p:cNvPr id="3" name="TextBox 2">
            <a:extLst>
              <a:ext uri="{FF2B5EF4-FFF2-40B4-BE49-F238E27FC236}">
                <a16:creationId xmlns:a16="http://schemas.microsoft.com/office/drawing/2014/main" id="{3F35D0D3-0CA9-56E3-B3C4-6EA455C24C80}"/>
              </a:ext>
            </a:extLst>
          </p:cNvPr>
          <p:cNvSpPr txBox="1"/>
          <p:nvPr/>
        </p:nvSpPr>
        <p:spPr>
          <a:xfrm>
            <a:off x="294640" y="5389344"/>
            <a:ext cx="5709920" cy="1631216"/>
          </a:xfrm>
          <a:prstGeom prst="rect">
            <a:avLst/>
          </a:prstGeom>
          <a:noFill/>
        </p:spPr>
        <p:txBody>
          <a:bodyPr wrap="square" rtlCol="0">
            <a:spAutoFit/>
          </a:bodyPr>
          <a:lstStyle/>
          <a:p>
            <a:r>
              <a:rPr lang="en-US" sz="2000" b="1" dirty="0">
                <a:solidFill>
                  <a:srgbClr val="4475B9"/>
                </a:solidFill>
              </a:rPr>
              <a:t>10480 Little Patuxent Parkway, Suite 800 </a:t>
            </a:r>
          </a:p>
          <a:p>
            <a:r>
              <a:rPr lang="en-US" sz="2000" b="1" dirty="0">
                <a:solidFill>
                  <a:srgbClr val="4475B9"/>
                </a:solidFill>
              </a:rPr>
              <a:t>Columbia, MD 21044</a:t>
            </a:r>
          </a:p>
          <a:p>
            <a:r>
              <a:rPr lang="en-US" sz="2000" b="1" dirty="0">
                <a:solidFill>
                  <a:srgbClr val="4475B9"/>
                </a:solidFill>
              </a:rPr>
              <a:t>877.952.7477 | info@crisphealth.org </a:t>
            </a:r>
          </a:p>
          <a:p>
            <a:r>
              <a:rPr lang="en-US" sz="2000" b="1" dirty="0">
                <a:solidFill>
                  <a:srgbClr val="4475B9"/>
                </a:solidFill>
              </a:rPr>
              <a:t>www.crisphealth.org </a:t>
            </a:r>
          </a:p>
          <a:p>
            <a:endParaRPr lang="en-US" sz="2000" b="1" dirty="0">
              <a:solidFill>
                <a:srgbClr val="4475B9"/>
              </a:solidFill>
            </a:endParaRPr>
          </a:p>
        </p:txBody>
      </p:sp>
      <p:sp>
        <p:nvSpPr>
          <p:cNvPr id="4" name="Slide Number Placeholder 3">
            <a:extLst>
              <a:ext uri="{FF2B5EF4-FFF2-40B4-BE49-F238E27FC236}">
                <a16:creationId xmlns:a16="http://schemas.microsoft.com/office/drawing/2014/main" id="{806BA15D-2E51-D6B1-0541-56BC5354F385}"/>
              </a:ext>
            </a:extLst>
          </p:cNvPr>
          <p:cNvSpPr>
            <a:spLocks noGrp="1"/>
          </p:cNvSpPr>
          <p:nvPr>
            <p:ph type="sldNum" sz="quarter" idx="12"/>
          </p:nvPr>
        </p:nvSpPr>
        <p:spPr/>
        <p:txBody>
          <a:bodyPr/>
          <a:lstStyle/>
          <a:p>
            <a:fld id="{55B56A44-400E-4773-BA29-F2D53A17B8D0}" type="slidenum">
              <a:rPr lang="en-US" smtClean="0"/>
              <a:t>66</a:t>
            </a:fld>
            <a:endParaRPr lang="en-US"/>
          </a:p>
        </p:txBody>
      </p:sp>
    </p:spTree>
    <p:extLst>
      <p:ext uri="{BB962C8B-B14F-4D97-AF65-F5344CB8AC3E}">
        <p14:creationId xmlns:p14="http://schemas.microsoft.com/office/powerpoint/2010/main" val="2056922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2578B-0997-2D46-0DC4-992CCD34E646}"/>
              </a:ext>
            </a:extLst>
          </p:cNvPr>
          <p:cNvSpPr txBox="1"/>
          <p:nvPr/>
        </p:nvSpPr>
        <p:spPr>
          <a:xfrm>
            <a:off x="3241040" y="5399504"/>
            <a:ext cx="5709920" cy="1631216"/>
          </a:xfrm>
          <a:prstGeom prst="rect">
            <a:avLst/>
          </a:prstGeom>
          <a:noFill/>
        </p:spPr>
        <p:txBody>
          <a:bodyPr wrap="square" rtlCol="0">
            <a:spAutoFit/>
          </a:bodyPr>
          <a:lstStyle/>
          <a:p>
            <a:pPr algn="ctr"/>
            <a:r>
              <a:rPr lang="en-US" sz="2000" b="1" dirty="0">
                <a:solidFill>
                  <a:srgbClr val="4475B9"/>
                </a:solidFill>
              </a:rPr>
              <a:t>10480 Little Patuxent Parkway, Suite 800 </a:t>
            </a:r>
          </a:p>
          <a:p>
            <a:pPr algn="ctr"/>
            <a:r>
              <a:rPr lang="en-US" sz="2000" b="1" dirty="0">
                <a:solidFill>
                  <a:srgbClr val="4475B9"/>
                </a:solidFill>
              </a:rPr>
              <a:t>Columbia, MD 21044</a:t>
            </a:r>
          </a:p>
          <a:p>
            <a:pPr algn="ctr"/>
            <a:r>
              <a:rPr lang="en-US" sz="2000" b="1" dirty="0">
                <a:solidFill>
                  <a:srgbClr val="4475B9"/>
                </a:solidFill>
              </a:rPr>
              <a:t>877.952.7477 | info@crisphealth.org </a:t>
            </a:r>
          </a:p>
          <a:p>
            <a:pPr algn="ctr"/>
            <a:r>
              <a:rPr lang="en-US" sz="2000" b="1" dirty="0">
                <a:solidFill>
                  <a:srgbClr val="4475B9"/>
                </a:solidFill>
              </a:rPr>
              <a:t>www.crisphealth.org </a:t>
            </a:r>
          </a:p>
          <a:p>
            <a:endParaRPr lang="en-US" sz="2000" b="1" dirty="0">
              <a:solidFill>
                <a:srgbClr val="4475B9"/>
              </a:solidFill>
            </a:endParaRPr>
          </a:p>
        </p:txBody>
      </p:sp>
      <p:sp>
        <p:nvSpPr>
          <p:cNvPr id="6" name="Slide Number Placeholder 5">
            <a:extLst>
              <a:ext uri="{FF2B5EF4-FFF2-40B4-BE49-F238E27FC236}">
                <a16:creationId xmlns:a16="http://schemas.microsoft.com/office/drawing/2014/main" id="{D5D97998-A940-25BF-F78D-8F85CBC6207A}"/>
              </a:ext>
            </a:extLst>
          </p:cNvPr>
          <p:cNvSpPr>
            <a:spLocks noGrp="1"/>
          </p:cNvSpPr>
          <p:nvPr>
            <p:ph type="sldNum" sz="quarter" idx="12"/>
          </p:nvPr>
        </p:nvSpPr>
        <p:spPr/>
        <p:txBody>
          <a:bodyPr/>
          <a:lstStyle/>
          <a:p>
            <a:fld id="{55B56A44-400E-4773-BA29-F2D53A17B8D0}" type="slidenum">
              <a:rPr lang="en-US" smtClean="0"/>
              <a:t>67</a:t>
            </a:fld>
            <a:endParaRPr lang="en-US"/>
          </a:p>
        </p:txBody>
      </p:sp>
    </p:spTree>
    <p:extLst>
      <p:ext uri="{BB962C8B-B14F-4D97-AF65-F5344CB8AC3E}">
        <p14:creationId xmlns:p14="http://schemas.microsoft.com/office/powerpoint/2010/main" val="1198103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77640-3B6D-CC44-FD7A-4B28ED5D0731}"/>
              </a:ext>
            </a:extLst>
          </p:cNvPr>
          <p:cNvPicPr>
            <a:picLocks noChangeAspect="1"/>
          </p:cNvPicPr>
          <p:nvPr/>
        </p:nvPicPr>
        <p:blipFill>
          <a:blip r:embed="rId3"/>
          <a:srcRect t="6316"/>
          <a:stretch/>
        </p:blipFill>
        <p:spPr>
          <a:xfrm>
            <a:off x="0" y="-1"/>
            <a:ext cx="12192000" cy="2865057"/>
          </a:xfrm>
          <a:prstGeom prst="rect">
            <a:avLst/>
          </a:prstGeom>
        </p:spPr>
      </p:pic>
      <p:sp>
        <p:nvSpPr>
          <p:cNvPr id="2" name="Title 1">
            <a:extLst>
              <a:ext uri="{FF2B5EF4-FFF2-40B4-BE49-F238E27FC236}">
                <a16:creationId xmlns:a16="http://schemas.microsoft.com/office/drawing/2014/main" id="{C961636E-7046-6C40-5C27-4C818DC9A24B}"/>
              </a:ext>
            </a:extLst>
          </p:cNvPr>
          <p:cNvSpPr>
            <a:spLocks noGrp="1"/>
          </p:cNvSpPr>
          <p:nvPr>
            <p:ph type="ctrTitle"/>
          </p:nvPr>
        </p:nvSpPr>
        <p:spPr>
          <a:xfrm>
            <a:off x="1427480" y="3931985"/>
            <a:ext cx="9337040" cy="1407096"/>
          </a:xfrm>
        </p:spPr>
        <p:txBody>
          <a:bodyPr>
            <a:normAutofit/>
          </a:bodyPr>
          <a:lstStyle/>
          <a:p>
            <a:r>
              <a:rPr lang="en-US" dirty="0">
                <a:latin typeface="Open Sans" pitchFamily="2" charset="0"/>
                <a:ea typeface="Open Sans" pitchFamily="2" charset="0"/>
                <a:cs typeface="Open Sans" pitchFamily="2" charset="0"/>
              </a:rPr>
              <a:t>Onboarding Process</a:t>
            </a:r>
          </a:p>
        </p:txBody>
      </p:sp>
      <p:sp>
        <p:nvSpPr>
          <p:cNvPr id="7" name="Rectangle 6">
            <a:extLst>
              <a:ext uri="{FF2B5EF4-FFF2-40B4-BE49-F238E27FC236}">
                <a16:creationId xmlns:a16="http://schemas.microsoft.com/office/drawing/2014/main" id="{2D41A143-8D8F-120C-F46B-3E124767BEC5}"/>
              </a:ext>
            </a:extLst>
          </p:cNvPr>
          <p:cNvSpPr/>
          <p:nvPr/>
        </p:nvSpPr>
        <p:spPr>
          <a:xfrm>
            <a:off x="9052560" y="0"/>
            <a:ext cx="3048000" cy="1178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crab with a caduceus symbol&#10;&#10;Description automatically generated">
            <a:extLst>
              <a:ext uri="{FF2B5EF4-FFF2-40B4-BE49-F238E27FC236}">
                <a16:creationId xmlns:a16="http://schemas.microsoft.com/office/drawing/2014/main" id="{AFD32C33-EDD9-C07A-6BC1-E13DA3200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063" y="166486"/>
            <a:ext cx="2179874" cy="2532081"/>
          </a:xfrm>
          <a:prstGeom prst="rect">
            <a:avLst/>
          </a:prstGeom>
        </p:spPr>
      </p:pic>
      <p:sp>
        <p:nvSpPr>
          <p:cNvPr id="3" name="Slide Number Placeholder 2">
            <a:extLst>
              <a:ext uri="{FF2B5EF4-FFF2-40B4-BE49-F238E27FC236}">
                <a16:creationId xmlns:a16="http://schemas.microsoft.com/office/drawing/2014/main" id="{A87D09A4-D164-6757-66E0-FD24A7A69582}"/>
              </a:ext>
            </a:extLst>
          </p:cNvPr>
          <p:cNvSpPr>
            <a:spLocks noGrp="1"/>
          </p:cNvSpPr>
          <p:nvPr>
            <p:ph type="sldNum" sz="quarter" idx="12"/>
          </p:nvPr>
        </p:nvSpPr>
        <p:spPr/>
        <p:txBody>
          <a:bodyPr/>
          <a:lstStyle/>
          <a:p>
            <a:fld id="{55B56A44-400E-4773-BA29-F2D53A17B8D0}" type="slidenum">
              <a:rPr lang="en-US" smtClean="0"/>
              <a:t>7</a:t>
            </a:fld>
            <a:endParaRPr lang="en-US"/>
          </a:p>
        </p:txBody>
      </p:sp>
    </p:spTree>
    <p:extLst>
      <p:ext uri="{BB962C8B-B14F-4D97-AF65-F5344CB8AC3E}">
        <p14:creationId xmlns:p14="http://schemas.microsoft.com/office/powerpoint/2010/main" val="274482664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AD0A-7F37-7090-9F0C-01D4F19EF28F}"/>
              </a:ext>
            </a:extLst>
          </p:cNvPr>
          <p:cNvSpPr>
            <a:spLocks noGrp="1"/>
          </p:cNvSpPr>
          <p:nvPr>
            <p:ph type="title"/>
          </p:nvPr>
        </p:nvSpPr>
        <p:spPr/>
        <p:txBody>
          <a:bodyPr/>
          <a:lstStyle/>
          <a:p>
            <a:r>
              <a:rPr lang="en-US" dirty="0"/>
              <a:t>Onboarding Process</a:t>
            </a:r>
          </a:p>
        </p:txBody>
      </p:sp>
      <p:sp>
        <p:nvSpPr>
          <p:cNvPr id="3" name="Content Placeholder 2">
            <a:extLst>
              <a:ext uri="{FF2B5EF4-FFF2-40B4-BE49-F238E27FC236}">
                <a16:creationId xmlns:a16="http://schemas.microsoft.com/office/drawing/2014/main" id="{E481D1ED-1783-E6E2-181B-A0D406F89C31}"/>
              </a:ext>
            </a:extLst>
          </p:cNvPr>
          <p:cNvSpPr>
            <a:spLocks noGrp="1"/>
          </p:cNvSpPr>
          <p:nvPr>
            <p:ph idx="1"/>
          </p:nvPr>
        </p:nvSpPr>
        <p:spPr/>
        <p:txBody>
          <a:bodyPr/>
          <a:lstStyle/>
          <a:p>
            <a:r>
              <a:rPr lang="en-US" dirty="0"/>
              <a:t>Getting Started with CRISP</a:t>
            </a:r>
          </a:p>
          <a:p>
            <a:r>
              <a:rPr lang="en-US" dirty="0"/>
              <a:t>Panel Processor</a:t>
            </a:r>
          </a:p>
          <a:p>
            <a:r>
              <a:rPr lang="en-US" dirty="0"/>
              <a:t>HIE Admin Tool</a:t>
            </a:r>
          </a:p>
          <a:p>
            <a:r>
              <a:rPr lang="en-US" dirty="0"/>
              <a:t>CRISP Portal</a:t>
            </a:r>
          </a:p>
          <a:p>
            <a:endParaRPr lang="en-US" dirty="0"/>
          </a:p>
        </p:txBody>
      </p:sp>
      <p:sp>
        <p:nvSpPr>
          <p:cNvPr id="5" name="Slide Number Placeholder 4">
            <a:extLst>
              <a:ext uri="{FF2B5EF4-FFF2-40B4-BE49-F238E27FC236}">
                <a16:creationId xmlns:a16="http://schemas.microsoft.com/office/drawing/2014/main" id="{0AD4F418-6ADE-818B-00EA-7A1B71A5D6A5}"/>
              </a:ext>
            </a:extLst>
          </p:cNvPr>
          <p:cNvSpPr>
            <a:spLocks noGrp="1"/>
          </p:cNvSpPr>
          <p:nvPr>
            <p:ph type="sldNum" sz="quarter" idx="12"/>
          </p:nvPr>
        </p:nvSpPr>
        <p:spPr/>
        <p:txBody>
          <a:bodyPr/>
          <a:lstStyle/>
          <a:p>
            <a:fld id="{55B56A44-400E-4773-BA29-F2D53A17B8D0}" type="slidenum">
              <a:rPr lang="en-US" smtClean="0"/>
              <a:t>8</a:t>
            </a:fld>
            <a:endParaRPr lang="en-US"/>
          </a:p>
        </p:txBody>
      </p:sp>
    </p:spTree>
    <p:extLst>
      <p:ext uri="{BB962C8B-B14F-4D97-AF65-F5344CB8AC3E}">
        <p14:creationId xmlns:p14="http://schemas.microsoft.com/office/powerpoint/2010/main" val="236286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EECF53-EEC7-5DC5-A6F0-4EBD9A289E33}"/>
              </a:ext>
            </a:extLst>
          </p:cNvPr>
          <p:cNvSpPr>
            <a:spLocks noGrp="1"/>
          </p:cNvSpPr>
          <p:nvPr>
            <p:ph type="title"/>
          </p:nvPr>
        </p:nvSpPr>
        <p:spPr/>
        <p:txBody>
          <a:bodyPr/>
          <a:lstStyle/>
          <a:p>
            <a:r>
              <a:rPr lang="en-US" dirty="0"/>
              <a:t>Getting Started with CRISP</a:t>
            </a:r>
          </a:p>
        </p:txBody>
      </p:sp>
      <p:sp>
        <p:nvSpPr>
          <p:cNvPr id="5" name="Content Placeholder 4">
            <a:extLst>
              <a:ext uri="{FF2B5EF4-FFF2-40B4-BE49-F238E27FC236}">
                <a16:creationId xmlns:a16="http://schemas.microsoft.com/office/drawing/2014/main" id="{8F6976E2-4A89-D10A-3BC7-94FBE8B87663}"/>
              </a:ext>
            </a:extLst>
          </p:cNvPr>
          <p:cNvSpPr>
            <a:spLocks noGrp="1"/>
          </p:cNvSpPr>
          <p:nvPr>
            <p:ph idx="1"/>
          </p:nvPr>
        </p:nvSpPr>
        <p:spPr>
          <a:xfrm>
            <a:off x="838200" y="1825625"/>
            <a:ext cx="10515600" cy="4667250"/>
          </a:xfrm>
        </p:spPr>
        <p:txBody>
          <a:bodyPr>
            <a:normAutofit fontScale="92500" lnSpcReduction="10000"/>
          </a:bodyPr>
          <a:lstStyle/>
          <a:p>
            <a:pPr marL="457200" indent="-457200">
              <a:buFont typeface="Arial" panose="020B0604020202020204" pitchFamily="34" charset="0"/>
              <a:buChar char="•"/>
            </a:pPr>
            <a:r>
              <a:rPr lang="en-US" dirty="0"/>
              <a:t>Forms for organizations to </a:t>
            </a:r>
            <a:r>
              <a:rPr lang="en-US" dirty="0" err="1"/>
              <a:t>eSign</a:t>
            </a:r>
            <a:r>
              <a:rPr lang="en-US" dirty="0"/>
              <a:t> – more info can be found on the </a:t>
            </a:r>
            <a:r>
              <a:rPr lang="en-US" dirty="0">
                <a:hlinkClick r:id="rId3"/>
              </a:rPr>
              <a:t>CRISP Website</a:t>
            </a:r>
            <a:endParaRPr lang="en-US" dirty="0"/>
          </a:p>
          <a:p>
            <a:pPr marL="1143000" lvl="1" indent="-457200"/>
            <a:r>
              <a:rPr lang="en-US" dirty="0"/>
              <a:t>Participation Agreement (PA)</a:t>
            </a:r>
          </a:p>
          <a:p>
            <a:pPr marL="1143000" lvl="1" indent="-457200"/>
            <a:r>
              <a:rPr lang="en-US" dirty="0"/>
              <a:t>Notice of Privacy Practices (NPP)</a:t>
            </a:r>
          </a:p>
          <a:p>
            <a:pPr marL="1143000" lvl="1" indent="-457200"/>
            <a:r>
              <a:rPr lang="en-US" dirty="0"/>
              <a:t>Substance Abuse Attestation (SUD)</a:t>
            </a:r>
          </a:p>
          <a:p>
            <a:pPr marL="1143000" lvl="1" indent="-457200"/>
            <a:r>
              <a:rPr lang="en-US" dirty="0"/>
              <a:t>LabCorp &amp; Quest Feed</a:t>
            </a:r>
          </a:p>
          <a:p>
            <a:pPr marL="1143000" lvl="1" indent="-457200"/>
            <a:r>
              <a:rPr lang="en-US" dirty="0"/>
              <a:t>Patient Panel Submission</a:t>
            </a:r>
          </a:p>
          <a:p>
            <a:pPr marL="457200" indent="-457200">
              <a:buFont typeface="Arial" panose="020B0604020202020204" pitchFamily="34" charset="0"/>
              <a:buChar char="•"/>
            </a:pPr>
            <a:r>
              <a:rPr lang="en-US" dirty="0"/>
              <a:t>Submitting a panel</a:t>
            </a:r>
          </a:p>
          <a:p>
            <a:pPr marL="1143000" lvl="1" indent="-457200"/>
            <a:r>
              <a:rPr lang="en-US" dirty="0"/>
              <a:t>Panels are excel spreadsheets that are pulled from healthcare offices’ EMRs including patients from the last 18 months.</a:t>
            </a:r>
          </a:p>
          <a:p>
            <a:pPr marL="1143000" lvl="1" indent="-457200"/>
            <a:r>
              <a:rPr lang="en-US" dirty="0"/>
              <a:t>Most panels must be updated at least every two years to avoid expiration.</a:t>
            </a:r>
          </a:p>
          <a:p>
            <a:pPr marL="1143000" lvl="1" indent="-457200"/>
            <a:r>
              <a:rPr lang="en-US" dirty="0"/>
              <a:t>They can be submitted through the </a:t>
            </a:r>
            <a:r>
              <a:rPr lang="en-US" b="1" dirty="0"/>
              <a:t>Panel Processor Application</a:t>
            </a:r>
            <a:r>
              <a:rPr lang="en-US" dirty="0"/>
              <a:t>.</a:t>
            </a:r>
          </a:p>
        </p:txBody>
      </p:sp>
      <p:sp>
        <p:nvSpPr>
          <p:cNvPr id="3" name="Slide Number Placeholder 2">
            <a:extLst>
              <a:ext uri="{FF2B5EF4-FFF2-40B4-BE49-F238E27FC236}">
                <a16:creationId xmlns:a16="http://schemas.microsoft.com/office/drawing/2014/main" id="{FB8CBE7F-7753-ACC5-42BA-D107F4BA100A}"/>
              </a:ext>
            </a:extLst>
          </p:cNvPr>
          <p:cNvSpPr>
            <a:spLocks noGrp="1"/>
          </p:cNvSpPr>
          <p:nvPr>
            <p:ph type="sldNum" sz="quarter" idx="12"/>
          </p:nvPr>
        </p:nvSpPr>
        <p:spPr/>
        <p:txBody>
          <a:bodyPr/>
          <a:lstStyle/>
          <a:p>
            <a:fld id="{55B56A44-400E-4773-BA29-F2D53A17B8D0}" type="slidenum">
              <a:rPr lang="en-US" smtClean="0"/>
              <a:t>9</a:t>
            </a:fld>
            <a:endParaRPr lang="en-US"/>
          </a:p>
        </p:txBody>
      </p:sp>
    </p:spTree>
    <p:extLst>
      <p:ext uri="{BB962C8B-B14F-4D97-AF65-F5344CB8AC3E}">
        <p14:creationId xmlns:p14="http://schemas.microsoft.com/office/powerpoint/2010/main" val="338982444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RISP">
      <a:dk1>
        <a:sysClr val="windowText" lastClr="000000"/>
      </a:dk1>
      <a:lt1>
        <a:sysClr val="window" lastClr="FFFFFF"/>
      </a:lt1>
      <a:dk2>
        <a:srgbClr val="006090"/>
      </a:dk2>
      <a:lt2>
        <a:srgbClr val="F0F0FF"/>
      </a:lt2>
      <a:accent1>
        <a:srgbClr val="78C0FF"/>
      </a:accent1>
      <a:accent2>
        <a:srgbClr val="FFC000"/>
      </a:accent2>
      <a:accent3>
        <a:srgbClr val="00A8F0"/>
      </a:accent3>
      <a:accent4>
        <a:srgbClr val="183060"/>
      </a:accent4>
      <a:accent5>
        <a:srgbClr val="5B9BD5"/>
      </a:accent5>
      <a:accent6>
        <a:srgbClr val="C0D8FF"/>
      </a:accent6>
      <a:hlink>
        <a:srgbClr val="0563C1"/>
      </a:hlink>
      <a:folHlink>
        <a:srgbClr val="954F72"/>
      </a:folHlink>
    </a:clrScheme>
    <a:fontScheme name="CRISP MD">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2C1DA6-9FD2-4DA3-B2DA-F843F609722F}" vid="{B532A0EF-D507-4D15-84A4-B40A22765D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CRISP MD Branded PPT Template 10.2024</Template>
  <TotalTime>35567</TotalTime>
  <Words>4084</Words>
  <Application>Microsoft Office PowerPoint</Application>
  <PresentationFormat>Widescreen</PresentationFormat>
  <Paragraphs>396</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Aptos</vt:lpstr>
      <vt:lpstr>Arial</vt:lpstr>
      <vt:lpstr>Calibri</vt:lpstr>
      <vt:lpstr>Myriad Pro Semibold</vt:lpstr>
      <vt:lpstr>Open Sans</vt:lpstr>
      <vt:lpstr>Office Theme</vt:lpstr>
      <vt:lpstr>CRISP MD General Onboarding</vt:lpstr>
      <vt:lpstr>Agenda</vt:lpstr>
      <vt:lpstr>Background on CRISP HIE</vt:lpstr>
      <vt:lpstr>What is CRISP?</vt:lpstr>
      <vt:lpstr>Importance of Health Information Exchange (HIE)</vt:lpstr>
      <vt:lpstr>What Does CRISP Do?</vt:lpstr>
      <vt:lpstr>Onboarding Process</vt:lpstr>
      <vt:lpstr>Onboarding Process</vt:lpstr>
      <vt:lpstr>Getting Started with CRISP</vt:lpstr>
      <vt:lpstr>Panel Processor</vt:lpstr>
      <vt:lpstr>Panel Processor</vt:lpstr>
      <vt:lpstr>Panel Processor</vt:lpstr>
      <vt:lpstr>HIE Admin Tool</vt:lpstr>
      <vt:lpstr>HIE Administrator Set Up</vt:lpstr>
      <vt:lpstr>CRISP Portal</vt:lpstr>
      <vt:lpstr>CRISP Portal Set Up</vt:lpstr>
      <vt:lpstr>CRISP Portal Set Up cont.</vt:lpstr>
      <vt:lpstr>Overview of Key Tools</vt:lpstr>
      <vt:lpstr>Key Tools</vt:lpstr>
      <vt:lpstr>Key Tools cont.</vt:lpstr>
      <vt:lpstr>InContext/Clinical Information</vt:lpstr>
      <vt:lpstr>Accessing InContext</vt:lpstr>
      <vt:lpstr>InContext Tabs and Subtabs</vt:lpstr>
      <vt:lpstr>InContext Features cont.</vt:lpstr>
      <vt:lpstr>InContext Features cont.</vt:lpstr>
      <vt:lpstr>CEND &amp; Population Explorer Tool</vt:lpstr>
      <vt:lpstr>Population Explorer Tool &amp; CEND</vt:lpstr>
      <vt:lpstr>Accessing Population Explorer</vt:lpstr>
      <vt:lpstr>Patient Record/Other App Launching</vt:lpstr>
      <vt:lpstr>Expanded View and Follow Up Status</vt:lpstr>
      <vt:lpstr>Expanded View cont.</vt:lpstr>
      <vt:lpstr>Filters</vt:lpstr>
      <vt:lpstr>Filters (Cont.)</vt:lpstr>
      <vt:lpstr>Advanced Panel Builder (APB)</vt:lpstr>
      <vt:lpstr>Enabling &amp; Accessing APB</vt:lpstr>
      <vt:lpstr>Enabling &amp; Accessing APB</vt:lpstr>
      <vt:lpstr>APB Interface</vt:lpstr>
      <vt:lpstr>APB Interface cont.</vt:lpstr>
      <vt:lpstr>APB Interface cont.</vt:lpstr>
      <vt:lpstr>APB Interface – Building Advanced Panels</vt:lpstr>
      <vt:lpstr>APB Interface – Building Advanced Panels</vt:lpstr>
      <vt:lpstr>Using APB</vt:lpstr>
      <vt:lpstr>Using APB cont.</vt:lpstr>
      <vt:lpstr>Using APB cont.</vt:lpstr>
      <vt:lpstr>Data Exports</vt:lpstr>
      <vt:lpstr>Consent Tool</vt:lpstr>
      <vt:lpstr>Consent Tool</vt:lpstr>
      <vt:lpstr>Review the Information Section with patient, using the Accounting of Disclosures and FAQ links as needed</vt:lpstr>
      <vt:lpstr>Patient must elect to share ALL SUD information with this form</vt:lpstr>
      <vt:lpstr>Complete Provider Attestations</vt:lpstr>
      <vt:lpstr>Submit Consent</vt:lpstr>
      <vt:lpstr>Viewing Consent History</vt:lpstr>
      <vt:lpstr>Printing a Consent Registration</vt:lpstr>
      <vt:lpstr>How to print a consent registration</vt:lpstr>
      <vt:lpstr>How to view a patient’s SUD Data</vt:lpstr>
      <vt:lpstr>Referral Tool</vt:lpstr>
      <vt:lpstr>Submitting a Referral</vt:lpstr>
      <vt:lpstr>Submitting a Referral cont.</vt:lpstr>
      <vt:lpstr>Submitting a Referral cont.</vt:lpstr>
      <vt:lpstr>CRISP Reporting Services (CRS)</vt:lpstr>
      <vt:lpstr>Access to CRS: Role Manager</vt:lpstr>
      <vt:lpstr>Access to CRS: Role Manager</vt:lpstr>
      <vt:lpstr>Access to CRS: Role Manager</vt:lpstr>
      <vt:lpstr>Available Reports</vt:lpstr>
      <vt:lpstr>Contact and Resources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Mosier</dc:creator>
  <cp:lastModifiedBy>Laura Mosier</cp:lastModifiedBy>
  <cp:revision>5</cp:revision>
  <dcterms:created xsi:type="dcterms:W3CDTF">2024-12-10T19:03:09Z</dcterms:created>
  <dcterms:modified xsi:type="dcterms:W3CDTF">2025-01-23T15:17:37Z</dcterms:modified>
</cp:coreProperties>
</file>