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7" r:id="rId2"/>
  </p:sldMasterIdLst>
  <p:notesMasterIdLst>
    <p:notesMasterId r:id="rId26"/>
  </p:notesMasterIdLst>
  <p:sldIdLst>
    <p:sldId id="475" r:id="rId3"/>
    <p:sldId id="411" r:id="rId4"/>
    <p:sldId id="1039" r:id="rId5"/>
    <p:sldId id="1051" r:id="rId6"/>
    <p:sldId id="1042" r:id="rId7"/>
    <p:sldId id="1043" r:id="rId8"/>
    <p:sldId id="1047" r:id="rId9"/>
    <p:sldId id="1072" r:id="rId10"/>
    <p:sldId id="1044" r:id="rId11"/>
    <p:sldId id="1073" r:id="rId12"/>
    <p:sldId id="1074" r:id="rId13"/>
    <p:sldId id="1069" r:id="rId14"/>
    <p:sldId id="1075" r:id="rId15"/>
    <p:sldId id="1076" r:id="rId16"/>
    <p:sldId id="1077" r:id="rId17"/>
    <p:sldId id="1078" r:id="rId18"/>
    <p:sldId id="1079" r:id="rId19"/>
    <p:sldId id="1080" r:id="rId20"/>
    <p:sldId id="1064" r:id="rId21"/>
    <p:sldId id="1070" r:id="rId22"/>
    <p:sldId id="1071" r:id="rId23"/>
    <p:sldId id="1046" r:id="rId24"/>
    <p:sldId id="104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Guidance" id="{6CC3751A-5CAE-4057-AEAB-ADC0782C2763}">
          <p14:sldIdLst/>
        </p14:section>
        <p14:section name="AIR 2021 Dark" id="{C88D72DA-A369-4A06-BDE6-35A09B087481}">
          <p14:sldIdLst>
            <p14:sldId id="475"/>
            <p14:sldId id="411"/>
            <p14:sldId id="1039"/>
            <p14:sldId id="1051"/>
            <p14:sldId id="1042"/>
            <p14:sldId id="1043"/>
            <p14:sldId id="1047"/>
            <p14:sldId id="1072"/>
            <p14:sldId id="1044"/>
            <p14:sldId id="1073"/>
            <p14:sldId id="1074"/>
            <p14:sldId id="1069"/>
            <p14:sldId id="1075"/>
            <p14:sldId id="1076"/>
            <p14:sldId id="1077"/>
            <p14:sldId id="1078"/>
            <p14:sldId id="1079"/>
            <p14:sldId id="1080"/>
            <p14:sldId id="1064"/>
            <p14:sldId id="1070"/>
            <p14:sldId id="1071"/>
            <p14:sldId id="1046"/>
            <p14:sldId id="1040"/>
          </p14:sldIdLst>
        </p14:section>
      </p14:sectionLst>
    </p:ext>
    <p:ext uri="{EFAFB233-063F-42B5-8137-9DF3F51BA10A}">
      <p15:sldGuideLst xmlns:p15="http://schemas.microsoft.com/office/powerpoint/2012/main">
        <p15:guide id="2" pos="216" userDrawn="1">
          <p15:clr>
            <a:srgbClr val="A4A3A4"/>
          </p15:clr>
        </p15:guide>
        <p15:guide id="3" pos="5544" userDrawn="1">
          <p15:clr>
            <a:srgbClr val="A4A3A4"/>
          </p15:clr>
        </p15:guide>
        <p15:guide id="4" orient="horz" pos="624" userDrawn="1">
          <p15:clr>
            <a:srgbClr val="A4A3A4"/>
          </p15:clr>
        </p15:guide>
        <p15:guide id="5" orient="horz" pos="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9F"/>
    <a:srgbClr val="0070C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19326-19E3-4981-950D-CC885295C421}" v="5" dt="2023-03-30T15:05:12.297"/>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fill>
          <a:solidFill>
            <a:schemeClr val="bg2">
              <a:alpha val="25000"/>
            </a:schemeClr>
          </a:solidFill>
        </a:fill>
      </a:tcStyle>
    </a:band1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pos="216"/>
        <p:guide pos="5544"/>
        <p:guide orient="horz" pos="624"/>
        <p:guide orient="horz"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E29E1-67EE-40FC-ADB5-18ADF8B628A3}" type="datetimeFigureOut">
              <a:rPr lang="en-US" smtClean="0"/>
              <a:t>3/30/2023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8A404-ACBC-47C8-9153-764E9C3831E4}" type="slidenum">
              <a:rPr lang="en-US" smtClean="0"/>
              <a:t>‹#›</a:t>
            </a:fld>
            <a:endParaRPr lang="en-US"/>
          </a:p>
        </p:txBody>
      </p:sp>
    </p:spTree>
    <p:extLst>
      <p:ext uri="{BB962C8B-B14F-4D97-AF65-F5344CB8AC3E}">
        <p14:creationId xmlns:p14="http://schemas.microsoft.com/office/powerpoint/2010/main" val="164453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8A404-ACBC-47C8-9153-764E9C3831E4}" type="slidenum">
              <a:rPr lang="en-US" smtClean="0"/>
              <a:t>1</a:t>
            </a:fld>
            <a:endParaRPr lang="en-US"/>
          </a:p>
        </p:txBody>
      </p:sp>
    </p:spTree>
    <p:extLst>
      <p:ext uri="{BB962C8B-B14F-4D97-AF65-F5344CB8AC3E}">
        <p14:creationId xmlns:p14="http://schemas.microsoft.com/office/powerpoint/2010/main" val="257989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10</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05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11</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610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12</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997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13</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3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14</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9550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15</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70891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16</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3740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17</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165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18</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00261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19</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655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2408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20</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895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21</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983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22</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873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23</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897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3</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225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4</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325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532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6</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399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7</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358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8</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283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9</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7658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1" y="886968"/>
            <a:ext cx="8357616" cy="2002536"/>
          </a:xfr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1"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1"/>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 Presenter’s Name | Presenter’s Name or</a:t>
            </a:r>
            <a:br>
              <a:rPr lang="en-US"/>
            </a:br>
            <a:r>
              <a:rPr lang="en-US"/>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29"/>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4229100" y="6415800"/>
            <a:ext cx="4572000" cy="215444"/>
          </a:xfrm>
          <a:prstGeom prst="rect">
            <a:avLst/>
          </a:prstGeom>
        </p:spPr>
        <p:txBody>
          <a:bodyPr rIns="0" anchor="b">
            <a:spAutoFit/>
          </a:bodyPr>
          <a:lstStyle/>
          <a:p>
            <a:pPr algn="r"/>
            <a:r>
              <a:rPr lang="en-US" sz="800">
                <a:solidFill>
                  <a:srgbClr val="D1EEFC"/>
                </a:solidFill>
              </a:rPr>
              <a:t>Copyright © 2021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B26C1D55-0666-419D-98D4-CE89EAEA345D}"/>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426727284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CB7CF-CC09-49D0-99AE-CFF8C6B6B8D0}"/>
              </a:ext>
            </a:extLst>
          </p:cNvPr>
          <p:cNvSpPr>
            <a:spLocks noGrp="1"/>
          </p:cNvSpPr>
          <p:nvPr>
            <p:ph type="title" hasCustomPrompt="1"/>
          </p:nvPr>
        </p:nvSpPr>
        <p:spPr>
          <a:xfrm>
            <a:off x="344043" y="0"/>
            <a:ext cx="4227957" cy="1078992"/>
          </a:xfrm>
        </p:spPr>
        <p:txBody>
          <a:bodyPr/>
          <a:lstStyle/>
          <a:p>
            <a:r>
              <a:rPr lang="en-US"/>
              <a:t>Photo Right</a:t>
            </a:r>
          </a:p>
        </p:txBody>
      </p:sp>
      <p:sp>
        <p:nvSpPr>
          <p:cNvPr id="6" name="Text Placeholder 5">
            <a:extLst>
              <a:ext uri="{FF2B5EF4-FFF2-40B4-BE49-F238E27FC236}">
                <a16:creationId xmlns:a16="http://schemas.microsoft.com/office/drawing/2014/main" id="{CBFF159F-406D-4556-8165-B6A00636A465}"/>
              </a:ext>
            </a:extLst>
          </p:cNvPr>
          <p:cNvSpPr>
            <a:spLocks noGrp="1"/>
          </p:cNvSpPr>
          <p:nvPr>
            <p:ph type="body" sz="quarter" idx="20" hasCustomPrompt="1"/>
          </p:nvPr>
        </p:nvSpPr>
        <p:spPr>
          <a:xfrm>
            <a:off x="344043" y="1168401"/>
            <a:ext cx="1182291"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1"/>
            <a:ext cx="4273550" cy="6199632"/>
          </a:xfrm>
          <a:solidFill>
            <a:schemeClr val="bg2">
              <a:lumMod val="90000"/>
            </a:schemeClr>
          </a:solidFill>
        </p:spPr>
        <p:txBody>
          <a:bodyPr anchor="ctr" anchorCtr="0">
            <a:normAutofit/>
          </a:bodyPr>
          <a:lstStyle>
            <a:lvl1pPr marL="0" indent="0" algn="ctr">
              <a:buNone/>
              <a:defRPr sz="2200"/>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7472"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1" y="5806441"/>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802434CA-8237-4614-85F2-C0F5629E3614}"/>
              </a:ext>
            </a:extLst>
          </p:cNvPr>
          <p:cNvPicPr>
            <a:picLocks noChangeAspect="1"/>
          </p:cNvPicPr>
          <p:nvPr userDrawn="1"/>
        </p:nvPicPr>
        <p:blipFill>
          <a:blip r:embed="rId2"/>
          <a:stretch>
            <a:fillRect/>
          </a:stretch>
        </p:blipFill>
        <p:spPr>
          <a:xfrm>
            <a:off x="7686151" y="6381749"/>
            <a:ext cx="996315" cy="304800"/>
          </a:xfrm>
          <a:prstGeom prst="rect">
            <a:avLst/>
          </a:prstGeom>
        </p:spPr>
      </p:pic>
      <p:sp>
        <p:nvSpPr>
          <p:cNvPr id="10" name="AIR.org">
            <a:extLst>
              <a:ext uri="{FF2B5EF4-FFF2-40B4-BE49-F238E27FC236}">
                <a16:creationId xmlns:a16="http://schemas.microsoft.com/office/drawing/2014/main" id="{4038CAF3-5570-469F-9BAF-3E4CEE5B3A7E}"/>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2" name="Slide Number Placeholder 1">
            <a:extLst>
              <a:ext uri="{FF2B5EF4-FFF2-40B4-BE49-F238E27FC236}">
                <a16:creationId xmlns:a16="http://schemas.microsoft.com/office/drawing/2014/main" id="{2782F3D8-379E-47D7-BC84-364C825920AB}"/>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751688324"/>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4273550" cy="6199632"/>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3" name="Title 2">
            <a:extLst>
              <a:ext uri="{FF2B5EF4-FFF2-40B4-BE49-F238E27FC236}">
                <a16:creationId xmlns:a16="http://schemas.microsoft.com/office/drawing/2014/main" id="{39DD277D-A317-467D-B83C-D84A9F885803}"/>
              </a:ext>
            </a:extLst>
          </p:cNvPr>
          <p:cNvSpPr>
            <a:spLocks noGrp="1"/>
          </p:cNvSpPr>
          <p:nvPr>
            <p:ph type="title" hasCustomPrompt="1"/>
          </p:nvPr>
        </p:nvSpPr>
        <p:spPr>
          <a:xfrm>
            <a:off x="4577761" y="0"/>
            <a:ext cx="4222195" cy="1078992"/>
          </a:xfrm>
        </p:spPr>
        <p:txBody>
          <a:bodyPr/>
          <a:lstStyle/>
          <a:p>
            <a:r>
              <a:rPr lang="en-US"/>
              <a:t>Photo Right</a:t>
            </a:r>
          </a:p>
        </p:txBody>
      </p:sp>
      <p:sp>
        <p:nvSpPr>
          <p:cNvPr id="8" name="Text Placeholder 5">
            <a:extLst>
              <a:ext uri="{FF2B5EF4-FFF2-40B4-BE49-F238E27FC236}">
                <a16:creationId xmlns:a16="http://schemas.microsoft.com/office/drawing/2014/main" id="{22AAA1CF-F665-4787-BCAD-41E2FD14D64D}"/>
              </a:ext>
            </a:extLst>
          </p:cNvPr>
          <p:cNvSpPr>
            <a:spLocks noGrp="1"/>
          </p:cNvSpPr>
          <p:nvPr>
            <p:ph type="body" sz="quarter" idx="20" hasCustomPrompt="1"/>
          </p:nvPr>
        </p:nvSpPr>
        <p:spPr>
          <a:xfrm>
            <a:off x="4577761" y="1168401"/>
            <a:ext cx="1182291"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69666" y="1307592"/>
            <a:ext cx="423029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1" y="5806441"/>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163BC64F-45AB-47A5-B705-F8C12843FE63}"/>
              </a:ext>
            </a:extLst>
          </p:cNvPr>
          <p:cNvPicPr>
            <a:picLocks noChangeAspect="1"/>
          </p:cNvPicPr>
          <p:nvPr userDrawn="1"/>
        </p:nvPicPr>
        <p:blipFill>
          <a:blip r:embed="rId2"/>
          <a:stretch>
            <a:fillRect/>
          </a:stretch>
        </p:blipFill>
        <p:spPr>
          <a:xfrm>
            <a:off x="7686151" y="6381749"/>
            <a:ext cx="996315" cy="304800"/>
          </a:xfrm>
          <a:prstGeom prst="rect">
            <a:avLst/>
          </a:prstGeom>
        </p:spPr>
      </p:pic>
      <p:sp>
        <p:nvSpPr>
          <p:cNvPr id="10" name="AIR.org">
            <a:extLst>
              <a:ext uri="{FF2B5EF4-FFF2-40B4-BE49-F238E27FC236}">
                <a16:creationId xmlns:a16="http://schemas.microsoft.com/office/drawing/2014/main" id="{B4C415D7-9581-413E-93E1-12EEE3D6A31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2" name="Slide Number Placeholder 1">
            <a:extLst>
              <a:ext uri="{FF2B5EF4-FFF2-40B4-BE49-F238E27FC236}">
                <a16:creationId xmlns:a16="http://schemas.microsoft.com/office/drawing/2014/main" id="{7F484657-EDB7-49B3-A41E-27E7A74592B7}"/>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6363825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B62-AE1F-4F38-A777-728C8348459E}"/>
              </a:ext>
            </a:extLst>
          </p:cNvPr>
          <p:cNvSpPr>
            <a:spLocks noGrp="1"/>
          </p:cNvSpPr>
          <p:nvPr>
            <p:ph type="title" hasCustomPrompt="1"/>
          </p:nvPr>
        </p:nvSpPr>
        <p:spPr>
          <a:xfrm>
            <a:off x="344043" y="110799"/>
            <a:ext cx="8455914" cy="332399"/>
          </a:xfrm>
        </p:spPr>
        <p:txBody>
          <a:bodyPr>
            <a:spAutoFit/>
          </a:bodyPr>
          <a:lstStyle>
            <a:lvl1pPr>
              <a:defRPr sz="2400"/>
            </a:lvl1pPr>
          </a:lstStyle>
          <a:p>
            <a:r>
              <a:rPr lang="en-US"/>
              <a:t>Title Only</a:t>
            </a:r>
          </a:p>
        </p:txBody>
      </p:sp>
      <p:pic>
        <p:nvPicPr>
          <p:cNvPr id="4" name="Picture 3">
            <a:extLst>
              <a:ext uri="{FF2B5EF4-FFF2-40B4-BE49-F238E27FC236}">
                <a16:creationId xmlns:a16="http://schemas.microsoft.com/office/drawing/2014/main" id="{20FFA7A0-6439-41AE-9788-747813269A66}"/>
              </a:ext>
            </a:extLst>
          </p:cNvPr>
          <p:cNvPicPr>
            <a:picLocks noChangeAspect="1"/>
          </p:cNvPicPr>
          <p:nvPr userDrawn="1"/>
        </p:nvPicPr>
        <p:blipFill>
          <a:blip r:embed="rId2"/>
          <a:stretch>
            <a:fillRect/>
          </a:stretch>
        </p:blipFill>
        <p:spPr>
          <a:xfrm>
            <a:off x="7686151" y="6381749"/>
            <a:ext cx="996315" cy="304800"/>
          </a:xfrm>
          <a:prstGeom prst="rect">
            <a:avLst/>
          </a:prstGeom>
        </p:spPr>
      </p:pic>
      <p:sp>
        <p:nvSpPr>
          <p:cNvPr id="6" name="AIR.org">
            <a:extLst>
              <a:ext uri="{FF2B5EF4-FFF2-40B4-BE49-F238E27FC236}">
                <a16:creationId xmlns:a16="http://schemas.microsoft.com/office/drawing/2014/main" id="{2BB1F451-9AE4-4DEB-AA61-0CC7488FF2C0}"/>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3" name="Slide Number Placeholder 2">
            <a:extLst>
              <a:ext uri="{FF2B5EF4-FFF2-40B4-BE49-F238E27FC236}">
                <a16:creationId xmlns:a16="http://schemas.microsoft.com/office/drawing/2014/main" id="{2E569D37-05E5-4BF7-AC8C-B3BF8A276572}"/>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558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79171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9756D-9862-4A36-A2E6-FA5020BD3CAF}"/>
              </a:ext>
            </a:extLst>
          </p:cNvPr>
          <p:cNvSpPr>
            <a:spLocks noGrp="1"/>
          </p:cNvSpPr>
          <p:nvPr>
            <p:ph type="title" hasCustomPrompt="1"/>
          </p:nvPr>
        </p:nvSpPr>
        <p:spPr/>
        <p:txBody>
          <a:bodyPr/>
          <a:lstStyle/>
          <a:p>
            <a:r>
              <a:rPr lang="en-US"/>
              <a:t>Meet the Presenters</a:t>
            </a:r>
          </a:p>
        </p:txBody>
      </p:sp>
      <p:sp>
        <p:nvSpPr>
          <p:cNvPr id="51" name="Picture Placeholder 1">
            <a:extLst>
              <a:ext uri="{FF2B5EF4-FFF2-40B4-BE49-F238E27FC236}">
                <a16:creationId xmlns:a16="http://schemas.microsoft.com/office/drawing/2014/main" id="{2BE7D2E4-BBB1-4B4E-816A-2B6268CBAA42}"/>
              </a:ext>
            </a:extLst>
          </p:cNvPr>
          <p:cNvSpPr>
            <a:spLocks noGrp="1"/>
          </p:cNvSpPr>
          <p:nvPr>
            <p:ph type="pic" sz="quarter" idx="41"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52" name="Name 1">
            <a:extLst>
              <a:ext uri="{FF2B5EF4-FFF2-40B4-BE49-F238E27FC236}">
                <a16:creationId xmlns:a16="http://schemas.microsoft.com/office/drawing/2014/main" id="{B5D96F09-0FD6-4384-9C90-FC22E591F373}"/>
              </a:ext>
            </a:extLst>
          </p:cNvPr>
          <p:cNvSpPr>
            <a:spLocks noGrp="1"/>
          </p:cNvSpPr>
          <p:nvPr>
            <p:ph type="body" sz="quarter" idx="42" hasCustomPrompt="1"/>
          </p:nvPr>
        </p:nvSpPr>
        <p:spPr>
          <a:xfrm>
            <a:off x="457200"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16" name="Text Placeholder 5">
            <a:extLst>
              <a:ext uri="{FF2B5EF4-FFF2-40B4-BE49-F238E27FC236}">
                <a16:creationId xmlns:a16="http://schemas.microsoft.com/office/drawing/2014/main" id="{93AD3706-63C1-409E-9A2D-A800E267D953}"/>
              </a:ext>
            </a:extLst>
          </p:cNvPr>
          <p:cNvSpPr>
            <a:spLocks noGrp="1"/>
          </p:cNvSpPr>
          <p:nvPr>
            <p:ph type="body" sz="quarter" idx="20" hasCustomPrompt="1"/>
          </p:nvPr>
        </p:nvSpPr>
        <p:spPr>
          <a:xfrm>
            <a:off x="628500"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3" name="Bio 1">
            <a:extLst>
              <a:ext uri="{FF2B5EF4-FFF2-40B4-BE49-F238E27FC236}">
                <a16:creationId xmlns:a16="http://schemas.microsoft.com/office/drawing/2014/main" id="{E76963AC-BE11-44C0-AB5C-3078DA1B4CD6}"/>
              </a:ext>
            </a:extLst>
          </p:cNvPr>
          <p:cNvSpPr>
            <a:spLocks noGrp="1"/>
          </p:cNvSpPr>
          <p:nvPr>
            <p:ph type="body" sz="quarter" idx="43" hasCustomPrompt="1"/>
          </p:nvPr>
        </p:nvSpPr>
        <p:spPr>
          <a:xfrm>
            <a:off x="457200"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4" name="Picture Placeholder 1">
            <a:extLst>
              <a:ext uri="{FF2B5EF4-FFF2-40B4-BE49-F238E27FC236}">
                <a16:creationId xmlns:a16="http://schemas.microsoft.com/office/drawing/2014/main" id="{A0DA1A41-2CE9-49ED-BD33-3B4A406E97E1}"/>
              </a:ext>
            </a:extLst>
          </p:cNvPr>
          <p:cNvSpPr>
            <a:spLocks noGrp="1"/>
          </p:cNvSpPr>
          <p:nvPr>
            <p:ph type="pic" sz="quarter" idx="44" hasCustomPrompt="1"/>
          </p:nvPr>
        </p:nvSpPr>
        <p:spPr>
          <a:xfrm>
            <a:off x="2738247"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55" name="Name 1">
            <a:extLst>
              <a:ext uri="{FF2B5EF4-FFF2-40B4-BE49-F238E27FC236}">
                <a16:creationId xmlns:a16="http://schemas.microsoft.com/office/drawing/2014/main" id="{0C995BA3-868A-4621-8FFF-39F3FCA74A14}"/>
              </a:ext>
            </a:extLst>
          </p:cNvPr>
          <p:cNvSpPr>
            <a:spLocks noGrp="1"/>
          </p:cNvSpPr>
          <p:nvPr>
            <p:ph type="body" sz="quarter" idx="45" hasCustomPrompt="1"/>
          </p:nvPr>
        </p:nvSpPr>
        <p:spPr>
          <a:xfrm>
            <a:off x="2738247"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8" name="Text Placeholder 5">
            <a:extLst>
              <a:ext uri="{FF2B5EF4-FFF2-40B4-BE49-F238E27FC236}">
                <a16:creationId xmlns:a16="http://schemas.microsoft.com/office/drawing/2014/main" id="{F60444B6-DEEC-4C47-98B6-A65ED1432952}"/>
              </a:ext>
            </a:extLst>
          </p:cNvPr>
          <p:cNvSpPr>
            <a:spLocks noGrp="1"/>
          </p:cNvSpPr>
          <p:nvPr>
            <p:ph type="body" sz="quarter" idx="53" hasCustomPrompt="1"/>
          </p:nvPr>
        </p:nvSpPr>
        <p:spPr>
          <a:xfrm>
            <a:off x="2930271"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6" name="Bio 1">
            <a:extLst>
              <a:ext uri="{FF2B5EF4-FFF2-40B4-BE49-F238E27FC236}">
                <a16:creationId xmlns:a16="http://schemas.microsoft.com/office/drawing/2014/main" id="{42E7C7EB-9DA5-4342-BFC3-D45A6E4DEEA4}"/>
              </a:ext>
            </a:extLst>
          </p:cNvPr>
          <p:cNvSpPr>
            <a:spLocks noGrp="1"/>
          </p:cNvSpPr>
          <p:nvPr>
            <p:ph type="body" sz="quarter" idx="46" hasCustomPrompt="1"/>
          </p:nvPr>
        </p:nvSpPr>
        <p:spPr>
          <a:xfrm>
            <a:off x="2738247"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7" name="Picture Placeholder 1">
            <a:extLst>
              <a:ext uri="{FF2B5EF4-FFF2-40B4-BE49-F238E27FC236}">
                <a16:creationId xmlns:a16="http://schemas.microsoft.com/office/drawing/2014/main" id="{35E14FEF-869F-4A5D-992B-E152EB084833}"/>
              </a:ext>
            </a:extLst>
          </p:cNvPr>
          <p:cNvSpPr>
            <a:spLocks noGrp="1"/>
          </p:cNvSpPr>
          <p:nvPr>
            <p:ph type="pic" sz="quarter" idx="47" hasCustomPrompt="1"/>
          </p:nvPr>
        </p:nvSpPr>
        <p:spPr>
          <a:xfrm>
            <a:off x="501929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58" name="Name 1">
            <a:extLst>
              <a:ext uri="{FF2B5EF4-FFF2-40B4-BE49-F238E27FC236}">
                <a16:creationId xmlns:a16="http://schemas.microsoft.com/office/drawing/2014/main" id="{DDA7FE58-39FD-400B-9B48-3DB36CEB8341}"/>
              </a:ext>
            </a:extLst>
          </p:cNvPr>
          <p:cNvSpPr>
            <a:spLocks noGrp="1"/>
          </p:cNvSpPr>
          <p:nvPr>
            <p:ph type="body" sz="quarter" idx="48" hasCustomPrompt="1"/>
          </p:nvPr>
        </p:nvSpPr>
        <p:spPr>
          <a:xfrm>
            <a:off x="5019294"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9" name="Text Placeholder 5">
            <a:extLst>
              <a:ext uri="{FF2B5EF4-FFF2-40B4-BE49-F238E27FC236}">
                <a16:creationId xmlns:a16="http://schemas.microsoft.com/office/drawing/2014/main" id="{DCE69B5C-A8A5-46D1-A483-38AACC3C45AD}"/>
              </a:ext>
            </a:extLst>
          </p:cNvPr>
          <p:cNvSpPr>
            <a:spLocks noGrp="1"/>
          </p:cNvSpPr>
          <p:nvPr>
            <p:ph type="body" sz="quarter" idx="54" hasCustomPrompt="1"/>
          </p:nvPr>
        </p:nvSpPr>
        <p:spPr>
          <a:xfrm>
            <a:off x="5211318"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9" name="Bio 1">
            <a:extLst>
              <a:ext uri="{FF2B5EF4-FFF2-40B4-BE49-F238E27FC236}">
                <a16:creationId xmlns:a16="http://schemas.microsoft.com/office/drawing/2014/main" id="{C92D1B9E-3420-4156-8158-1F59E007A578}"/>
              </a:ext>
            </a:extLst>
          </p:cNvPr>
          <p:cNvSpPr>
            <a:spLocks noGrp="1"/>
          </p:cNvSpPr>
          <p:nvPr>
            <p:ph type="body" sz="quarter" idx="49" hasCustomPrompt="1"/>
          </p:nvPr>
        </p:nvSpPr>
        <p:spPr>
          <a:xfrm>
            <a:off x="5019294"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0" name="Picture Placeholder 1">
            <a:extLst>
              <a:ext uri="{FF2B5EF4-FFF2-40B4-BE49-F238E27FC236}">
                <a16:creationId xmlns:a16="http://schemas.microsoft.com/office/drawing/2014/main" id="{58B570CF-39E3-4FC3-A51F-FA349268FB90}"/>
              </a:ext>
            </a:extLst>
          </p:cNvPr>
          <p:cNvSpPr>
            <a:spLocks noGrp="1"/>
          </p:cNvSpPr>
          <p:nvPr>
            <p:ph type="pic" sz="quarter" idx="5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1" name="Name 1">
            <a:extLst>
              <a:ext uri="{FF2B5EF4-FFF2-40B4-BE49-F238E27FC236}">
                <a16:creationId xmlns:a16="http://schemas.microsoft.com/office/drawing/2014/main" id="{455380DC-A821-4B2B-8D93-C9758F7EE942}"/>
              </a:ext>
            </a:extLst>
          </p:cNvPr>
          <p:cNvSpPr>
            <a:spLocks noGrp="1"/>
          </p:cNvSpPr>
          <p:nvPr>
            <p:ph type="body" sz="quarter" idx="51" hasCustomPrompt="1"/>
          </p:nvPr>
        </p:nvSpPr>
        <p:spPr>
          <a:xfrm>
            <a:off x="7300341"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0" name="Text Placeholder 5">
            <a:extLst>
              <a:ext uri="{FF2B5EF4-FFF2-40B4-BE49-F238E27FC236}">
                <a16:creationId xmlns:a16="http://schemas.microsoft.com/office/drawing/2014/main" id="{EDE00998-ADFE-48AB-A1E9-450F0F6965E3}"/>
              </a:ext>
            </a:extLst>
          </p:cNvPr>
          <p:cNvSpPr>
            <a:spLocks noGrp="1"/>
          </p:cNvSpPr>
          <p:nvPr>
            <p:ph type="body" sz="quarter" idx="55" hasCustomPrompt="1"/>
          </p:nvPr>
        </p:nvSpPr>
        <p:spPr>
          <a:xfrm>
            <a:off x="7492365"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2" name="Bio 1">
            <a:extLst>
              <a:ext uri="{FF2B5EF4-FFF2-40B4-BE49-F238E27FC236}">
                <a16:creationId xmlns:a16="http://schemas.microsoft.com/office/drawing/2014/main" id="{A6AC17DD-B06C-498E-981B-098EF82E3982}"/>
              </a:ext>
            </a:extLst>
          </p:cNvPr>
          <p:cNvSpPr>
            <a:spLocks noGrp="1"/>
          </p:cNvSpPr>
          <p:nvPr>
            <p:ph type="body" sz="quarter" idx="52" hasCustomPrompt="1"/>
          </p:nvPr>
        </p:nvSpPr>
        <p:spPr>
          <a:xfrm>
            <a:off x="7300341"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 name="Slide Number Placeholder 1">
            <a:extLst>
              <a:ext uri="{FF2B5EF4-FFF2-40B4-BE49-F238E27FC236}">
                <a16:creationId xmlns:a16="http://schemas.microsoft.com/office/drawing/2014/main" id="{04998144-0708-45FA-9524-084E92DBB91C}"/>
              </a:ext>
            </a:extLst>
          </p:cNvPr>
          <p:cNvSpPr>
            <a:spLocks noGrp="1"/>
          </p:cNvSpPr>
          <p:nvPr>
            <p:ph type="sldNum" sz="quarter" idx="56"/>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87511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342900" y="1308100"/>
            <a:ext cx="8459788" cy="4498975"/>
          </a:xfrm>
        </p:spPr>
        <p:txBody>
          <a:bodyPr tIns="18288">
            <a:normAutofit/>
          </a:bodyPr>
          <a:lstStyle>
            <a:lvl1pPr marL="347472" indent="-347472">
              <a:buNone/>
              <a:defRPr sz="1800" i="0"/>
            </a:lvl1pPr>
            <a:lvl2pPr marL="240030" indent="0">
              <a:buNone/>
              <a:defRPr sz="1800"/>
            </a:lvl2pPr>
            <a:lvl3pPr marL="480060" indent="0">
              <a:buNone/>
              <a:defRPr sz="1800"/>
            </a:lvl3pPr>
            <a:lvl4pPr marL="720090" indent="0">
              <a:buNone/>
              <a:defRPr sz="1800"/>
            </a:lvl4pPr>
            <a:lvl5pPr marL="960120" indent="0">
              <a:buNone/>
              <a:defRPr sz="1800"/>
            </a:lvl5pPr>
          </a:lstStyle>
          <a:p>
            <a:pPr lvl="0"/>
            <a:r>
              <a:rPr lang="en-US"/>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E995C5E7-0CCE-47F7-A686-953260412F61}"/>
              </a:ext>
            </a:extLst>
          </p:cNvPr>
          <p:cNvSpPr>
            <a:spLocks noGrp="1"/>
          </p:cNvSpPr>
          <p:nvPr>
            <p:ph type="sldNum" sz="quarter" idx="17"/>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65667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2" y="886968"/>
            <a:ext cx="5266944" cy="2002536"/>
          </a:xfrm>
        </p:spPr>
        <p:txBody>
          <a:bodyPr anchor="b">
            <a:normAutofit/>
          </a:bodyPr>
          <a:lstStyle>
            <a:lvl1pPr algn="l">
              <a:defRPr sz="2400" b="0" cap="all" baseline="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6"/>
            <a:ext cx="5204956" cy="1904895"/>
          </a:xfrm>
        </p:spPr>
        <p:txBody>
          <a:bodyPr>
            <a:normAutofit/>
          </a:bodyPr>
          <a:lstStyle>
            <a:lvl1pPr marL="0" indent="0" algn="l">
              <a:lnSpc>
                <a:spcPct val="14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Presenter’s Job Title</a:t>
            </a:r>
            <a:br>
              <a:rPr lang="en-US"/>
            </a:br>
            <a:r>
              <a:rPr lang="en-US"/>
              <a:t>+1.202.403.XXXX</a:t>
            </a:r>
            <a:br>
              <a:rPr lang="en-US"/>
            </a:br>
            <a:r>
              <a:rPr lang="en-US"/>
              <a:t>email.address@air.org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3"/>
          <a:stretch>
            <a:fillRect/>
          </a:stretch>
        </p:blipFill>
        <p:spPr>
          <a:xfrm>
            <a:off x="6764133" y="549515"/>
            <a:ext cx="1845659" cy="934403"/>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342900" y="5737218"/>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1"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0" y="5958723"/>
            <a:ext cx="6788743"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a:solidFill>
                <a:schemeClr val="bg2"/>
              </a:solidFill>
            </a:endParaRPr>
          </a:p>
          <a:p>
            <a:r>
              <a:rPr lang="en-US" sz="60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2476" y="6522703"/>
            <a:ext cx="463268"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spTree>
    <p:extLst>
      <p:ext uri="{BB962C8B-B14F-4D97-AF65-F5344CB8AC3E}">
        <p14:creationId xmlns:p14="http://schemas.microsoft.com/office/powerpoint/2010/main" val="288080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7472"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800"/>
            </a:lvl2pPr>
            <a:lvl3pPr marL="342900" indent="-171450">
              <a:lnSpc>
                <a:spcPct val="105000"/>
              </a:lnSpc>
              <a:spcBef>
                <a:spcPts val="450"/>
              </a:spcBef>
              <a:buFont typeface="Calibri" panose="020F0502020204030204" pitchFamily="34" charset="0"/>
              <a:buChar char="–"/>
              <a:defRPr sz="1800"/>
            </a:lvl3pPr>
            <a:lvl4pPr marL="514350" indent="-171450">
              <a:lnSpc>
                <a:spcPct val="105000"/>
              </a:lnSpc>
              <a:spcBef>
                <a:spcPts val="450"/>
              </a:spcBef>
              <a:buFont typeface="Calibri" panose="020F0502020204030204" pitchFamily="34" charset="0"/>
              <a:buChar char="»"/>
              <a:defRPr sz="1800"/>
            </a:lvl4pPr>
            <a:lvl5pPr marL="685800" indent="-171450">
              <a:lnSpc>
                <a:spcPct val="105000"/>
              </a:lnSpc>
              <a:spcBef>
                <a:spcPts val="450"/>
              </a:spcBef>
              <a:buSzPct val="110000"/>
              <a:buFont typeface="Arial" panose="020B0604020202020204" pitchFamily="34" charset="0"/>
              <a:buChar char="•"/>
              <a:defRPr sz="1800"/>
            </a:lvl5pPr>
            <a:lvl6pPr marL="857250" indent="-171450">
              <a:lnSpc>
                <a:spcPct val="105000"/>
              </a:lnSpc>
              <a:spcBef>
                <a:spcPts val="45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45EA419-568C-4AC6-9D01-46EE7DB162DF}"/>
              </a:ext>
            </a:extLst>
          </p:cNvPr>
          <p:cNvSpPr>
            <a:spLocks noGrp="1"/>
          </p:cNvSpPr>
          <p:nvPr>
            <p:ph type="sldNum" sz="quarter" idx="15"/>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3075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72F2-DA27-4171-8207-EE9E0994F27B}"/>
              </a:ext>
            </a:extLst>
          </p:cNvPr>
          <p:cNvSpPr>
            <a:spLocks noGrp="1"/>
          </p:cNvSpPr>
          <p:nvPr>
            <p:ph type="title" hasCustomPrompt="1"/>
          </p:nvPr>
        </p:nvSpPr>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7472" y="1307592"/>
            <a:ext cx="8455914" cy="4498848"/>
          </a:xfrm>
          <a:prstGeom prst="rect">
            <a:avLst/>
          </a:prstGeom>
        </p:spPr>
        <p:txBody>
          <a:bodyPr tIns="0" anchor="t" anchorCtr="0">
            <a:normAutofit/>
          </a:bodyPr>
          <a:lstStyle>
            <a:lvl1pPr marL="342900" indent="-342900">
              <a:lnSpc>
                <a:spcPct val="125000"/>
              </a:lnSpc>
              <a:spcBef>
                <a:spcPts val="2250"/>
              </a:spcBef>
              <a:buClr>
                <a:schemeClr val="tx1"/>
              </a:buClr>
              <a:buFont typeface="+mj-lt"/>
              <a:buAutoNum type="arabicPeriod"/>
              <a:defRPr sz="2200" baseline="0"/>
            </a:lvl1pPr>
            <a:lvl2pPr marL="685800" indent="-342900">
              <a:lnSpc>
                <a:spcPct val="125000"/>
              </a:lnSpc>
              <a:spcBef>
                <a:spcPts val="900"/>
              </a:spcBef>
              <a:buClr>
                <a:schemeClr val="tx1"/>
              </a:buClr>
              <a:buFont typeface="+mj-lt"/>
              <a:buAutoNum type="alphaLcPeriod"/>
              <a:defRPr sz="2200"/>
            </a:lvl2pPr>
            <a:lvl3pPr marL="1028700" indent="-342900">
              <a:lnSpc>
                <a:spcPct val="125000"/>
              </a:lnSpc>
              <a:spcBef>
                <a:spcPts val="900"/>
              </a:spcBef>
              <a:buClr>
                <a:schemeClr val="tx1"/>
              </a:buClr>
              <a:buFont typeface="+mj-lt"/>
              <a:buAutoNum type="romanLcPeriod"/>
              <a:defRPr sz="2200"/>
            </a:lvl3pPr>
            <a:lvl4pPr marL="1371600" indent="-342900">
              <a:lnSpc>
                <a:spcPct val="125000"/>
              </a:lnSpc>
              <a:spcBef>
                <a:spcPts val="900"/>
              </a:spcBef>
              <a:buClr>
                <a:schemeClr val="tx1"/>
              </a:buClr>
              <a:buSzPct val="100000"/>
              <a:buFont typeface="+mj-lt"/>
              <a:buAutoNum type="arabicParenR"/>
              <a:defRPr sz="2200" baseline="0"/>
            </a:lvl4pPr>
            <a:lvl5pPr marL="1714500" indent="-342900">
              <a:lnSpc>
                <a:spcPct val="125000"/>
              </a:lnSpc>
              <a:spcBef>
                <a:spcPts val="9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3" name="Slide Number Placeholder 2">
            <a:extLst>
              <a:ext uri="{FF2B5EF4-FFF2-40B4-BE49-F238E27FC236}">
                <a16:creationId xmlns:a16="http://schemas.microsoft.com/office/drawing/2014/main" id="{402ED633-93C3-4D4A-ABB6-1CA7E4C5A30F}"/>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43809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vider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a:prstGeom prst="rect">
            <a:avLst/>
          </a:prstGeom>
        </p:spPr>
        <p:txBody>
          <a:bodyPr anchor="b">
            <a:normAutofit/>
          </a:bodyPr>
          <a:lstStyle>
            <a:lvl1pPr algn="l">
              <a:defRPr sz="4200" b="1">
                <a:solidFill>
                  <a:schemeClr val="accent1"/>
                </a:solidFill>
              </a:defRPr>
            </a:lvl1pPr>
          </a:lstStyle>
          <a:p>
            <a:r>
              <a:rPr lang="en-US"/>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6779419" y="554774"/>
            <a:ext cx="1450181" cy="750094"/>
          </a:xfrm>
          <a:prstGeom prst="rect">
            <a:avLst/>
          </a:prstGeom>
        </p:spPr>
      </p:pic>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1"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1" y="3842377"/>
            <a:ext cx="7886699" cy="1655762"/>
          </a:xfrm>
          <a:prstGeom prst="rect">
            <a:avLst/>
          </a:prstGeom>
        </p:spPr>
        <p:txBody>
          <a:bodyPr>
            <a:normAutofit/>
          </a:bodyPr>
          <a:lstStyle>
            <a:lvl1pPr marL="0" indent="0" algn="l">
              <a:buNone/>
              <a:defRPr sz="2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Box 10">
            <a:extLst>
              <a:ext uri="{FF2B5EF4-FFF2-40B4-BE49-F238E27FC236}">
                <a16:creationId xmlns:a16="http://schemas.microsoft.com/office/drawing/2014/main" id="{711DE7C2-BA4C-444C-A9E3-A23249B67B68}"/>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accent1"/>
                </a:solidFill>
              </a:rPr>
              <a:t>| AIR.ORG</a:t>
            </a:r>
          </a:p>
        </p:txBody>
      </p:sp>
      <p:sp>
        <p:nvSpPr>
          <p:cNvPr id="4" name="Slide Number Placeholder 3">
            <a:extLst>
              <a:ext uri="{FF2B5EF4-FFF2-40B4-BE49-F238E27FC236}">
                <a16:creationId xmlns:a16="http://schemas.microsoft.com/office/drawing/2014/main" id="{50DC38E7-8245-44C7-B6D8-086DBDBAB8F3}"/>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8132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4867-9753-46CB-BC1B-30E1F4FF0AF0}"/>
              </a:ext>
            </a:extLst>
          </p:cNvPr>
          <p:cNvSpPr>
            <a:spLocks noGrp="1"/>
          </p:cNvSpPr>
          <p:nvPr>
            <p:ph type="title" hasCustomPrompt="1"/>
          </p:nvPr>
        </p:nvSpPr>
        <p:spPr/>
        <p:txBody>
          <a:bodyPr/>
          <a:lstStyle/>
          <a:p>
            <a:r>
              <a:rPr lang="en-US"/>
              <a:t>Agenda</a:t>
            </a:r>
          </a:p>
        </p:txBody>
      </p:sp>
      <p:sp>
        <p:nvSpPr>
          <p:cNvPr id="24" name="Text Placeholder"/>
          <p:cNvSpPr>
            <a:spLocks noGrp="1"/>
          </p:cNvSpPr>
          <p:nvPr userDrawn="1">
            <p:ph type="body" sz="quarter" idx="10" hasCustomPrompt="1"/>
          </p:nvPr>
        </p:nvSpPr>
        <p:spPr>
          <a:xfrm>
            <a:off x="347472"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2200" baseline="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baseline="0"/>
            </a:lvl4pPr>
            <a:lvl5pPr marL="1714500" indent="-342900">
              <a:lnSpc>
                <a:spcPct val="125000"/>
              </a:lnSpc>
              <a:spcBef>
                <a:spcPts val="45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3" name="Slide Number Placeholder 2">
            <a:extLst>
              <a:ext uri="{FF2B5EF4-FFF2-40B4-BE49-F238E27FC236}">
                <a16:creationId xmlns:a16="http://schemas.microsoft.com/office/drawing/2014/main" id="{3347051F-83ED-4060-82C6-AA4E24A06C60}"/>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2218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C9B5-244A-41A3-9EB9-BA00EC6FAF54}"/>
              </a:ext>
            </a:extLst>
          </p:cNvPr>
          <p:cNvSpPr>
            <a:spLocks noGrp="1"/>
          </p:cNvSpPr>
          <p:nvPr>
            <p:ph type="title" hasCustomPrompt="1"/>
          </p:nvPr>
        </p:nvSpPr>
        <p:spPr/>
        <p:txBody>
          <a:body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7472" y="1307592"/>
            <a:ext cx="8455819"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1A18E35-8061-4C8C-A64E-6170C4339AA9}"/>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620991094"/>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7978C-CA68-4D50-84C4-2853219D22CC}"/>
              </a:ext>
            </a:extLst>
          </p:cNvPr>
          <p:cNvSpPr>
            <a:spLocks noGrp="1"/>
          </p:cNvSpPr>
          <p:nvPr>
            <p:ph type="title" hasCustomPrompt="1"/>
          </p:nvPr>
        </p:nvSpPr>
        <p:spPr/>
        <p:txBody>
          <a:bodyPr/>
          <a:lstStyle/>
          <a:p>
            <a:r>
              <a:rPr lang="en-US"/>
              <a:t>First Level No Bullet</a:t>
            </a:r>
          </a:p>
        </p:txBody>
      </p:sp>
      <p:sp>
        <p:nvSpPr>
          <p:cNvPr id="4" name="Content Placeholder 3"/>
          <p:cNvSpPr>
            <a:spLocks noGrp="1"/>
          </p:cNvSpPr>
          <p:nvPr>
            <p:ph sz="quarter" idx="14" hasCustomPrompt="1"/>
          </p:nvPr>
        </p:nvSpPr>
        <p:spPr>
          <a:xfrm>
            <a:off x="347472" y="1307592"/>
            <a:ext cx="8455914" cy="4498848"/>
          </a:xfrm>
          <a:prstGeom prst="rect">
            <a:avLst/>
          </a:prstGeo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B9E6EB3E-F6A2-4278-B277-43C429E35F02}"/>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9447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Lead-i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803A5-DB37-4304-9E17-56B3ADC8E10A}"/>
              </a:ext>
            </a:extLst>
          </p:cNvPr>
          <p:cNvSpPr>
            <a:spLocks noGrp="1"/>
          </p:cNvSpPr>
          <p:nvPr>
            <p:ph type="title" hasCustomPrompt="1"/>
          </p:nvPr>
        </p:nvSpPr>
        <p:spPr/>
        <p:txBody>
          <a:body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7472" y="1307592"/>
            <a:ext cx="8458200" cy="1143000"/>
          </a:xfrm>
          <a:prstGeom prst="rect">
            <a:avLst/>
          </a:prstGeom>
          <a:solidFill>
            <a:schemeClr val="accent6"/>
          </a:solidFill>
        </p:spPr>
        <p:txBody>
          <a:bodyPr lIns="118872" tIns="18288"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4"/>
            <a:ext cx="84582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61E4B7B4-7024-4DAC-B81F-183FBB32C6F9}"/>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2122763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344043" y="0"/>
            <a:ext cx="8455914" cy="1078992"/>
          </a:xfrm>
          <a:prstGeom prst="rect">
            <a:avLst/>
          </a:prstGeom>
        </p:spPr>
        <p:txBody>
          <a:bodyPr/>
          <a:lstStyle/>
          <a:p>
            <a:r>
              <a:rPr lang="en-US"/>
              <a:t>Right and Left Content</a:t>
            </a:r>
          </a:p>
        </p:txBody>
      </p:sp>
      <p:sp>
        <p:nvSpPr>
          <p:cNvPr id="3" name="Left Content"/>
          <p:cNvSpPr>
            <a:spLocks noGrp="1"/>
          </p:cNvSpPr>
          <p:nvPr>
            <p:ph sz="half" idx="1" hasCustomPrompt="1"/>
          </p:nvPr>
        </p:nvSpPr>
        <p:spPr>
          <a:xfrm>
            <a:off x="347472" y="1307592"/>
            <a:ext cx="4130136"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1" y="1307592"/>
            <a:ext cx="4130136"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a:prstGeom prst="rect">
            <a:avLst/>
          </a:prstGeom>
        </p:spPr>
        <p:txBody>
          <a:bodyPr anchor="b" anchorCtr="0">
            <a:noAutofit/>
          </a:bodyPr>
          <a:lstStyle>
            <a:lvl1pPr marL="0" indent="0">
              <a:buFont typeface="Arial" panose="020B0604020202020204" pitchFamily="34" charse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B4B83F5-22B2-4593-9A22-EB8E2E77BC8A}"/>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1500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78992"/>
          </a:xfrm>
          <a:prstGeom prst="rect">
            <a:avLst/>
          </a:prstGeom>
        </p:spPr>
        <p:txBody>
          <a:bodyPr/>
          <a:lstStyle/>
          <a:p>
            <a:r>
              <a:rPr lang="en-US"/>
              <a:t>Ordered List</a:t>
            </a:r>
          </a:p>
        </p:txBody>
      </p:sp>
      <p:sp>
        <p:nvSpPr>
          <p:cNvPr id="5" name="Content"/>
          <p:cNvSpPr>
            <a:spLocks noGrp="1"/>
          </p:cNvSpPr>
          <p:nvPr>
            <p:ph sz="quarter" idx="17" hasCustomPrompt="1"/>
          </p:nvPr>
        </p:nvSpPr>
        <p:spPr>
          <a:xfrm>
            <a:off x="347472" y="1307592"/>
            <a:ext cx="8455914"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2200" baseline="0"/>
            </a:lvl1pPr>
            <a:lvl2pPr marL="685800" indent="-342900">
              <a:lnSpc>
                <a:spcPct val="125000"/>
              </a:lnSpc>
              <a:spcBef>
                <a:spcPts val="450"/>
              </a:spcBef>
              <a:buClr>
                <a:schemeClr val="tx2"/>
              </a:buClr>
              <a:buFont typeface="+mj-lt"/>
              <a:buAutoNum type="alphaLcPeriod"/>
              <a:defRPr sz="2200"/>
            </a:lvl2pPr>
            <a:lvl3pPr marL="1028700" indent="-342900">
              <a:lnSpc>
                <a:spcPct val="125000"/>
              </a:lnSpc>
              <a:spcBef>
                <a:spcPts val="450"/>
              </a:spcBef>
              <a:buClr>
                <a:schemeClr val="tx2"/>
              </a:buClr>
              <a:buFont typeface="+mj-lt"/>
              <a:buAutoNum type="romanLcPeriod"/>
              <a:defRPr sz="2200"/>
            </a:lvl3pPr>
            <a:lvl4pPr marL="1371600" indent="-342900">
              <a:lnSpc>
                <a:spcPct val="125000"/>
              </a:lnSpc>
              <a:spcBef>
                <a:spcPts val="450"/>
              </a:spcBef>
              <a:buClr>
                <a:schemeClr val="tx2"/>
              </a:buClr>
              <a:buSzPct val="100000"/>
              <a:buFont typeface="+mj-lt"/>
              <a:buAutoNum type="arabicParenR"/>
              <a:defRPr sz="2200"/>
            </a:lvl4pPr>
            <a:lvl5pPr marL="1714500" indent="-342900">
              <a:lnSpc>
                <a:spcPct val="125000"/>
              </a:lnSpc>
              <a:spcBef>
                <a:spcPts val="450"/>
              </a:spcBef>
              <a:buClr>
                <a:schemeClr val="tx2"/>
              </a:buClr>
              <a:buFont typeface="+mj-lt"/>
              <a:buAutoNum type="alphaLcParenR"/>
              <a:defRPr sz="22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4621959-EAC4-4EB5-9EFF-ACE1A04F2897}"/>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703258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Order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8200" cy="1078992"/>
          </a:xfrm>
          <a:prstGeom prst="rect">
            <a:avLst/>
          </a:prstGeom>
        </p:spPr>
        <p:txBody>
          <a:bodyPr/>
          <a:lstStyle>
            <a:lvl1pPr>
              <a:defRPr/>
            </a:lvl1pPr>
          </a:lstStyle>
          <a:p>
            <a:r>
              <a:rPr lang="en-US"/>
              <a:t>Right and Left Ordered List</a:t>
            </a:r>
          </a:p>
        </p:txBody>
      </p:sp>
      <p:sp>
        <p:nvSpPr>
          <p:cNvPr id="14" name="Left Content"/>
          <p:cNvSpPr>
            <a:spLocks noGrp="1"/>
          </p:cNvSpPr>
          <p:nvPr>
            <p:ph sz="quarter" idx="18" hasCustomPrompt="1"/>
          </p:nvPr>
        </p:nvSpPr>
        <p:spPr>
          <a:xfrm>
            <a:off x="347472" y="1307592"/>
            <a:ext cx="4176522"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24578" y="1307592"/>
            <a:ext cx="4176522"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B5D5DBA3-9C1D-40FF-942F-B18BA27C3011}"/>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4767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78992"/>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1"/>
            <a:ext cx="4273550" cy="6208111"/>
          </a:xfrm>
          <a:prstGeom prst="rect">
            <a:avLst/>
          </a:prstGeom>
          <a:solidFill>
            <a:schemeClr val="bg2">
              <a:lumMod val="90000"/>
            </a:schemeClr>
          </a:solidFill>
        </p:spPr>
        <p:txBody>
          <a:bodyPr anchor="ctr" anchorCtr="0">
            <a:normAutofit/>
          </a:bodyPr>
          <a:lstStyle>
            <a:lvl1pPr marL="0" indent="0" algn="ctr">
              <a:buNone/>
              <a:defRPr sz="2200"/>
            </a:lvl1pPr>
          </a:lstStyle>
          <a:p>
            <a:endParaRPr lang="en-US"/>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7472" y="1307592"/>
            <a:ext cx="42291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1" y="5806441"/>
            <a:ext cx="4229099" cy="365125"/>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D152C64A-D068-4EAE-9585-85EBABEC8420}"/>
              </a:ext>
            </a:extLst>
          </p:cNvPr>
          <p:cNvSpPr>
            <a:spLocks noGrp="1"/>
          </p:cNvSpPr>
          <p:nvPr>
            <p:ph type="body" sz="quarter" idx="20" hasCustomPrompt="1"/>
          </p:nvPr>
        </p:nvSpPr>
        <p:spPr>
          <a:xfrm>
            <a:off x="344043" y="1168401"/>
            <a:ext cx="1182291" cy="54864"/>
          </a:xfrm>
          <a:solidFill>
            <a:schemeClr val="accent2"/>
          </a:solidFill>
          <a:ln>
            <a:noFill/>
          </a:ln>
        </p:spPr>
        <p:txBody>
          <a:bodyPr>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3" name="Slide Number Placeholder 2">
            <a:extLst>
              <a:ext uri="{FF2B5EF4-FFF2-40B4-BE49-F238E27FC236}">
                <a16:creationId xmlns:a16="http://schemas.microsoft.com/office/drawing/2014/main" id="{5EEF902A-CCA0-499C-9901-642D27570DC6}"/>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967645298"/>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Left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4273550" cy="6208111"/>
          </a:xfrm>
          <a:prstGeom prst="rect">
            <a:avLst/>
          </a:prstGeom>
          <a:solidFill>
            <a:schemeClr val="bg2">
              <a:lumMod val="90000"/>
            </a:schemeClr>
          </a:solidFill>
        </p:spPr>
        <p:txBody>
          <a:bodyPr anchor="ctr" anchorCtr="0">
            <a:normAutofit/>
          </a:bodyPr>
          <a:lstStyle>
            <a:lvl1pPr marL="0" indent="0" algn="ctr">
              <a:buNone/>
              <a:defRPr sz="2200"/>
            </a:lvl1pPr>
          </a:lstStyle>
          <a:p>
            <a:endParaRPr lang="en-US"/>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6" y="0"/>
            <a:ext cx="4229101" cy="1078992"/>
          </a:xfrm>
          <a:prstGeom prst="rect">
            <a:avLst/>
          </a:prstGeom>
        </p:spPr>
        <p:txBody>
          <a:bodyPr/>
          <a:lstStyle>
            <a:lvl1pPr>
              <a:defRPr/>
            </a:lvl1pPr>
          </a:lstStyle>
          <a:p>
            <a:r>
              <a:rPr lang="en-US"/>
              <a:t>Photo Left</a:t>
            </a:r>
          </a:p>
        </p:txBody>
      </p:sp>
      <p:sp>
        <p:nvSpPr>
          <p:cNvPr id="14" name="Text Placeholder 5">
            <a:extLst>
              <a:ext uri="{FF2B5EF4-FFF2-40B4-BE49-F238E27FC236}">
                <a16:creationId xmlns:a16="http://schemas.microsoft.com/office/drawing/2014/main" id="{E5B00605-1303-482A-BE62-310D91AC2CE1}"/>
              </a:ext>
            </a:extLst>
          </p:cNvPr>
          <p:cNvSpPr>
            <a:spLocks noGrp="1"/>
          </p:cNvSpPr>
          <p:nvPr>
            <p:ph type="body" sz="quarter" idx="20" hasCustomPrompt="1"/>
          </p:nvPr>
        </p:nvSpPr>
        <p:spPr>
          <a:xfrm>
            <a:off x="4577761" y="1168401"/>
            <a:ext cx="1182291" cy="54864"/>
          </a:xfrm>
          <a:solidFill>
            <a:schemeClr val="accent2"/>
          </a:solidFill>
          <a:ln>
            <a:noFill/>
          </a:ln>
        </p:spPr>
        <p:txBody>
          <a:bodyPr>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57" y="1307592"/>
            <a:ext cx="42291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1" y="5806441"/>
            <a:ext cx="4229099" cy="365125"/>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F00FE4D6-90F3-4C03-858B-FF86BB293963}"/>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7128543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7721-B48E-4EB9-AB7B-C812E9E268E2}"/>
              </a:ext>
            </a:extLst>
          </p:cNvPr>
          <p:cNvSpPr>
            <a:spLocks noGrp="1"/>
          </p:cNvSpPr>
          <p:nvPr>
            <p:ph type="title" hasCustomPrompt="1"/>
          </p:nvPr>
        </p:nvSpPr>
        <p:spPr>
          <a:xfrm>
            <a:off x="344043" y="110799"/>
            <a:ext cx="8455914" cy="332399"/>
          </a:xfrm>
        </p:spPr>
        <p:txBody>
          <a:bodyPr anchor="b" anchorCtr="0">
            <a:spAutoFit/>
          </a:bodyPr>
          <a:lstStyle>
            <a:lvl1pPr>
              <a:defRPr sz="2400"/>
            </a:lvl1pPr>
          </a:lstStyle>
          <a:p>
            <a:r>
              <a:rPr lang="en-US"/>
              <a:t>Title Only</a:t>
            </a:r>
          </a:p>
        </p:txBody>
      </p:sp>
      <p:pic>
        <p:nvPicPr>
          <p:cNvPr id="4" name="Picture 3" descr="Logo of American Institutes for Research. Advancing Evidence. Improving Lives.">
            <a:extLst>
              <a:ext uri="{FF2B5EF4-FFF2-40B4-BE49-F238E27FC236}">
                <a16:creationId xmlns:a16="http://schemas.microsoft.com/office/drawing/2014/main" id="{92C9ECAB-353E-4AB5-87D4-38E9535FCA9F}"/>
              </a:ext>
            </a:extLst>
          </p:cNvPr>
          <p:cNvPicPr>
            <a:picLocks noChangeAspect="1"/>
          </p:cNvPicPr>
          <p:nvPr userDrawn="1"/>
        </p:nvPicPr>
        <p:blipFill rotWithShape="1">
          <a:blip r:embed="rId2"/>
          <a:srcRect b="44058"/>
          <a:stretch/>
        </p:blipFill>
        <p:spPr>
          <a:xfrm>
            <a:off x="7743306" y="6369634"/>
            <a:ext cx="1243013" cy="359672"/>
          </a:xfrm>
          <a:prstGeom prst="rect">
            <a:avLst/>
          </a:prstGeom>
        </p:spPr>
      </p:pic>
      <p:sp>
        <p:nvSpPr>
          <p:cNvPr id="5" name="TextBox 4">
            <a:extLst>
              <a:ext uri="{FF2B5EF4-FFF2-40B4-BE49-F238E27FC236}">
                <a16:creationId xmlns:a16="http://schemas.microsoft.com/office/drawing/2014/main" id="{5A6CA451-0B8D-4A54-ACE7-5A6CA15D1F2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accent1"/>
                </a:solidFill>
              </a:rPr>
              <a:t>| AIR.ORG</a:t>
            </a:r>
          </a:p>
        </p:txBody>
      </p:sp>
      <p:sp>
        <p:nvSpPr>
          <p:cNvPr id="3" name="Slide Number Placeholder 2">
            <a:extLst>
              <a:ext uri="{FF2B5EF4-FFF2-40B4-BE49-F238E27FC236}">
                <a16:creationId xmlns:a16="http://schemas.microsoft.com/office/drawing/2014/main" id="{546E686F-0B5E-41A4-A77E-0BED2139081D}"/>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1659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a:prstGeom prst="rect">
            <a:avLst/>
          </a:prstGeo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34041648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1267161"/>
            <a:ext cx="7886700" cy="2108110"/>
          </a:xfrm>
        </p:spPr>
        <p:txBody>
          <a:bodyPr anchor="b">
            <a:normAutofit/>
          </a:bodyPr>
          <a:lstStyle>
            <a:lvl1pPr algn="l">
              <a:defRPr sz="4200" b="0">
                <a:solidFill>
                  <a:schemeClr val="bg1"/>
                </a:solidFill>
              </a:defRPr>
            </a:lvl1pPr>
          </a:lstStyle>
          <a:p>
            <a:r>
              <a:rPr lang="en-US"/>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1"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1"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pic>
        <p:nvPicPr>
          <p:cNvPr id="11" name="Picture 10" descr="Logo of American Institutes for Research. Advancing Evidence. Improving Lives.">
            <a:extLst>
              <a:ext uri="{FF2B5EF4-FFF2-40B4-BE49-F238E27FC236}">
                <a16:creationId xmlns:a16="http://schemas.microsoft.com/office/drawing/2014/main" id="{FA1B9F58-D4D8-4C4E-A6D4-71C94E3543A8}"/>
              </a:ext>
            </a:extLst>
          </p:cNvPr>
          <p:cNvPicPr>
            <a:picLocks noChangeAspect="1"/>
          </p:cNvPicPr>
          <p:nvPr userDrawn="1"/>
        </p:nvPicPr>
        <p:blipFill>
          <a:blip r:embed="rId3"/>
          <a:stretch>
            <a:fillRect/>
          </a:stretch>
        </p:blipFill>
        <p:spPr>
          <a:xfrm>
            <a:off x="6851857" y="549515"/>
            <a:ext cx="1845659" cy="934403"/>
          </a:xfrm>
          <a:prstGeom prst="rect">
            <a:avLst/>
          </a:prstGeom>
        </p:spPr>
      </p:pic>
      <p:sp>
        <p:nvSpPr>
          <p:cNvPr id="4" name="Slide Number Placeholder 3">
            <a:extLst>
              <a:ext uri="{FF2B5EF4-FFF2-40B4-BE49-F238E27FC236}">
                <a16:creationId xmlns:a16="http://schemas.microsoft.com/office/drawing/2014/main" id="{A66B1AC1-0488-4CF9-BFAC-7B4950E97E02}"/>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68637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4043" y="-24494"/>
            <a:ext cx="8455914" cy="1078992"/>
          </a:xfrm>
          <a:prstGeom prst="rect">
            <a:avLst/>
          </a:prstGeom>
        </p:spPr>
        <p:txBody>
          <a:bodyPr/>
          <a:lstStyle>
            <a:lvl1pPr>
              <a:defRPr/>
            </a:lvl1pPr>
          </a:lstStyle>
          <a:p>
            <a:r>
              <a:rPr lang="en-US"/>
              <a:t>Meet the Presenters</a:t>
            </a:r>
          </a:p>
        </p:txBody>
      </p:sp>
      <p:sp>
        <p:nvSpPr>
          <p:cNvPr id="24" name="Picture Placeholder 1">
            <a:extLst>
              <a:ext uri="{FF2B5EF4-FFF2-40B4-BE49-F238E27FC236}">
                <a16:creationId xmlns:a16="http://schemas.microsoft.com/office/drawing/2014/main" id="{95852B35-B5EC-4BA1-B31D-0D0D4B9A919F}"/>
              </a:ext>
            </a:extLst>
          </p:cNvPr>
          <p:cNvSpPr>
            <a:spLocks noGrp="1"/>
          </p:cNvSpPr>
          <p:nvPr>
            <p:ph type="pic" sz="quarter" idx="41" hasCustomPrompt="1"/>
          </p:nvPr>
        </p:nvSpPr>
        <p:spPr>
          <a:xfrm>
            <a:off x="457200" y="1996064"/>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5" name="Name 1">
            <a:extLst>
              <a:ext uri="{FF2B5EF4-FFF2-40B4-BE49-F238E27FC236}">
                <a16:creationId xmlns:a16="http://schemas.microsoft.com/office/drawing/2014/main" id="{0E98F84D-DABA-4AE4-8395-8E0CF0DEDBAC}"/>
              </a:ext>
            </a:extLst>
          </p:cNvPr>
          <p:cNvSpPr>
            <a:spLocks noGrp="1"/>
          </p:cNvSpPr>
          <p:nvPr>
            <p:ph type="body" sz="quarter" idx="42" hasCustomPrompt="1"/>
          </p:nvPr>
        </p:nvSpPr>
        <p:spPr>
          <a:xfrm>
            <a:off x="457200" y="3612806"/>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16" name="Text Placeholder 5">
            <a:extLst>
              <a:ext uri="{FF2B5EF4-FFF2-40B4-BE49-F238E27FC236}">
                <a16:creationId xmlns:a16="http://schemas.microsoft.com/office/drawing/2014/main" id="{6A22C03D-B665-4C9A-8D34-9A921F9DFA2C}"/>
              </a:ext>
            </a:extLst>
          </p:cNvPr>
          <p:cNvSpPr>
            <a:spLocks noGrp="1"/>
          </p:cNvSpPr>
          <p:nvPr>
            <p:ph type="body" sz="quarter" idx="20" hasCustomPrompt="1"/>
          </p:nvPr>
        </p:nvSpPr>
        <p:spPr>
          <a:xfrm>
            <a:off x="628500"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6" name="Bio 1">
            <a:extLst>
              <a:ext uri="{FF2B5EF4-FFF2-40B4-BE49-F238E27FC236}">
                <a16:creationId xmlns:a16="http://schemas.microsoft.com/office/drawing/2014/main" id="{85CD5E1F-C154-4411-BF51-A4E4670001D5}"/>
              </a:ext>
            </a:extLst>
          </p:cNvPr>
          <p:cNvSpPr>
            <a:spLocks noGrp="1"/>
          </p:cNvSpPr>
          <p:nvPr>
            <p:ph type="body" sz="quarter" idx="43" hasCustomPrompt="1"/>
          </p:nvPr>
        </p:nvSpPr>
        <p:spPr>
          <a:xfrm>
            <a:off x="457200" y="4134014"/>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7" name="Picture Placeholder 1">
            <a:extLst>
              <a:ext uri="{FF2B5EF4-FFF2-40B4-BE49-F238E27FC236}">
                <a16:creationId xmlns:a16="http://schemas.microsoft.com/office/drawing/2014/main" id="{DC891517-3C93-456E-861E-9519B0D36C49}"/>
              </a:ext>
            </a:extLst>
          </p:cNvPr>
          <p:cNvSpPr>
            <a:spLocks noGrp="1"/>
          </p:cNvSpPr>
          <p:nvPr>
            <p:ph type="pic" sz="quarter" idx="44" hasCustomPrompt="1"/>
          </p:nvPr>
        </p:nvSpPr>
        <p:spPr>
          <a:xfrm>
            <a:off x="2738247"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8" name="Name 1">
            <a:extLst>
              <a:ext uri="{FF2B5EF4-FFF2-40B4-BE49-F238E27FC236}">
                <a16:creationId xmlns:a16="http://schemas.microsoft.com/office/drawing/2014/main" id="{6DAB84A8-8D7D-41D2-9EE4-3824A7D3F3CD}"/>
              </a:ext>
            </a:extLst>
          </p:cNvPr>
          <p:cNvSpPr>
            <a:spLocks noGrp="1"/>
          </p:cNvSpPr>
          <p:nvPr>
            <p:ph type="body" sz="quarter" idx="45" hasCustomPrompt="1"/>
          </p:nvPr>
        </p:nvSpPr>
        <p:spPr>
          <a:xfrm>
            <a:off x="2738247"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7" name="Text Placeholder 5">
            <a:extLst>
              <a:ext uri="{FF2B5EF4-FFF2-40B4-BE49-F238E27FC236}">
                <a16:creationId xmlns:a16="http://schemas.microsoft.com/office/drawing/2014/main" id="{8273CA26-9D8F-4CE9-95AD-3F5D41FB77E2}"/>
              </a:ext>
            </a:extLst>
          </p:cNvPr>
          <p:cNvSpPr>
            <a:spLocks noGrp="1"/>
          </p:cNvSpPr>
          <p:nvPr>
            <p:ph type="body" sz="quarter" idx="53" hasCustomPrompt="1"/>
          </p:nvPr>
        </p:nvSpPr>
        <p:spPr>
          <a:xfrm>
            <a:off x="2930271"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9" name="Bio 1">
            <a:extLst>
              <a:ext uri="{FF2B5EF4-FFF2-40B4-BE49-F238E27FC236}">
                <a16:creationId xmlns:a16="http://schemas.microsoft.com/office/drawing/2014/main" id="{AEB5611B-1E44-41AC-BA06-DB12A7EA0C77}"/>
              </a:ext>
            </a:extLst>
          </p:cNvPr>
          <p:cNvSpPr>
            <a:spLocks noGrp="1"/>
          </p:cNvSpPr>
          <p:nvPr>
            <p:ph type="body" sz="quarter" idx="46" hasCustomPrompt="1"/>
          </p:nvPr>
        </p:nvSpPr>
        <p:spPr>
          <a:xfrm>
            <a:off x="2738247"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0" name="Picture Placeholder 1">
            <a:extLst>
              <a:ext uri="{FF2B5EF4-FFF2-40B4-BE49-F238E27FC236}">
                <a16:creationId xmlns:a16="http://schemas.microsoft.com/office/drawing/2014/main" id="{408D5519-E4D6-4A9F-8081-C54CFF2DEFC4}"/>
              </a:ext>
            </a:extLst>
          </p:cNvPr>
          <p:cNvSpPr>
            <a:spLocks noGrp="1"/>
          </p:cNvSpPr>
          <p:nvPr>
            <p:ph type="pic" sz="quarter" idx="47" hasCustomPrompt="1"/>
          </p:nvPr>
        </p:nvSpPr>
        <p:spPr>
          <a:xfrm>
            <a:off x="501929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1" name="Name 1">
            <a:extLst>
              <a:ext uri="{FF2B5EF4-FFF2-40B4-BE49-F238E27FC236}">
                <a16:creationId xmlns:a16="http://schemas.microsoft.com/office/drawing/2014/main" id="{E79C3C09-E3A6-4656-AE36-ED70E2B16C59}"/>
              </a:ext>
            </a:extLst>
          </p:cNvPr>
          <p:cNvSpPr>
            <a:spLocks noGrp="1"/>
          </p:cNvSpPr>
          <p:nvPr>
            <p:ph type="body" sz="quarter" idx="48" hasCustomPrompt="1"/>
          </p:nvPr>
        </p:nvSpPr>
        <p:spPr>
          <a:xfrm>
            <a:off x="5019294"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8" name="Text Placeholder 5">
            <a:extLst>
              <a:ext uri="{FF2B5EF4-FFF2-40B4-BE49-F238E27FC236}">
                <a16:creationId xmlns:a16="http://schemas.microsoft.com/office/drawing/2014/main" id="{F45FF2CC-6298-44A1-A6AA-59D4190D895E}"/>
              </a:ext>
            </a:extLst>
          </p:cNvPr>
          <p:cNvSpPr>
            <a:spLocks noGrp="1"/>
          </p:cNvSpPr>
          <p:nvPr>
            <p:ph type="body" sz="quarter" idx="54" hasCustomPrompt="1"/>
          </p:nvPr>
        </p:nvSpPr>
        <p:spPr>
          <a:xfrm>
            <a:off x="5211318"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32" name="Bio 1">
            <a:extLst>
              <a:ext uri="{FF2B5EF4-FFF2-40B4-BE49-F238E27FC236}">
                <a16:creationId xmlns:a16="http://schemas.microsoft.com/office/drawing/2014/main" id="{E00AE01C-AA6F-4CE0-9E2A-463B6A05F147}"/>
              </a:ext>
            </a:extLst>
          </p:cNvPr>
          <p:cNvSpPr>
            <a:spLocks noGrp="1"/>
          </p:cNvSpPr>
          <p:nvPr>
            <p:ph type="body" sz="quarter" idx="49" hasCustomPrompt="1"/>
          </p:nvPr>
        </p:nvSpPr>
        <p:spPr>
          <a:xfrm>
            <a:off x="5019294"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3" name="Picture Placeholder 1">
            <a:extLst>
              <a:ext uri="{FF2B5EF4-FFF2-40B4-BE49-F238E27FC236}">
                <a16:creationId xmlns:a16="http://schemas.microsoft.com/office/drawing/2014/main" id="{FE92EC8D-923E-4D75-9009-335DAE0F20F3}"/>
              </a:ext>
            </a:extLst>
          </p:cNvPr>
          <p:cNvSpPr>
            <a:spLocks noGrp="1"/>
          </p:cNvSpPr>
          <p:nvPr>
            <p:ph type="pic" sz="quarter" idx="5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4" name="Name 1">
            <a:extLst>
              <a:ext uri="{FF2B5EF4-FFF2-40B4-BE49-F238E27FC236}">
                <a16:creationId xmlns:a16="http://schemas.microsoft.com/office/drawing/2014/main" id="{E1304F2F-39C4-4D04-8141-3F410CD8BE4B}"/>
              </a:ext>
            </a:extLst>
          </p:cNvPr>
          <p:cNvSpPr>
            <a:spLocks noGrp="1"/>
          </p:cNvSpPr>
          <p:nvPr>
            <p:ph type="body" sz="quarter" idx="51" hasCustomPrompt="1"/>
          </p:nvPr>
        </p:nvSpPr>
        <p:spPr>
          <a:xfrm>
            <a:off x="7300341"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9" name="Text Placeholder 5">
            <a:extLst>
              <a:ext uri="{FF2B5EF4-FFF2-40B4-BE49-F238E27FC236}">
                <a16:creationId xmlns:a16="http://schemas.microsoft.com/office/drawing/2014/main" id="{5F0F655E-12CA-469C-BF89-F208F26E5EBC}"/>
              </a:ext>
            </a:extLst>
          </p:cNvPr>
          <p:cNvSpPr>
            <a:spLocks noGrp="1"/>
          </p:cNvSpPr>
          <p:nvPr>
            <p:ph type="body" sz="quarter" idx="55" hasCustomPrompt="1"/>
          </p:nvPr>
        </p:nvSpPr>
        <p:spPr>
          <a:xfrm>
            <a:off x="7492365"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35" name="Bio 1">
            <a:extLst>
              <a:ext uri="{FF2B5EF4-FFF2-40B4-BE49-F238E27FC236}">
                <a16:creationId xmlns:a16="http://schemas.microsoft.com/office/drawing/2014/main" id="{CA2E6193-D9E7-4266-BB3A-0C9DDEAD962A}"/>
              </a:ext>
            </a:extLst>
          </p:cNvPr>
          <p:cNvSpPr>
            <a:spLocks noGrp="1"/>
          </p:cNvSpPr>
          <p:nvPr>
            <p:ph type="body" sz="quarter" idx="52" hasCustomPrompt="1"/>
          </p:nvPr>
        </p:nvSpPr>
        <p:spPr>
          <a:xfrm>
            <a:off x="7300341"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a:extLst>
              <a:ext uri="{FF2B5EF4-FFF2-40B4-BE49-F238E27FC236}">
                <a16:creationId xmlns:a16="http://schemas.microsoft.com/office/drawing/2014/main" id="{B951ADC7-04C8-4692-9E73-5508CC23B761}"/>
              </a:ext>
            </a:extLst>
          </p:cNvPr>
          <p:cNvSpPr>
            <a:spLocks noGrp="1"/>
          </p:cNvSpPr>
          <p:nvPr>
            <p:ph type="sldNum" sz="quarter" idx="56"/>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274211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342900" y="1308100"/>
            <a:ext cx="8459788" cy="4498975"/>
          </a:xfrm>
        </p:spPr>
        <p:txBody>
          <a:bodyPr tIns="18288">
            <a:normAutofit/>
          </a:bodyPr>
          <a:lstStyle>
            <a:lvl1pPr marL="347472" indent="-347472">
              <a:buNone/>
              <a:defRPr sz="1800" i="0"/>
            </a:lvl1pPr>
            <a:lvl2pPr marL="240030" indent="0">
              <a:buNone/>
              <a:defRPr sz="1800"/>
            </a:lvl2pPr>
            <a:lvl3pPr marL="480060" indent="0">
              <a:buNone/>
              <a:defRPr sz="1800"/>
            </a:lvl3pPr>
            <a:lvl4pPr marL="720090" indent="0">
              <a:buNone/>
              <a:defRPr sz="1800"/>
            </a:lvl4pPr>
            <a:lvl5pPr marL="960120" indent="0">
              <a:buNone/>
              <a:defRPr sz="1800"/>
            </a:lvl5pPr>
          </a:lstStyle>
          <a:p>
            <a:pPr lvl="0"/>
            <a:r>
              <a:rPr lang="en-US"/>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B87BEAF2-95B4-42BC-A3E8-B62DBD65FB52}"/>
              </a:ext>
            </a:extLst>
          </p:cNvPr>
          <p:cNvSpPr>
            <a:spLocks noGrp="1"/>
          </p:cNvSpPr>
          <p:nvPr>
            <p:ph type="sldNum" sz="quarter" idx="17"/>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4336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7472" y="886968"/>
            <a:ext cx="5266944" cy="2002536"/>
          </a:xfrm>
          <a:prstGeom prst="rect">
            <a:avLst/>
          </a:prstGeom>
        </p:spPr>
        <p:txBody>
          <a:bodyPr anchor="b">
            <a:normAutofit/>
          </a:bodyPr>
          <a:lstStyle>
            <a:lvl1pPr algn="l">
              <a:defRPr sz="24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6"/>
            <a:ext cx="5204956" cy="1904895"/>
          </a:xfrm>
          <a:prstGeom prst="rect">
            <a:avLst/>
          </a:prstGeom>
        </p:spPr>
        <p:txBody>
          <a:bodyPr>
            <a:normAutofit/>
          </a:bodyPr>
          <a:lstStyle>
            <a:lvl1pPr marL="0" indent="0" algn="l">
              <a:lnSpc>
                <a:spcPct val="140000"/>
              </a:lnSpc>
              <a:spcBef>
                <a:spcPts val="0"/>
              </a:spcBef>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Presenter’s Job Title</a:t>
            </a:r>
            <a:br>
              <a:rPr lang="en-US"/>
            </a:br>
            <a:r>
              <a:rPr lang="en-US"/>
              <a:t>+1.202.403.XXXX</a:t>
            </a:r>
            <a:br>
              <a:rPr lang="en-US"/>
            </a:br>
            <a:r>
              <a:rPr lang="en-US"/>
              <a:t>email.address@air.org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737218"/>
            <a:ext cx="4572000" cy="261610"/>
          </a:xfrm>
          <a:prstGeom prst="rect">
            <a:avLst/>
          </a:prstGeom>
          <a:noFill/>
        </p:spPr>
        <p:txBody>
          <a:bodyPr wrap="square" lIns="0" anchor="b">
            <a:spAutoFit/>
          </a:bodyPr>
          <a:lstStyle/>
          <a:p>
            <a:pPr algn="l"/>
            <a:r>
              <a:rPr lang="en-US" sz="11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1"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0" y="5958723"/>
            <a:ext cx="6788743"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600">
              <a:solidFill>
                <a:schemeClr val="accent1"/>
              </a:solidFill>
            </a:endParaRPr>
          </a:p>
          <a:p>
            <a:r>
              <a:rPr lang="en-US" sz="600">
                <a:solidFill>
                  <a:schemeClr val="accent1"/>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2476" y="6522703"/>
            <a:ext cx="463268"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6629591" y="549514"/>
            <a:ext cx="1864519" cy="964406"/>
          </a:xfrm>
          <a:prstGeom prst="rect">
            <a:avLst/>
          </a:prstGeom>
        </p:spPr>
      </p:pic>
    </p:spTree>
    <p:extLst>
      <p:ext uri="{BB962C8B-B14F-4D97-AF65-F5344CB8AC3E}">
        <p14:creationId xmlns:p14="http://schemas.microsoft.com/office/powerpoint/2010/main" val="3056000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4043" y="0"/>
            <a:ext cx="8455914" cy="1078992"/>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7472"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800"/>
            </a:lvl2pPr>
            <a:lvl3pPr marL="342900" indent="-171450">
              <a:lnSpc>
                <a:spcPct val="105000"/>
              </a:lnSpc>
              <a:spcBef>
                <a:spcPts val="450"/>
              </a:spcBef>
              <a:buFont typeface="Calibri" panose="020F0502020204030204" pitchFamily="34" charset="0"/>
              <a:buChar char="–"/>
              <a:defRPr sz="1800"/>
            </a:lvl3pPr>
            <a:lvl4pPr marL="514350" indent="-171450">
              <a:lnSpc>
                <a:spcPct val="105000"/>
              </a:lnSpc>
              <a:spcBef>
                <a:spcPts val="450"/>
              </a:spcBef>
              <a:buFont typeface="Calibri" panose="020F0502020204030204" pitchFamily="34" charset="0"/>
              <a:buChar char="»"/>
              <a:defRPr sz="1800"/>
            </a:lvl4pPr>
            <a:lvl5pPr marL="685800" indent="-171450">
              <a:lnSpc>
                <a:spcPct val="105000"/>
              </a:lnSpc>
              <a:spcBef>
                <a:spcPts val="450"/>
              </a:spcBef>
              <a:buSzPct val="110000"/>
              <a:buFont typeface="Arial" panose="020B0604020202020204" pitchFamily="34" charset="0"/>
              <a:buChar char="•"/>
              <a:defRPr sz="1800"/>
            </a:lvl5pPr>
            <a:lvl6pPr marL="857250" indent="-171450">
              <a:lnSpc>
                <a:spcPct val="105000"/>
              </a:lnSpc>
              <a:spcBef>
                <a:spcPts val="45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7330A56-9608-44EC-AEF7-60A01C0B2658}"/>
              </a:ext>
            </a:extLst>
          </p:cNvPr>
          <p:cNvSpPr>
            <a:spLocks noGrp="1"/>
          </p:cNvSpPr>
          <p:nvPr>
            <p:ph type="sldNum" sz="quarter" idx="15"/>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06340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7472"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B79DC93-CDE8-42B9-BBB0-909793FDA3AE}"/>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2723053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a:t>
            </a:r>
          </a:p>
        </p:txBody>
      </p:sp>
      <p:sp>
        <p:nvSpPr>
          <p:cNvPr id="4" name="Content Placeholder 3"/>
          <p:cNvSpPr>
            <a:spLocks noGrp="1"/>
          </p:cNvSpPr>
          <p:nvPr>
            <p:ph sz="quarter" idx="14" hasCustomPrompt="1"/>
          </p:nvPr>
        </p:nvSpPr>
        <p:spPr>
          <a:xfrm>
            <a:off x="347472"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B3A08CD7-9B44-4C4F-9F5B-FC4CA4B423FC}"/>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27817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7472" y="1307592"/>
            <a:ext cx="8458200" cy="1143000"/>
          </a:xfrm>
          <a:solidFill>
            <a:schemeClr val="bg2"/>
          </a:solidFill>
        </p:spPr>
        <p:txBody>
          <a:bodyPr lIns="118872" tIns="18288"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4"/>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DB21421-8E0E-489B-9103-5926736EF23B}"/>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3011800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344043" y="0"/>
            <a:ext cx="8455914" cy="1078992"/>
          </a:xfrm>
        </p:spPr>
        <p:txBody>
          <a:bodyPr/>
          <a:lstStyle>
            <a:lvl1pPr>
              <a:defRPr/>
            </a:lvl1pPr>
          </a:lstStyle>
          <a:p>
            <a:r>
              <a:rPr lang="en-US"/>
              <a:t>Right and Left Content</a:t>
            </a:r>
          </a:p>
        </p:txBody>
      </p:sp>
      <p:sp>
        <p:nvSpPr>
          <p:cNvPr id="3" name="Left Content"/>
          <p:cNvSpPr>
            <a:spLocks noGrp="1"/>
          </p:cNvSpPr>
          <p:nvPr>
            <p:ph sz="half" idx="1" hasCustomPrompt="1"/>
          </p:nvPr>
        </p:nvSpPr>
        <p:spPr>
          <a:xfrm>
            <a:off x="34747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1"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9BA4A3C4-255B-4231-AA88-C4762AB63556}"/>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255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63A80-C4FE-47C7-AE59-5367AEE6BDC0}"/>
              </a:ext>
            </a:extLst>
          </p:cNvPr>
          <p:cNvSpPr>
            <a:spLocks noGrp="1"/>
          </p:cNvSpPr>
          <p:nvPr>
            <p:ph type="title" hasCustomPrompt="1"/>
          </p:nvPr>
        </p:nvSpPr>
        <p:spPr/>
        <p:txBody>
          <a:bodyPr/>
          <a:lstStyle/>
          <a:p>
            <a:r>
              <a:rPr lang="en-US"/>
              <a:t>Ordered List</a:t>
            </a:r>
          </a:p>
        </p:txBody>
      </p:sp>
      <p:sp>
        <p:nvSpPr>
          <p:cNvPr id="5" name="Content"/>
          <p:cNvSpPr>
            <a:spLocks noGrp="1"/>
          </p:cNvSpPr>
          <p:nvPr>
            <p:ph sz="quarter" idx="17" hasCustomPrompt="1"/>
          </p:nvPr>
        </p:nvSpPr>
        <p:spPr>
          <a:xfrm>
            <a:off x="347472"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2200" baseline="0"/>
            </a:lvl1pPr>
            <a:lvl2pPr marL="685800" indent="-342900">
              <a:lnSpc>
                <a:spcPct val="125000"/>
              </a:lnSpc>
              <a:spcBef>
                <a:spcPts val="450"/>
              </a:spcBef>
              <a:buClr>
                <a:schemeClr val="tx2"/>
              </a:buClr>
              <a:buFont typeface="+mj-lt"/>
              <a:buAutoNum type="alphaLcPeriod"/>
              <a:defRPr sz="2200"/>
            </a:lvl2pPr>
            <a:lvl3pPr marL="1028700" indent="-342900">
              <a:lnSpc>
                <a:spcPct val="125000"/>
              </a:lnSpc>
              <a:spcBef>
                <a:spcPts val="450"/>
              </a:spcBef>
              <a:buClr>
                <a:schemeClr val="tx2"/>
              </a:buClr>
              <a:buFont typeface="+mj-lt"/>
              <a:buAutoNum type="romanLcPeriod"/>
              <a:defRPr sz="2200"/>
            </a:lvl3pPr>
            <a:lvl4pPr marL="1371600" indent="-342900">
              <a:lnSpc>
                <a:spcPct val="125000"/>
              </a:lnSpc>
              <a:spcBef>
                <a:spcPts val="450"/>
              </a:spcBef>
              <a:buClr>
                <a:schemeClr val="tx2"/>
              </a:buClr>
              <a:buSzPct val="100000"/>
              <a:buFont typeface="+mj-lt"/>
              <a:buAutoNum type="arabicParenR"/>
              <a:defRPr sz="2200"/>
            </a:lvl4pPr>
            <a:lvl5pPr marL="1714500" indent="-342900">
              <a:lnSpc>
                <a:spcPct val="125000"/>
              </a:lnSpc>
              <a:spcBef>
                <a:spcPts val="450"/>
              </a:spcBef>
              <a:buClr>
                <a:schemeClr val="tx2"/>
              </a:buClr>
              <a:buFont typeface="+mj-lt"/>
              <a:buAutoNum type="alphaLcParenR"/>
              <a:defRPr sz="22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FCCA69E8-7290-45EF-B213-A7907E8FA079}"/>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3353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EDC0F-0478-43C1-AF59-7FF8B1826391}"/>
              </a:ext>
            </a:extLst>
          </p:cNvPr>
          <p:cNvSpPr>
            <a:spLocks noGrp="1"/>
          </p:cNvSpPr>
          <p:nvPr>
            <p:ph type="title" hasCustomPrompt="1"/>
          </p:nvPr>
        </p:nvSpPr>
        <p:spPr>
          <a:xfrm>
            <a:off x="344043" y="0"/>
            <a:ext cx="8455914" cy="1078992"/>
          </a:xfrm>
        </p:spPr>
        <p:txBody>
          <a:bodyPr/>
          <a:lstStyle>
            <a:lvl1pPr>
              <a:defRPr/>
            </a:lvl1pPr>
          </a:lstStyle>
          <a:p>
            <a:r>
              <a:rPr lang="en-US"/>
              <a:t>Right and Left Ordered List</a:t>
            </a:r>
          </a:p>
        </p:txBody>
      </p:sp>
      <p:sp>
        <p:nvSpPr>
          <p:cNvPr id="14" name="Left Content"/>
          <p:cNvSpPr>
            <a:spLocks noGrp="1"/>
          </p:cNvSpPr>
          <p:nvPr>
            <p:ph sz="quarter" idx="18" hasCustomPrompt="1"/>
          </p:nvPr>
        </p:nvSpPr>
        <p:spPr>
          <a:xfrm>
            <a:off x="347472"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23435"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8C95D85F-969E-4515-A5CD-46CC216A1DB5}"/>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26269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78992"/>
          </a:xfrm>
          <a:prstGeom prst="rect">
            <a:avLst/>
          </a:prstGeom>
        </p:spPr>
        <p:txBody>
          <a:bodyPr vert="horz" lIns="0" tIns="0" rIns="0" bIns="0" rtlCol="0" anchor="b" anchorCtr="0">
            <a:normAutofit/>
          </a:bodyPr>
          <a:lstStyle/>
          <a:p>
            <a:r>
              <a:rPr lang="en-US"/>
              <a:t>Click to edit Master title style</a:t>
            </a:r>
          </a:p>
        </p:txBody>
      </p:sp>
      <p:pic>
        <p:nvPicPr>
          <p:cNvPr id="11" name="Picture 10">
            <a:extLst>
              <a:ext uri="{FF2B5EF4-FFF2-40B4-BE49-F238E27FC236}">
                <a16:creationId xmlns:a16="http://schemas.microsoft.com/office/drawing/2014/main" id="{3690C310-5598-47F6-9010-7C76AEE080C0}"/>
              </a:ext>
            </a:extLst>
          </p:cNvPr>
          <p:cNvPicPr>
            <a:picLocks noChangeAspect="1"/>
          </p:cNvPicPr>
          <p:nvPr userDrawn="1"/>
        </p:nvPicPr>
        <p:blipFill>
          <a:blip r:embed="rId20"/>
          <a:stretch>
            <a:fillRect/>
          </a:stretch>
        </p:blipFill>
        <p:spPr>
          <a:xfrm>
            <a:off x="7686151" y="6381749"/>
            <a:ext cx="996315" cy="304800"/>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342900" y="6414903"/>
            <a:ext cx="259045" cy="261610"/>
          </a:xfrm>
          <a:prstGeom prst="rect">
            <a:avLst/>
          </a:prstGeom>
        </p:spPr>
        <p:txBody>
          <a:bodyPr vert="horz" wrap="none" lIns="0" tIns="45720" rIns="91440" bIns="45720" rtlCol="0" anchor="ctr">
            <a:noAutofit/>
          </a:bodyPr>
          <a:lstStyle>
            <a:lvl1pPr algn="r">
              <a:defRPr sz="1100">
                <a:solidFill>
                  <a:schemeClr val="bg2"/>
                </a:solidFill>
              </a:defRPr>
            </a:lvl1pPr>
          </a:lstStyle>
          <a:p>
            <a:fld id="{7E1341B0-7904-4148-9082-6535FE1E4D20}" type="slidenum">
              <a:rPr lang="en-US" smtClean="0"/>
              <a:pPr/>
              <a:t>‹#›</a:t>
            </a:fld>
            <a:endParaRPr lang="en-US"/>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Tree>
    <p:extLst>
      <p:ext uri="{BB962C8B-B14F-4D97-AF65-F5344CB8AC3E}">
        <p14:creationId xmlns:p14="http://schemas.microsoft.com/office/powerpoint/2010/main" val="234953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 id="2147483672" r:id="rId13"/>
    <p:sldLayoutId id="2147483696" r:id="rId14"/>
    <p:sldLayoutId id="2147483674" r:id="rId15"/>
    <p:sldLayoutId id="2147483675" r:id="rId16"/>
    <p:sldLayoutId id="2147483676" r:id="rId17"/>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600" kern="1200">
          <a:solidFill>
            <a:schemeClr val="tx1"/>
          </a:solidFill>
          <a:latin typeface="+mn-lt"/>
          <a:ea typeface="+mn-ea"/>
          <a:cs typeface="+mn-cs"/>
        </a:defRPr>
      </a:lvl1pPr>
      <a:lvl2pPr marL="0" algn="l" defTabSz="685800" rtl="0" eaLnBrk="1" latinLnBrk="0" hangingPunct="1">
        <a:defRPr sz="1600" kern="1200">
          <a:solidFill>
            <a:schemeClr val="tx1"/>
          </a:solidFill>
          <a:latin typeface="+mn-lt"/>
          <a:ea typeface="+mn-ea"/>
          <a:cs typeface="+mn-cs"/>
        </a:defRPr>
      </a:lvl2pPr>
      <a:lvl3pPr marL="342900" algn="l" defTabSz="685800" rtl="0" eaLnBrk="1" latinLnBrk="0" hangingPunct="1">
        <a:defRPr sz="1600" kern="1200">
          <a:solidFill>
            <a:schemeClr val="tx1"/>
          </a:solidFill>
          <a:latin typeface="+mn-lt"/>
          <a:ea typeface="+mn-ea"/>
          <a:cs typeface="+mn-cs"/>
        </a:defRPr>
      </a:lvl3pPr>
      <a:lvl4pPr marL="685800" algn="l" defTabSz="685800" rtl="0" eaLnBrk="1" latinLnBrk="0" hangingPunct="1">
        <a:defRPr sz="1600" kern="1200">
          <a:solidFill>
            <a:schemeClr val="tx1"/>
          </a:solidFill>
          <a:latin typeface="+mn-lt"/>
          <a:ea typeface="+mn-ea"/>
          <a:cs typeface="+mn-cs"/>
        </a:defRPr>
      </a:lvl4pPr>
      <a:lvl5pPr marL="1028700" algn="l" defTabSz="685800" rtl="0" eaLnBrk="1" latinLnBrk="0" hangingPunct="1">
        <a:defRPr sz="1600" kern="1200">
          <a:solidFill>
            <a:schemeClr val="tx1"/>
          </a:solidFill>
          <a:latin typeface="+mn-lt"/>
          <a:ea typeface="+mn-ea"/>
          <a:cs typeface="+mn-cs"/>
        </a:defRPr>
      </a:lvl5pPr>
      <a:lvl6pPr marL="1371600" algn="l" defTabSz="685800" rtl="0" eaLnBrk="1" latinLnBrk="0" hangingPunct="1">
        <a:defRPr sz="1600" kern="1200">
          <a:solidFill>
            <a:schemeClr val="tx1"/>
          </a:solidFill>
          <a:latin typeface="+mn-lt"/>
          <a:ea typeface="+mn-ea"/>
          <a:cs typeface="+mn-cs"/>
        </a:defRPr>
      </a:lvl6pPr>
      <a:lvl7pPr marL="1714500" algn="l" defTabSz="685800" rtl="0" eaLnBrk="1" latinLnBrk="0" hangingPunct="1">
        <a:defRPr sz="1600" kern="1200">
          <a:solidFill>
            <a:schemeClr val="tx1"/>
          </a:solidFill>
          <a:latin typeface="+mn-lt"/>
          <a:ea typeface="+mn-ea"/>
          <a:cs typeface="+mn-cs"/>
        </a:defRPr>
      </a:lvl7pPr>
      <a:lvl8pPr marL="2057400" algn="l" defTabSz="685800" rtl="0" eaLnBrk="1" latinLnBrk="0" hangingPunct="1">
        <a:defRPr sz="1600" kern="1200">
          <a:solidFill>
            <a:schemeClr val="tx1"/>
          </a:solidFill>
          <a:latin typeface="+mn-lt"/>
          <a:ea typeface="+mn-ea"/>
          <a:cs typeface="+mn-cs"/>
        </a:defRPr>
      </a:lvl8pPr>
      <a:lvl9pPr marL="2400300" algn="l" defTabSz="68580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74827BE-39DC-484F-A93E-79876978C147}"/>
              </a:ext>
            </a:extLst>
          </p:cNvPr>
          <p:cNvSpPr>
            <a:spLocks noGrp="1"/>
          </p:cNvSpPr>
          <p:nvPr>
            <p:ph type="title"/>
          </p:nvPr>
        </p:nvSpPr>
        <p:spPr>
          <a:xfrm>
            <a:off x="344043" y="0"/>
            <a:ext cx="8455914" cy="1078992"/>
          </a:xfrm>
          <a:prstGeom prst="rect">
            <a:avLst/>
          </a:prstGeom>
        </p:spPr>
        <p:txBody>
          <a:bodyPr vert="horz" lIns="0" tIns="0" rIns="0" bIns="0" rtlCol="0" anchor="b" anchorCtr="0">
            <a:normAutofit/>
          </a:bodyPr>
          <a:lstStyle/>
          <a:p>
            <a:r>
              <a:rPr lang="en-US"/>
              <a:t>Click to edit Master title style</a:t>
            </a:r>
          </a:p>
        </p:txBody>
      </p:sp>
      <p:pic>
        <p:nvPicPr>
          <p:cNvPr id="12" name="Picture 11" descr="Logo of American Institutes for Research. Advancing Evidence. Improving Lives.">
            <a:extLst>
              <a:ext uri="{FF2B5EF4-FFF2-40B4-BE49-F238E27FC236}">
                <a16:creationId xmlns:a16="http://schemas.microsoft.com/office/drawing/2014/main" id="{85BB3C9D-49EE-449A-9216-4045C9650FFE}"/>
              </a:ext>
            </a:extLst>
          </p:cNvPr>
          <p:cNvPicPr>
            <a:picLocks noChangeAspect="1"/>
          </p:cNvPicPr>
          <p:nvPr userDrawn="1"/>
        </p:nvPicPr>
        <p:blipFill rotWithShape="1">
          <a:blip r:embed="rId19"/>
          <a:srcRect b="44058"/>
          <a:stretch/>
        </p:blipFill>
        <p:spPr>
          <a:xfrm>
            <a:off x="7743306" y="6369634"/>
            <a:ext cx="1243013" cy="359672"/>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342900" y="6414903"/>
            <a:ext cx="259045" cy="261610"/>
          </a:xfrm>
          <a:prstGeom prst="rect">
            <a:avLst/>
          </a:prstGeom>
        </p:spPr>
        <p:txBody>
          <a:bodyPr vert="horz" wrap="none" lIns="0" tIns="45720" rIns="91440" bIns="45720" rtlCol="0" anchor="ctr">
            <a:noAutofit/>
          </a:bodyPr>
          <a:lstStyle>
            <a:lvl1pPr algn="r">
              <a:defRPr sz="1100">
                <a:solidFill>
                  <a:schemeClr val="accent1"/>
                </a:solidFill>
              </a:defRPr>
            </a:lvl1pPr>
          </a:lstStyle>
          <a:p>
            <a:fld id="{7E1341B0-7904-4148-9082-6535FE1E4D20}" type="slidenum">
              <a:rPr lang="en-US" smtClean="0"/>
              <a:pPr/>
              <a:t>‹#›</a:t>
            </a:fld>
            <a:endParaRPr lang="en-US"/>
          </a:p>
        </p:txBody>
      </p:sp>
      <p:sp>
        <p:nvSpPr>
          <p:cNvPr id="10" name="TextBox 9">
            <a:extLst>
              <a:ext uri="{FF2B5EF4-FFF2-40B4-BE49-F238E27FC236}">
                <a16:creationId xmlns:a16="http://schemas.microsoft.com/office/drawing/2014/main" id="{045DE55B-D75E-4CDC-A0F8-6C39191F09F2}"/>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accent1"/>
                </a:solidFill>
              </a:rPr>
              <a:t>| AIR.ORG</a:t>
            </a:r>
          </a:p>
        </p:txBody>
      </p:sp>
      <p:cxnSp>
        <p:nvCxnSpPr>
          <p:cNvPr id="13" name="Straight Connector 12">
            <a:extLst>
              <a:ext uri="{FF2B5EF4-FFF2-40B4-BE49-F238E27FC236}">
                <a16:creationId xmlns:a16="http://schemas.microsoft.com/office/drawing/2014/main" id="{1A78597F-B323-4387-8E01-F7C03AF90498}"/>
              </a:ext>
            </a:extLst>
          </p:cNvPr>
          <p:cNvCxnSpPr/>
          <p:nvPr userDrawn="1"/>
        </p:nvCxnSpPr>
        <p:spPr>
          <a:xfrm>
            <a:off x="347569"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12671E3-4C09-4FCF-A8F4-428218C80682}"/>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0581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702" r:id="rId11"/>
    <p:sldLayoutId id="2147483689" r:id="rId12"/>
    <p:sldLayoutId id="2147483697" r:id="rId13"/>
    <p:sldLayoutId id="2147483699" r:id="rId14"/>
    <p:sldLayoutId id="2147483692" r:id="rId15"/>
    <p:sldLayoutId id="2147483693" r:id="rId16"/>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normAutofit/>
          </a:bodyPr>
          <a:lstStyle/>
          <a:p>
            <a:r>
              <a:rPr lang="en-US" sz="4000"/>
              <a:t>Maryland Model Analytics</a:t>
            </a:r>
            <a:br>
              <a:rPr lang="en-US" sz="4000"/>
            </a:br>
            <a:endParaRPr lang="en-US" sz="4000"/>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a:xfrm>
            <a:off x="342900" y="3276601"/>
            <a:ext cx="8354616" cy="909505"/>
          </a:xfrm>
        </p:spPr>
        <p:txBody>
          <a:bodyPr>
            <a:noAutofit/>
          </a:bodyPr>
          <a:lstStyle/>
          <a:p>
            <a:r>
              <a:rPr lang="en-US" sz="2000" b="1"/>
              <a:t>Evaluation of the Care Transformation Initiatives Program: Year 1 Review </a:t>
            </a:r>
          </a:p>
          <a:p>
            <a:pPr lvl="0"/>
            <a:r>
              <a:rPr lang="en-US" sz="1800" i="1"/>
              <a:t>Presented by: Max Sgro, MPP, Project Lead</a:t>
            </a:r>
          </a:p>
        </p:txBody>
      </p:sp>
      <p:pic>
        <p:nvPicPr>
          <p:cNvPr id="1026" name="Picture 7">
            <a:extLst>
              <a:ext uri="{FF2B5EF4-FFF2-40B4-BE49-F238E27FC236}">
                <a16:creationId xmlns:a16="http://schemas.microsoft.com/office/drawing/2014/main" id="{12BC79D3-C352-4EF8-8BB2-3AD2AB5B8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a:xfrm>
            <a:off x="347472" y="1307592"/>
            <a:ext cx="8455819" cy="4807982"/>
          </a:xfrm>
        </p:spPr>
        <p:txBody>
          <a:bodyPr>
            <a:normAutofit fontScale="92500" lnSpcReduction="10000"/>
          </a:bodyPr>
          <a:lstStyle/>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CTIs vary widely in the number of episodes available in baseline data and number of episodes completed during the performance year. This variation reflects differences in patient populations and the length of episodes.</a:t>
            </a:r>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pPr marL="0" marR="0" indent="0">
              <a:lnSpc>
                <a:spcPct val="115000"/>
              </a:lnSpc>
              <a:spcBef>
                <a:spcPts val="600"/>
              </a:spcBef>
              <a:spcAft>
                <a:spcPts val="1800"/>
              </a:spcAft>
              <a:buNone/>
            </a:pPr>
            <a:r>
              <a:rPr lang="en-US" sz="13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sz="13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*Episode counts are masked when there are fewer than 12 episodes, as CTIs with fewer than 12 episodes are disqualified from final cost calculations.  </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10</a:t>
            </a:fld>
            <a:endParaRPr lang="en-US"/>
          </a:p>
        </p:txBody>
      </p:sp>
      <p:graphicFrame>
        <p:nvGraphicFramePr>
          <p:cNvPr id="7" name="Table 6">
            <a:extLst>
              <a:ext uri="{FF2B5EF4-FFF2-40B4-BE49-F238E27FC236}">
                <a16:creationId xmlns:a16="http://schemas.microsoft.com/office/drawing/2014/main" id="{A07CFCD2-9ECE-B237-242B-7EC2FAD069C7}"/>
              </a:ext>
            </a:extLst>
          </p:cNvPr>
          <p:cNvGraphicFramePr>
            <a:graphicFrameLocks noGrp="1"/>
          </p:cNvGraphicFramePr>
          <p:nvPr>
            <p:extLst>
              <p:ext uri="{D42A27DB-BD31-4B8C-83A1-F6EECF244321}">
                <p14:modId xmlns:p14="http://schemas.microsoft.com/office/powerpoint/2010/main" val="1277041425"/>
              </p:ext>
            </p:extLst>
          </p:nvPr>
        </p:nvGraphicFramePr>
        <p:xfrm>
          <a:off x="339913" y="2318798"/>
          <a:ext cx="8456615" cy="2856299"/>
        </p:xfrm>
        <a:graphic>
          <a:graphicData uri="http://schemas.openxmlformats.org/drawingml/2006/table">
            <a:tbl>
              <a:tblPr firstRow="1" firstCol="1" bandRow="1"/>
              <a:tblGrid>
                <a:gridCol w="1289611">
                  <a:extLst>
                    <a:ext uri="{9D8B030D-6E8A-4147-A177-3AD203B41FA5}">
                      <a16:colId xmlns:a16="http://schemas.microsoft.com/office/drawing/2014/main" val="1086505793"/>
                    </a:ext>
                  </a:extLst>
                </a:gridCol>
                <a:gridCol w="1119694">
                  <a:extLst>
                    <a:ext uri="{9D8B030D-6E8A-4147-A177-3AD203B41FA5}">
                      <a16:colId xmlns:a16="http://schemas.microsoft.com/office/drawing/2014/main" val="2727904987"/>
                    </a:ext>
                  </a:extLst>
                </a:gridCol>
                <a:gridCol w="1119694">
                  <a:extLst>
                    <a:ext uri="{9D8B030D-6E8A-4147-A177-3AD203B41FA5}">
                      <a16:colId xmlns:a16="http://schemas.microsoft.com/office/drawing/2014/main" val="1045399621"/>
                    </a:ext>
                  </a:extLst>
                </a:gridCol>
                <a:gridCol w="1215874">
                  <a:extLst>
                    <a:ext uri="{9D8B030D-6E8A-4147-A177-3AD203B41FA5}">
                      <a16:colId xmlns:a16="http://schemas.microsoft.com/office/drawing/2014/main" val="954040854"/>
                    </a:ext>
                  </a:extLst>
                </a:gridCol>
                <a:gridCol w="1215874">
                  <a:extLst>
                    <a:ext uri="{9D8B030D-6E8A-4147-A177-3AD203B41FA5}">
                      <a16:colId xmlns:a16="http://schemas.microsoft.com/office/drawing/2014/main" val="3999514789"/>
                    </a:ext>
                  </a:extLst>
                </a:gridCol>
                <a:gridCol w="1247934">
                  <a:extLst>
                    <a:ext uri="{9D8B030D-6E8A-4147-A177-3AD203B41FA5}">
                      <a16:colId xmlns:a16="http://schemas.microsoft.com/office/drawing/2014/main" val="3574799286"/>
                    </a:ext>
                  </a:extLst>
                </a:gridCol>
                <a:gridCol w="1247934">
                  <a:extLst>
                    <a:ext uri="{9D8B030D-6E8A-4147-A177-3AD203B41FA5}">
                      <a16:colId xmlns:a16="http://schemas.microsoft.com/office/drawing/2014/main" val="3265552228"/>
                    </a:ext>
                  </a:extLst>
                </a:gridCol>
              </a:tblGrid>
              <a:tr h="314015">
                <a:tc rowSpan="2">
                  <a:txBody>
                    <a:bodyPr/>
                    <a:lstStyle/>
                    <a:p>
                      <a:pPr marL="0" marR="0" algn="ctr">
                        <a:lnSpc>
                          <a:spcPct val="115000"/>
                        </a:lnSpc>
                        <a:spcBef>
                          <a:spcPts val="200"/>
                        </a:spcBef>
                        <a:spcAft>
                          <a:spcPts val="200"/>
                        </a:spcAft>
                      </a:pPr>
                      <a:r>
                        <a:rPr lang="en-US" sz="1800" b="1" kern="1200" dirty="0">
                          <a:solidFill>
                            <a:prstClr val="white"/>
                          </a:solidFill>
                          <a:effectLst/>
                          <a:latin typeface="+mn-lt"/>
                          <a:ea typeface="+mn-ea"/>
                          <a:cs typeface="+mn-cs"/>
                        </a:rPr>
                        <a:t>Thematic area</a:t>
                      </a: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gridSpan="2">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Mean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hMerge="1">
                  <a:txBody>
                    <a:bodyPr/>
                    <a:lstStyle/>
                    <a:p>
                      <a:endParaRPr lang="en-US"/>
                    </a:p>
                  </a:txBody>
                  <a:tcPr/>
                </a:tc>
                <a:tc gridSpan="2">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Minimum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hMerge="1">
                  <a:txBody>
                    <a:bodyPr/>
                    <a:lstStyle/>
                    <a:p>
                      <a:endParaRPr lang="en-US"/>
                    </a:p>
                  </a:txBody>
                  <a:tcPr/>
                </a:tc>
                <a:tc gridSpan="2">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Maximum</a:t>
                      </a: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hMerge="1">
                  <a:txBody>
                    <a:bodyPr/>
                    <a:lstStyle/>
                    <a:p>
                      <a:endParaRPr lang="en-US"/>
                    </a:p>
                  </a:txBody>
                  <a:tcPr/>
                </a:tc>
                <a:extLst>
                  <a:ext uri="{0D108BD9-81ED-4DB2-BD59-A6C34878D82A}">
                    <a16:rowId xmlns:a16="http://schemas.microsoft.com/office/drawing/2014/main" val="572827266"/>
                  </a:ext>
                </a:extLst>
              </a:tr>
              <a:tr h="314015">
                <a:tc vMerge="1">
                  <a:txBody>
                    <a:bodyPr/>
                    <a:lstStyle/>
                    <a:p>
                      <a:endParaRPr lang="en-US"/>
                    </a:p>
                  </a:txBody>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Baseline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Performance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Baseline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Performance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Baseline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tc>
                  <a:txBody>
                    <a:bodyPr/>
                    <a:lstStyle/>
                    <a:p>
                      <a:pPr marL="0" marR="0" algn="ctr">
                        <a:lnSpc>
                          <a:spcPct val="115000"/>
                        </a:lnSpc>
                        <a:spcBef>
                          <a:spcPts val="200"/>
                        </a:spcBef>
                        <a:spcAft>
                          <a:spcPts val="200"/>
                        </a:spcAft>
                      </a:pPr>
                      <a:r>
                        <a:rPr lang="en-US" sz="1200" b="1" kern="1200" dirty="0">
                          <a:solidFill>
                            <a:prstClr val="white"/>
                          </a:solidFill>
                          <a:effectLst/>
                          <a:latin typeface="+mn-lt"/>
                          <a:ea typeface="+mn-ea"/>
                          <a:cs typeface="+mn-cs"/>
                        </a:rPr>
                        <a:t>Performance</a:t>
                      </a: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009DD7"/>
                      </a:solidFill>
                      <a:prstDash val="solid"/>
                      <a:round/>
                      <a:headEnd type="none" w="med" len="med"/>
                      <a:tailEnd type="none" w="med" len="med"/>
                    </a:lnB>
                    <a:solidFill>
                      <a:schemeClr val="accent3"/>
                    </a:solidFill>
                  </a:tcPr>
                </a:tc>
                <a:extLst>
                  <a:ext uri="{0D108BD9-81ED-4DB2-BD59-A6C34878D82A}">
                    <a16:rowId xmlns:a16="http://schemas.microsoft.com/office/drawing/2014/main" val="615489011"/>
                  </a:ext>
                </a:extLst>
              </a:tr>
              <a:tr h="314015">
                <a:tc>
                  <a:txBody>
                    <a:bodyPr/>
                    <a:lstStyle/>
                    <a:p>
                      <a:pPr marL="0" marR="0">
                        <a:lnSpc>
                          <a:spcPct val="115000"/>
                        </a:lnSpc>
                        <a:spcBef>
                          <a:spcPts val="200"/>
                        </a:spcBef>
                        <a:spcAft>
                          <a:spcPts val="200"/>
                        </a:spcAft>
                      </a:pPr>
                      <a:r>
                        <a:rPr lang="en-US" sz="1400" kern="1200" dirty="0">
                          <a:solidFill>
                            <a:schemeClr val="tx2"/>
                          </a:solidFill>
                          <a:effectLst/>
                          <a:latin typeface="+mn-lt"/>
                          <a:ea typeface="+mn-ea"/>
                          <a:cs typeface="+mn-cs"/>
                        </a:rPr>
                        <a:t>Care Transitions</a:t>
                      </a:r>
                    </a:p>
                  </a:txBody>
                  <a:tcPr marL="68580" marR="68580" marT="0" marB="0">
                    <a:lnL>
                      <a:noFill/>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713</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432</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15</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2,907</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2,321</a:t>
                      </a:r>
                    </a:p>
                  </a:txBody>
                  <a:tcPr marL="68580" marR="68580" marT="0" marB="0">
                    <a:lnL w="12700" cap="flat" cmpd="sng" algn="ctr">
                      <a:solidFill>
                        <a:srgbClr val="D9D9D9"/>
                      </a:solidFill>
                      <a:prstDash val="solid"/>
                      <a:round/>
                      <a:headEnd type="none" w="med" len="med"/>
                      <a:tailEnd type="none" w="med" len="med"/>
                    </a:lnL>
                    <a:lnR>
                      <a:noFill/>
                    </a:lnR>
                    <a:lnT w="38100" cap="flat" cmpd="sng" algn="ctr">
                      <a:solidFill>
                        <a:srgbClr val="009DD7"/>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96205282"/>
                  </a:ext>
                </a:extLst>
              </a:tr>
              <a:tr h="647611">
                <a:tc>
                  <a:txBody>
                    <a:bodyPr/>
                    <a:lstStyle/>
                    <a:p>
                      <a:pPr marL="0" marR="0">
                        <a:lnSpc>
                          <a:spcPct val="115000"/>
                        </a:lnSpc>
                        <a:spcBef>
                          <a:spcPts val="200"/>
                        </a:spcBef>
                        <a:spcAft>
                          <a:spcPts val="200"/>
                        </a:spcAft>
                      </a:pPr>
                      <a:r>
                        <a:rPr lang="en-US" sz="1400" kern="1200" dirty="0">
                          <a:solidFill>
                            <a:schemeClr val="tx2"/>
                          </a:solidFill>
                          <a:effectLst/>
                          <a:latin typeface="+mn-lt"/>
                          <a:ea typeface="+mn-ea"/>
                          <a:cs typeface="+mn-cs"/>
                        </a:rPr>
                        <a:t>Community-Based Care</a:t>
                      </a:r>
                    </a:p>
                  </a:txBody>
                  <a:tcPr marL="68580" marR="6858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3,050</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2,989</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29</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26</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22,556</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24,970</a:t>
                      </a:r>
                    </a:p>
                  </a:txBody>
                  <a:tcPr marL="68580" marR="6858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extLst>
                  <a:ext uri="{0D108BD9-81ED-4DB2-BD59-A6C34878D82A}">
                    <a16:rowId xmlns:a16="http://schemas.microsoft.com/office/drawing/2014/main" val="3445115243"/>
                  </a:ext>
                </a:extLst>
              </a:tr>
              <a:tr h="314015">
                <a:tc>
                  <a:txBody>
                    <a:bodyPr/>
                    <a:lstStyle/>
                    <a:p>
                      <a:pPr marL="0" marR="0">
                        <a:lnSpc>
                          <a:spcPct val="115000"/>
                        </a:lnSpc>
                        <a:spcBef>
                          <a:spcPts val="200"/>
                        </a:spcBef>
                        <a:spcAft>
                          <a:spcPts val="200"/>
                        </a:spcAft>
                      </a:pPr>
                      <a:r>
                        <a:rPr lang="en-US" sz="1400" kern="1200">
                          <a:solidFill>
                            <a:schemeClr val="tx2"/>
                          </a:solidFill>
                          <a:effectLst/>
                          <a:latin typeface="+mn-lt"/>
                          <a:ea typeface="+mn-ea"/>
                          <a:cs typeface="+mn-cs"/>
                        </a:rPr>
                        <a:t>Emergency Care</a:t>
                      </a:r>
                    </a:p>
                  </a:txBody>
                  <a:tcPr marL="68580" marR="6858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1,624</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1,207</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13</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1*</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5,531</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3,393</a:t>
                      </a:r>
                    </a:p>
                  </a:txBody>
                  <a:tcPr marL="68580" marR="6858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39857583"/>
                  </a:ext>
                </a:extLst>
              </a:tr>
              <a:tr h="314015">
                <a:tc>
                  <a:txBody>
                    <a:bodyPr/>
                    <a:lstStyle/>
                    <a:p>
                      <a:pPr marL="0" marR="0">
                        <a:lnSpc>
                          <a:spcPct val="115000"/>
                        </a:lnSpc>
                        <a:spcBef>
                          <a:spcPts val="200"/>
                        </a:spcBef>
                        <a:spcAft>
                          <a:spcPts val="200"/>
                        </a:spcAft>
                      </a:pPr>
                      <a:r>
                        <a:rPr lang="en-US" sz="1400" kern="1200">
                          <a:solidFill>
                            <a:schemeClr val="tx2"/>
                          </a:solidFill>
                          <a:effectLst/>
                          <a:latin typeface="+mn-lt"/>
                          <a:ea typeface="+mn-ea"/>
                          <a:cs typeface="+mn-cs"/>
                        </a:rPr>
                        <a:t>Palliative Care</a:t>
                      </a:r>
                    </a:p>
                  </a:txBody>
                  <a:tcPr marL="68580" marR="6858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168</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124</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1*</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24</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342</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223</a:t>
                      </a:r>
                    </a:p>
                  </a:txBody>
                  <a:tcPr marL="68580" marR="6858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BFF"/>
                    </a:solidFill>
                  </a:tcPr>
                </a:tc>
                <a:extLst>
                  <a:ext uri="{0D108BD9-81ED-4DB2-BD59-A6C34878D82A}">
                    <a16:rowId xmlns:a16="http://schemas.microsoft.com/office/drawing/2014/main" val="1635056883"/>
                  </a:ext>
                </a:extLst>
              </a:tr>
              <a:tr h="314015">
                <a:tc>
                  <a:txBody>
                    <a:bodyPr/>
                    <a:lstStyle/>
                    <a:p>
                      <a:pPr marL="0" marR="0">
                        <a:lnSpc>
                          <a:spcPct val="115000"/>
                        </a:lnSpc>
                        <a:spcBef>
                          <a:spcPts val="200"/>
                        </a:spcBef>
                        <a:spcAft>
                          <a:spcPts val="200"/>
                        </a:spcAft>
                      </a:pPr>
                      <a:r>
                        <a:rPr lang="en-US" sz="1400" kern="1200" dirty="0">
                          <a:solidFill>
                            <a:schemeClr val="tx2"/>
                          </a:solidFill>
                          <a:effectLst/>
                          <a:latin typeface="+mn-lt"/>
                          <a:ea typeface="+mn-ea"/>
                          <a:cs typeface="+mn-cs"/>
                        </a:rPr>
                        <a:t>Primary Care</a:t>
                      </a:r>
                    </a:p>
                  </a:txBody>
                  <a:tcPr marL="68580" marR="6858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7,262</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8,087</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82</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a:solidFill>
                            <a:schemeClr val="tx2"/>
                          </a:solidFill>
                          <a:effectLst/>
                          <a:latin typeface="+mn-lt"/>
                          <a:ea typeface="+mn-ea"/>
                          <a:cs typeface="+mn-cs"/>
                        </a:rPr>
                        <a:t>76</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32,525</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kern="1200" dirty="0">
                          <a:solidFill>
                            <a:schemeClr val="tx2"/>
                          </a:solidFill>
                          <a:effectLst/>
                          <a:latin typeface="+mn-lt"/>
                          <a:ea typeface="+mn-ea"/>
                          <a:cs typeface="+mn-cs"/>
                        </a:rPr>
                        <a:t>35,642</a:t>
                      </a:r>
                    </a:p>
                  </a:txBody>
                  <a:tcPr marL="68580" marR="6858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507F"/>
                      </a:solidFill>
                      <a:prstDash val="solid"/>
                      <a:round/>
                      <a:headEnd type="none" w="med" len="med"/>
                      <a:tailEnd type="none" w="med" len="med"/>
                    </a:lnB>
                  </a:tcPr>
                </a:tc>
                <a:extLst>
                  <a:ext uri="{0D108BD9-81ED-4DB2-BD59-A6C34878D82A}">
                    <a16:rowId xmlns:a16="http://schemas.microsoft.com/office/drawing/2014/main" val="2003876379"/>
                  </a:ext>
                </a:extLst>
              </a:tr>
            </a:tbl>
          </a:graphicData>
        </a:graphic>
      </p:graphicFrame>
    </p:spTree>
    <p:extLst>
      <p:ext uri="{BB962C8B-B14F-4D97-AF65-F5344CB8AC3E}">
        <p14:creationId xmlns:p14="http://schemas.microsoft.com/office/powerpoint/2010/main" val="15789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a:xfrm>
            <a:off x="347472" y="1307591"/>
            <a:ext cx="8455819" cy="4727449"/>
          </a:xfrm>
        </p:spPr>
        <p:txBody>
          <a:bodyPr>
            <a:normAutofit/>
          </a:bodyPr>
          <a:lstStyle/>
          <a:p>
            <a:pPr marL="0" indent="0">
              <a:buNone/>
            </a:pPr>
            <a:r>
              <a:rPr lang="en-US" sz="2000" dirty="0"/>
              <a:t>The target price per episode depends on the number of available baseline episodes, the variation in costs for those episodes, patient complexity and care needs, and the types of costs that hospitals chose to include in the episode.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target price of each CTI are updated from the baseline period to account for risk adjustment and inflation. We see that there are small differences in target price between the preliminary and final calculations</a:t>
            </a:r>
            <a:endParaRPr lang="en-US" sz="20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11</a:t>
            </a:fld>
            <a:endParaRPr lang="en-US"/>
          </a:p>
        </p:txBody>
      </p:sp>
      <p:graphicFrame>
        <p:nvGraphicFramePr>
          <p:cNvPr id="5" name="Table 4">
            <a:extLst>
              <a:ext uri="{FF2B5EF4-FFF2-40B4-BE49-F238E27FC236}">
                <a16:creationId xmlns:a16="http://schemas.microsoft.com/office/drawing/2014/main" id="{C7D3C1CF-8AEC-94C7-B695-8357D2F7F899}"/>
              </a:ext>
            </a:extLst>
          </p:cNvPr>
          <p:cNvGraphicFramePr>
            <a:graphicFrameLocks noGrp="1"/>
          </p:cNvGraphicFramePr>
          <p:nvPr>
            <p:extLst>
              <p:ext uri="{D42A27DB-BD31-4B8C-83A1-F6EECF244321}">
                <p14:modId xmlns:p14="http://schemas.microsoft.com/office/powerpoint/2010/main" val="747402107"/>
              </p:ext>
            </p:extLst>
          </p:nvPr>
        </p:nvGraphicFramePr>
        <p:xfrm>
          <a:off x="343692" y="3716899"/>
          <a:ext cx="8456615" cy="1833510"/>
        </p:xfrm>
        <a:graphic>
          <a:graphicData uri="http://schemas.openxmlformats.org/drawingml/2006/table">
            <a:tbl>
              <a:tblPr firstRow="1" firstCol="1" bandRow="1">
                <a:tableStyleId>{577794B7-0F68-450A-8CF4-2D9CDB5CE098}</a:tableStyleId>
              </a:tblPr>
              <a:tblGrid>
                <a:gridCol w="1788899">
                  <a:extLst>
                    <a:ext uri="{9D8B030D-6E8A-4147-A177-3AD203B41FA5}">
                      <a16:colId xmlns:a16="http://schemas.microsoft.com/office/drawing/2014/main" val="2138255602"/>
                    </a:ext>
                  </a:extLst>
                </a:gridCol>
                <a:gridCol w="833013">
                  <a:extLst>
                    <a:ext uri="{9D8B030D-6E8A-4147-A177-3AD203B41FA5}">
                      <a16:colId xmlns:a16="http://schemas.microsoft.com/office/drawing/2014/main" val="437958428"/>
                    </a:ext>
                  </a:extLst>
                </a:gridCol>
                <a:gridCol w="833916">
                  <a:extLst>
                    <a:ext uri="{9D8B030D-6E8A-4147-A177-3AD203B41FA5}">
                      <a16:colId xmlns:a16="http://schemas.microsoft.com/office/drawing/2014/main" val="1187872721"/>
                    </a:ext>
                  </a:extLst>
                </a:gridCol>
                <a:gridCol w="833013">
                  <a:extLst>
                    <a:ext uri="{9D8B030D-6E8A-4147-A177-3AD203B41FA5}">
                      <a16:colId xmlns:a16="http://schemas.microsoft.com/office/drawing/2014/main" val="3570025717"/>
                    </a:ext>
                  </a:extLst>
                </a:gridCol>
                <a:gridCol w="833916">
                  <a:extLst>
                    <a:ext uri="{9D8B030D-6E8A-4147-A177-3AD203B41FA5}">
                      <a16:colId xmlns:a16="http://schemas.microsoft.com/office/drawing/2014/main" val="405588825"/>
                    </a:ext>
                  </a:extLst>
                </a:gridCol>
                <a:gridCol w="833013">
                  <a:extLst>
                    <a:ext uri="{9D8B030D-6E8A-4147-A177-3AD203B41FA5}">
                      <a16:colId xmlns:a16="http://schemas.microsoft.com/office/drawing/2014/main" val="450470694"/>
                    </a:ext>
                  </a:extLst>
                </a:gridCol>
                <a:gridCol w="833916">
                  <a:extLst>
                    <a:ext uri="{9D8B030D-6E8A-4147-A177-3AD203B41FA5}">
                      <a16:colId xmlns:a16="http://schemas.microsoft.com/office/drawing/2014/main" val="2628125573"/>
                    </a:ext>
                  </a:extLst>
                </a:gridCol>
                <a:gridCol w="833013">
                  <a:extLst>
                    <a:ext uri="{9D8B030D-6E8A-4147-A177-3AD203B41FA5}">
                      <a16:colId xmlns:a16="http://schemas.microsoft.com/office/drawing/2014/main" val="2132476875"/>
                    </a:ext>
                  </a:extLst>
                </a:gridCol>
                <a:gridCol w="833916">
                  <a:extLst>
                    <a:ext uri="{9D8B030D-6E8A-4147-A177-3AD203B41FA5}">
                      <a16:colId xmlns:a16="http://schemas.microsoft.com/office/drawing/2014/main" val="2992782619"/>
                    </a:ext>
                  </a:extLst>
                </a:gridCol>
              </a:tblGrid>
              <a:tr h="318019">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Thematic area</a:t>
                      </a:r>
                    </a:p>
                  </a:txBody>
                  <a:tcPr marL="27305" marR="27305" marT="0" marB="0"/>
                </a:tc>
                <a:tc gridSpan="2">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Minimum</a:t>
                      </a:r>
                    </a:p>
                  </a:txBody>
                  <a:tcPr marL="27305" marR="27305" marT="0" marB="0"/>
                </a:tc>
                <a:tc hMerge="1">
                  <a:txBody>
                    <a:bodyPr/>
                    <a:lstStyle/>
                    <a:p>
                      <a:endParaRPr lang="en-US"/>
                    </a:p>
                  </a:txBody>
                  <a:tcPr/>
                </a:tc>
                <a:tc gridSpan="2">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Mean</a:t>
                      </a:r>
                    </a:p>
                  </a:txBody>
                  <a:tcPr marL="27305" marR="27305" marT="0" marB="0"/>
                </a:tc>
                <a:tc hMerge="1">
                  <a:txBody>
                    <a:bodyPr/>
                    <a:lstStyle/>
                    <a:p>
                      <a:endParaRPr lang="en-US"/>
                    </a:p>
                  </a:txBody>
                  <a:tcPr/>
                </a:tc>
                <a:tc gridSpan="2">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Median</a:t>
                      </a:r>
                    </a:p>
                  </a:txBody>
                  <a:tcPr marL="27305" marR="27305" marT="0" marB="0"/>
                </a:tc>
                <a:tc hMerge="1">
                  <a:txBody>
                    <a:bodyPr/>
                    <a:lstStyle/>
                    <a:p>
                      <a:endParaRPr lang="en-US"/>
                    </a:p>
                  </a:txBody>
                  <a:tcPr/>
                </a:tc>
                <a:tc gridSpan="2">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Maximum</a:t>
                      </a:r>
                    </a:p>
                  </a:txBody>
                  <a:tcPr marL="27305" marR="27305" marT="0" marB="0"/>
                </a:tc>
                <a:tc hMerge="1">
                  <a:txBody>
                    <a:bodyPr/>
                    <a:lstStyle/>
                    <a:p>
                      <a:endParaRPr lang="en-US"/>
                    </a:p>
                  </a:txBody>
                  <a:tcPr/>
                </a:tc>
                <a:extLst>
                  <a:ext uri="{0D108BD9-81ED-4DB2-BD59-A6C34878D82A}">
                    <a16:rowId xmlns:a16="http://schemas.microsoft.com/office/drawing/2014/main" val="2553190874"/>
                  </a:ext>
                </a:extLst>
              </a:tr>
              <a:tr h="252095">
                <a:tc>
                  <a:txBody>
                    <a:bodyPr/>
                    <a:lstStyle/>
                    <a:p>
                      <a:pPr marL="0" marR="0" algn="ctr">
                        <a:lnSpc>
                          <a:spcPct val="115000"/>
                        </a:lnSpc>
                        <a:spcBef>
                          <a:spcPts val="300"/>
                        </a:spcBef>
                        <a:spcAft>
                          <a:spcPts val="300"/>
                        </a:spcAft>
                      </a:pPr>
                      <a:r>
                        <a:rPr lang="en-US" sz="1600" kern="1200">
                          <a:solidFill>
                            <a:schemeClr val="tx2"/>
                          </a:solidFill>
                          <a:effectLst/>
                          <a:latin typeface="+mn-lt"/>
                          <a:ea typeface="+mn-ea"/>
                          <a:cs typeface="+mn-cs"/>
                        </a:rPr>
                        <a:t> </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Preliminary</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Final</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Preliminary</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Final</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Preliminary</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Final</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Preliminary</a:t>
                      </a:r>
                    </a:p>
                  </a:txBody>
                  <a:tcPr marL="27305" marR="27305" marT="0" marB="0"/>
                </a:tc>
                <a:tc>
                  <a:txBody>
                    <a:bodyPr/>
                    <a:lstStyle/>
                    <a:p>
                      <a:pPr marL="0" marR="0" algn="ctr">
                        <a:lnSpc>
                          <a:spcPct val="115000"/>
                        </a:lnSpc>
                        <a:spcBef>
                          <a:spcPts val="300"/>
                        </a:spcBef>
                        <a:spcAft>
                          <a:spcPts val="300"/>
                        </a:spcAft>
                      </a:pPr>
                      <a:r>
                        <a:rPr lang="en-US" sz="1200" kern="1200" dirty="0">
                          <a:solidFill>
                            <a:schemeClr val="tx2"/>
                          </a:solidFill>
                          <a:effectLst/>
                          <a:latin typeface="+mn-lt"/>
                          <a:ea typeface="+mn-ea"/>
                          <a:cs typeface="+mn-cs"/>
                        </a:rPr>
                        <a:t>Final</a:t>
                      </a:r>
                    </a:p>
                  </a:txBody>
                  <a:tcPr marL="27305" marR="27305" marT="0" marB="0"/>
                </a:tc>
                <a:extLst>
                  <a:ext uri="{0D108BD9-81ED-4DB2-BD59-A6C34878D82A}">
                    <a16:rowId xmlns:a16="http://schemas.microsoft.com/office/drawing/2014/main" val="979051106"/>
                  </a:ext>
                </a:extLst>
              </a:tr>
              <a:tr h="243205">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Care Transitions</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$9,048</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$9,243</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$34,438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$36,027</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$34,805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$35,976</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$87,369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$101,008</a:t>
                      </a:r>
                    </a:p>
                  </a:txBody>
                  <a:tcPr marL="27305" marR="27305" marT="0" marB="0"/>
                </a:tc>
                <a:extLst>
                  <a:ext uri="{0D108BD9-81ED-4DB2-BD59-A6C34878D82A}">
                    <a16:rowId xmlns:a16="http://schemas.microsoft.com/office/drawing/2014/main" val="3559127738"/>
                  </a:ext>
                </a:extLst>
              </a:tr>
              <a:tr h="252095">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Community-Based Care</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$12,027</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$11,161</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$27,378 </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$28,648</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$29,092 </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$30,027</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$43,831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$43,798</a:t>
                      </a:r>
                    </a:p>
                  </a:txBody>
                  <a:tcPr marL="27305" marR="27305" marT="0" marB="0"/>
                </a:tc>
                <a:extLst>
                  <a:ext uri="{0D108BD9-81ED-4DB2-BD59-A6C34878D82A}">
                    <a16:rowId xmlns:a16="http://schemas.microsoft.com/office/drawing/2014/main" val="3255820883"/>
                  </a:ext>
                </a:extLst>
              </a:tr>
              <a:tr h="252095">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Emergency Care</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$8,203</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$7,763</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$14,552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$14,781</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$11,165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$12,282</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$29,871 </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$28,953</a:t>
                      </a:r>
                    </a:p>
                  </a:txBody>
                  <a:tcPr marL="27305" marR="27305" marT="0" marB="0"/>
                </a:tc>
                <a:extLst>
                  <a:ext uri="{0D108BD9-81ED-4DB2-BD59-A6C34878D82A}">
                    <a16:rowId xmlns:a16="http://schemas.microsoft.com/office/drawing/2014/main" val="3461251477"/>
                  </a:ext>
                </a:extLst>
              </a:tr>
              <a:tr h="252095">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Palliative Care</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$34,417</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$34,774</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$48,808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$42,040</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$42,287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$42,784</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$88,197 </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$49,572</a:t>
                      </a:r>
                    </a:p>
                  </a:txBody>
                  <a:tcPr marL="27305" marR="27305" marT="0" marB="0"/>
                </a:tc>
                <a:extLst>
                  <a:ext uri="{0D108BD9-81ED-4DB2-BD59-A6C34878D82A}">
                    <a16:rowId xmlns:a16="http://schemas.microsoft.com/office/drawing/2014/main" val="2564124198"/>
                  </a:ext>
                </a:extLst>
              </a:tr>
              <a:tr h="252095">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Primary Care</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$3,952</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$3,791</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$14,562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$13,046</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$13,502 </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$12,662</a:t>
                      </a:r>
                    </a:p>
                  </a:txBody>
                  <a:tcPr marL="27305" marR="27305"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$35,182 </a:t>
                      </a:r>
                    </a:p>
                  </a:txBody>
                  <a:tcPr marL="27305" marR="27305"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$36,271</a:t>
                      </a:r>
                    </a:p>
                  </a:txBody>
                  <a:tcPr marL="27305" marR="27305" marT="0" marB="0"/>
                </a:tc>
                <a:extLst>
                  <a:ext uri="{0D108BD9-81ED-4DB2-BD59-A6C34878D82A}">
                    <a16:rowId xmlns:a16="http://schemas.microsoft.com/office/drawing/2014/main" val="1473863710"/>
                  </a:ext>
                </a:extLst>
              </a:tr>
            </a:tbl>
          </a:graphicData>
        </a:graphic>
      </p:graphicFrame>
      <p:sp>
        <p:nvSpPr>
          <p:cNvPr id="6" name="TextBox 5">
            <a:extLst>
              <a:ext uri="{FF2B5EF4-FFF2-40B4-BE49-F238E27FC236}">
                <a16:creationId xmlns:a16="http://schemas.microsoft.com/office/drawing/2014/main" id="{DD627440-6264-2729-A824-F36841227CCA}"/>
              </a:ext>
            </a:extLst>
          </p:cNvPr>
          <p:cNvSpPr txBox="1"/>
          <p:nvPr/>
        </p:nvSpPr>
        <p:spPr>
          <a:xfrm>
            <a:off x="263001" y="5610081"/>
            <a:ext cx="7291896" cy="261610"/>
          </a:xfrm>
          <a:prstGeom prst="rect">
            <a:avLst/>
          </a:prstGeom>
          <a:noFill/>
        </p:spPr>
        <p:txBody>
          <a:bodyPr wrap="square" rtlCol="0">
            <a:spAutoFit/>
          </a:bodyPr>
          <a:lstStyle/>
          <a:p>
            <a:r>
              <a:rPr lang="en-US" sz="11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sz="11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Estimated Final Target Prices reflect data available as of February 2023 and should not considered final. </a:t>
            </a:r>
          </a:p>
        </p:txBody>
      </p:sp>
    </p:spTree>
    <p:extLst>
      <p:ext uri="{BB962C8B-B14F-4D97-AF65-F5344CB8AC3E}">
        <p14:creationId xmlns:p14="http://schemas.microsoft.com/office/powerpoint/2010/main" val="358305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a:bodyPr>
          <a:lstStyle/>
          <a:p>
            <a:pPr marL="0" indent="0">
              <a:buNone/>
            </a:pPr>
            <a:r>
              <a:rPr lang="en-US" sz="2400"/>
              <a:t>Nearly all Maryland hospitals (90 percent) are participating in the CTI program, and most are motivated by the potential to earn savings.</a:t>
            </a:r>
          </a:p>
          <a:p>
            <a:r>
              <a:rPr lang="en-US">
                <a:effectLst/>
                <a:latin typeface="Calibri" panose="020F0502020204030204" pitchFamily="34" charset="0"/>
                <a:ea typeface="Calibri" panose="020F0502020204030204" pitchFamily="34" charset="0"/>
                <a:cs typeface="Times New Roman" panose="02020603050405020304" pitchFamily="18" charset="0"/>
              </a:rPr>
              <a:t>Hospitals are participating in CTIs to earn potential savings; to continue work they were already engaged in and be formally evaluated; to avoid financial penalties.</a:t>
            </a:r>
          </a:p>
          <a:p>
            <a:r>
              <a:rPr lang="en-US">
                <a:effectLst/>
                <a:latin typeface="Calibri" panose="020F0502020204030204" pitchFamily="34" charset="0"/>
                <a:ea typeface="Calibri" panose="020F0502020204030204" pitchFamily="34" charset="0"/>
                <a:cs typeface="Times New Roman" panose="02020603050405020304" pitchFamily="18" charset="0"/>
              </a:rPr>
              <a:t>About half of respondents said that their CTI was intended to address an area of high spending, while the other half said this was not the purpose of their CTI</a:t>
            </a:r>
            <a:r>
              <a:rPr lang="en-US" sz="2000">
                <a:effectLst/>
                <a:latin typeface="Calibri" panose="020F0502020204030204" pitchFamily="34" charset="0"/>
                <a:ea typeface="Calibri" panose="020F0502020204030204" pitchFamily="34" charset="0"/>
                <a:cs typeface="Times New Roman" panose="02020603050405020304" pitchFamily="18" charset="0"/>
              </a:rPr>
              <a:t>.</a:t>
            </a:r>
            <a:endParaRPr lang="en-US" sz="2800"/>
          </a:p>
          <a:p>
            <a:pPr lvl="1"/>
            <a:endParaRPr lang="en-US" sz="240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12</a:t>
            </a:fld>
            <a:endParaRPr lang="en-US"/>
          </a:p>
        </p:txBody>
      </p:sp>
    </p:spTree>
    <p:extLst>
      <p:ext uri="{BB962C8B-B14F-4D97-AF65-F5344CB8AC3E}">
        <p14:creationId xmlns:p14="http://schemas.microsoft.com/office/powerpoint/2010/main" val="199775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pPr marL="0" indent="0">
              <a:buNone/>
            </a:pPr>
            <a:r>
              <a:rPr lang="en-US" dirty="0"/>
              <a:t>On average, across all CTIs, mean total costs in excess of target total costs were $1,053,974.</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CTIs related to Primary Care were shown to perform closer to target costs, on average, than did other thematic areas. </a:t>
            </a:r>
            <a:endParaRPr lang="en-US" dirty="0"/>
          </a:p>
          <a:p>
            <a:pPr marL="240030" lvl="1" indent="0">
              <a:buNone/>
            </a:pP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13</a:t>
            </a:fld>
            <a:endParaRPr lang="en-US"/>
          </a:p>
        </p:txBody>
      </p:sp>
      <p:graphicFrame>
        <p:nvGraphicFramePr>
          <p:cNvPr id="3" name="Table 2">
            <a:extLst>
              <a:ext uri="{FF2B5EF4-FFF2-40B4-BE49-F238E27FC236}">
                <a16:creationId xmlns:a16="http://schemas.microsoft.com/office/drawing/2014/main" id="{C680B291-3828-5DBC-5131-5BD68A726DBC}"/>
              </a:ext>
            </a:extLst>
          </p:cNvPr>
          <p:cNvGraphicFramePr>
            <a:graphicFrameLocks noGrp="1"/>
          </p:cNvGraphicFramePr>
          <p:nvPr>
            <p:extLst>
              <p:ext uri="{D42A27DB-BD31-4B8C-83A1-F6EECF244321}">
                <p14:modId xmlns:p14="http://schemas.microsoft.com/office/powerpoint/2010/main" val="3447736332"/>
              </p:ext>
            </p:extLst>
          </p:nvPr>
        </p:nvGraphicFramePr>
        <p:xfrm>
          <a:off x="340708" y="3246120"/>
          <a:ext cx="8455820" cy="2788920"/>
        </p:xfrm>
        <a:graphic>
          <a:graphicData uri="http://schemas.openxmlformats.org/drawingml/2006/table">
            <a:tbl>
              <a:tblPr firstRow="1" firstCol="1" bandRow="1">
                <a:tableStyleId>{577794B7-0F68-450A-8CF4-2D9CDB5CE098}</a:tableStyleId>
              </a:tblPr>
              <a:tblGrid>
                <a:gridCol w="1707425">
                  <a:extLst>
                    <a:ext uri="{9D8B030D-6E8A-4147-A177-3AD203B41FA5}">
                      <a16:colId xmlns:a16="http://schemas.microsoft.com/office/drawing/2014/main" val="922432878"/>
                    </a:ext>
                  </a:extLst>
                </a:gridCol>
                <a:gridCol w="1299089">
                  <a:extLst>
                    <a:ext uri="{9D8B030D-6E8A-4147-A177-3AD203B41FA5}">
                      <a16:colId xmlns:a16="http://schemas.microsoft.com/office/drawing/2014/main" val="1968251149"/>
                    </a:ext>
                  </a:extLst>
                </a:gridCol>
                <a:gridCol w="1136477">
                  <a:extLst>
                    <a:ext uri="{9D8B030D-6E8A-4147-A177-3AD203B41FA5}">
                      <a16:colId xmlns:a16="http://schemas.microsoft.com/office/drawing/2014/main" val="3858293902"/>
                    </a:ext>
                  </a:extLst>
                </a:gridCol>
                <a:gridCol w="1041620">
                  <a:extLst>
                    <a:ext uri="{9D8B030D-6E8A-4147-A177-3AD203B41FA5}">
                      <a16:colId xmlns:a16="http://schemas.microsoft.com/office/drawing/2014/main" val="2523340132"/>
                    </a:ext>
                  </a:extLst>
                </a:gridCol>
                <a:gridCol w="1142800">
                  <a:extLst>
                    <a:ext uri="{9D8B030D-6E8A-4147-A177-3AD203B41FA5}">
                      <a16:colId xmlns:a16="http://schemas.microsoft.com/office/drawing/2014/main" val="691858956"/>
                    </a:ext>
                  </a:extLst>
                </a:gridCol>
                <a:gridCol w="1018131">
                  <a:extLst>
                    <a:ext uri="{9D8B030D-6E8A-4147-A177-3AD203B41FA5}">
                      <a16:colId xmlns:a16="http://schemas.microsoft.com/office/drawing/2014/main" val="3559168820"/>
                    </a:ext>
                  </a:extLst>
                </a:gridCol>
                <a:gridCol w="1110278">
                  <a:extLst>
                    <a:ext uri="{9D8B030D-6E8A-4147-A177-3AD203B41FA5}">
                      <a16:colId xmlns:a16="http://schemas.microsoft.com/office/drawing/2014/main" val="3483725807"/>
                    </a:ext>
                  </a:extLst>
                </a:gridCol>
              </a:tblGrid>
              <a:tr h="780726">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Thematic area</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Minimum</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25th percentile</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Median</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Mean</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75th percentile</a:t>
                      </a:r>
                    </a:p>
                  </a:txBody>
                  <a:tcPr marL="68580" marR="68580" marT="0" marB="0"/>
                </a:tc>
                <a:tc>
                  <a:txBody>
                    <a:bodyPr/>
                    <a:lstStyle/>
                    <a:p>
                      <a:pPr marL="0" marR="0" algn="ctr">
                        <a:lnSpc>
                          <a:spcPct val="115000"/>
                        </a:lnSpc>
                        <a:spcBef>
                          <a:spcPts val="300"/>
                        </a:spcBef>
                        <a:spcAft>
                          <a:spcPts val="300"/>
                        </a:spcAft>
                      </a:pPr>
                      <a:r>
                        <a:rPr lang="en-US" sz="1600" b="1" kern="1200" dirty="0">
                          <a:solidFill>
                            <a:prstClr val="white"/>
                          </a:solidFill>
                          <a:effectLst/>
                          <a:latin typeface="+mn-lt"/>
                          <a:ea typeface="+mn-ea"/>
                          <a:cs typeface="+mn-cs"/>
                        </a:rPr>
                        <a:t>Maximum</a:t>
                      </a:r>
                    </a:p>
                  </a:txBody>
                  <a:tcPr marL="68580" marR="68580" marT="0" marB="0"/>
                </a:tc>
                <a:extLst>
                  <a:ext uri="{0D108BD9-81ED-4DB2-BD59-A6C34878D82A}">
                    <a16:rowId xmlns:a16="http://schemas.microsoft.com/office/drawing/2014/main" val="734405428"/>
                  </a:ext>
                </a:extLst>
              </a:tr>
              <a:tr h="331253">
                <a:tc>
                  <a:txBody>
                    <a:bodyPr/>
                    <a:lstStyle/>
                    <a:p>
                      <a:pPr marL="0" marR="0">
                        <a:lnSpc>
                          <a:spcPct val="115000"/>
                        </a:lnSpc>
                        <a:spcBef>
                          <a:spcPts val="300"/>
                        </a:spcBef>
                        <a:spcAft>
                          <a:spcPts val="300"/>
                        </a:spcAft>
                      </a:pPr>
                      <a:r>
                        <a:rPr lang="en-US" sz="1400" kern="1200" dirty="0">
                          <a:solidFill>
                            <a:schemeClr val="tx2"/>
                          </a:solidFill>
                          <a:effectLst/>
                          <a:latin typeface="+mn-lt"/>
                          <a:ea typeface="+mn-ea"/>
                          <a:cs typeface="+mn-cs"/>
                        </a:rPr>
                        <a:t>Care Transitions</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($17,072,966)</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($1,418,973)</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($414,767)</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($1,282,761)</a:t>
                      </a:r>
                    </a:p>
                  </a:txBody>
                  <a:tcPr marL="68580" marR="68580"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$48,498</a:t>
                      </a:r>
                    </a:p>
                  </a:txBody>
                  <a:tcPr marL="68580" marR="68580"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$1,267,724</a:t>
                      </a:r>
                    </a:p>
                  </a:txBody>
                  <a:tcPr marL="68580" marR="68580" marT="0" marB="0"/>
                </a:tc>
                <a:extLst>
                  <a:ext uri="{0D108BD9-81ED-4DB2-BD59-A6C34878D82A}">
                    <a16:rowId xmlns:a16="http://schemas.microsoft.com/office/drawing/2014/main" val="3323705247"/>
                  </a:ext>
                </a:extLst>
              </a:tr>
              <a:tr h="683182">
                <a:tc>
                  <a:txBody>
                    <a:bodyPr/>
                    <a:lstStyle/>
                    <a:p>
                      <a:pPr marL="0" marR="0">
                        <a:lnSpc>
                          <a:spcPct val="115000"/>
                        </a:lnSpc>
                        <a:spcBef>
                          <a:spcPts val="300"/>
                        </a:spcBef>
                        <a:spcAft>
                          <a:spcPts val="300"/>
                        </a:spcAft>
                      </a:pPr>
                      <a:r>
                        <a:rPr lang="en-US" sz="1400" kern="1200">
                          <a:solidFill>
                            <a:schemeClr val="tx2"/>
                          </a:solidFill>
                          <a:effectLst/>
                          <a:latin typeface="+mn-lt"/>
                          <a:ea typeface="+mn-ea"/>
                          <a:cs typeface="+mn-cs"/>
                        </a:rPr>
                        <a:t>Community-Based Care</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($6,283,791)</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($1,280,090)</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($741,653)</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($654,570)</a:t>
                      </a:r>
                    </a:p>
                  </a:txBody>
                  <a:tcPr marL="68580" marR="68580"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$153,237</a:t>
                      </a:r>
                    </a:p>
                  </a:txBody>
                  <a:tcPr marL="68580" marR="68580"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$4,939,703</a:t>
                      </a:r>
                    </a:p>
                  </a:txBody>
                  <a:tcPr marL="68580" marR="68580" marT="0" marB="0"/>
                </a:tc>
                <a:extLst>
                  <a:ext uri="{0D108BD9-81ED-4DB2-BD59-A6C34878D82A}">
                    <a16:rowId xmlns:a16="http://schemas.microsoft.com/office/drawing/2014/main" val="4157199206"/>
                  </a:ext>
                </a:extLst>
              </a:tr>
              <a:tr h="331253">
                <a:tc>
                  <a:txBody>
                    <a:bodyPr/>
                    <a:lstStyle/>
                    <a:p>
                      <a:pPr marL="0" marR="0">
                        <a:lnSpc>
                          <a:spcPct val="115000"/>
                        </a:lnSpc>
                        <a:spcBef>
                          <a:spcPts val="300"/>
                        </a:spcBef>
                        <a:spcAft>
                          <a:spcPts val="300"/>
                        </a:spcAft>
                      </a:pPr>
                      <a:r>
                        <a:rPr lang="en-US" sz="1400" kern="1200">
                          <a:solidFill>
                            <a:schemeClr val="tx2"/>
                          </a:solidFill>
                          <a:effectLst/>
                          <a:latin typeface="+mn-lt"/>
                          <a:ea typeface="+mn-ea"/>
                          <a:cs typeface="+mn-cs"/>
                        </a:rPr>
                        <a:t>Emergency Care</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($13,556,289)</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($2,156,208)</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($579,958)</a:t>
                      </a:r>
                    </a:p>
                  </a:txBody>
                  <a:tcPr marL="68580" marR="68580" marT="0" marB="0"/>
                </a:tc>
                <a:tc>
                  <a:txBody>
                    <a:bodyPr/>
                    <a:lstStyle/>
                    <a:p>
                      <a:pPr marL="0" marR="0" algn="ctr">
                        <a:lnSpc>
                          <a:spcPct val="115000"/>
                        </a:lnSpc>
                        <a:spcBef>
                          <a:spcPts val="300"/>
                        </a:spcBef>
                        <a:spcAft>
                          <a:spcPts val="300"/>
                        </a:spcAft>
                      </a:pPr>
                      <a:r>
                        <a:rPr lang="en-US" sz="1400" kern="1200">
                          <a:solidFill>
                            <a:srgbClr val="FF0000"/>
                          </a:solidFill>
                          <a:effectLst/>
                          <a:latin typeface="+mn-lt"/>
                          <a:ea typeface="+mn-ea"/>
                          <a:cs typeface="+mn-cs"/>
                        </a:rPr>
                        <a:t>($2,353,462)</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($46,807)</a:t>
                      </a:r>
                    </a:p>
                  </a:txBody>
                  <a:tcPr marL="68580" marR="68580"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$247,297</a:t>
                      </a:r>
                    </a:p>
                  </a:txBody>
                  <a:tcPr marL="68580" marR="68580" marT="0" marB="0"/>
                </a:tc>
                <a:extLst>
                  <a:ext uri="{0D108BD9-81ED-4DB2-BD59-A6C34878D82A}">
                    <a16:rowId xmlns:a16="http://schemas.microsoft.com/office/drawing/2014/main" val="3504145947"/>
                  </a:ext>
                </a:extLst>
              </a:tr>
              <a:tr h="331253">
                <a:tc>
                  <a:txBody>
                    <a:bodyPr/>
                    <a:lstStyle/>
                    <a:p>
                      <a:pPr marL="0" marR="0">
                        <a:lnSpc>
                          <a:spcPct val="115000"/>
                        </a:lnSpc>
                        <a:spcBef>
                          <a:spcPts val="300"/>
                        </a:spcBef>
                        <a:spcAft>
                          <a:spcPts val="300"/>
                        </a:spcAft>
                      </a:pPr>
                      <a:r>
                        <a:rPr lang="en-US" sz="1400" kern="1200">
                          <a:solidFill>
                            <a:schemeClr val="tx2"/>
                          </a:solidFill>
                          <a:effectLst/>
                          <a:latin typeface="+mn-lt"/>
                          <a:ea typeface="+mn-ea"/>
                          <a:cs typeface="+mn-cs"/>
                        </a:rPr>
                        <a:t>Palliative Care</a:t>
                      </a:r>
                    </a:p>
                  </a:txBody>
                  <a:tcPr marL="68580" marR="68580" marT="0" marB="0"/>
                </a:tc>
                <a:tc>
                  <a:txBody>
                    <a:bodyPr/>
                    <a:lstStyle/>
                    <a:p>
                      <a:pPr marL="0" marR="0" algn="ctr">
                        <a:lnSpc>
                          <a:spcPct val="115000"/>
                        </a:lnSpc>
                        <a:spcBef>
                          <a:spcPts val="300"/>
                        </a:spcBef>
                        <a:spcAft>
                          <a:spcPts val="300"/>
                        </a:spcAft>
                      </a:pPr>
                      <a:r>
                        <a:rPr lang="en-US" sz="1400" kern="1200">
                          <a:solidFill>
                            <a:srgbClr val="FF0000"/>
                          </a:solidFill>
                          <a:effectLst/>
                          <a:latin typeface="+mn-lt"/>
                          <a:ea typeface="+mn-ea"/>
                          <a:cs typeface="+mn-cs"/>
                        </a:rPr>
                        <a:t>($3,274,915)</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($1,069,994)</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($75,674)</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($463,637)</a:t>
                      </a:r>
                    </a:p>
                  </a:txBody>
                  <a:tcPr marL="68580" marR="68580"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$530,683</a:t>
                      </a:r>
                    </a:p>
                  </a:txBody>
                  <a:tcPr marL="68580" marR="68580" marT="0" marB="0"/>
                </a:tc>
                <a:tc>
                  <a:txBody>
                    <a:bodyPr/>
                    <a:lstStyle/>
                    <a:p>
                      <a:pPr marL="0" marR="0" algn="ctr">
                        <a:lnSpc>
                          <a:spcPct val="115000"/>
                        </a:lnSpc>
                        <a:spcBef>
                          <a:spcPts val="300"/>
                        </a:spcBef>
                        <a:spcAft>
                          <a:spcPts val="300"/>
                        </a:spcAft>
                      </a:pPr>
                      <a:r>
                        <a:rPr lang="en-US" sz="1400" kern="1200">
                          <a:solidFill>
                            <a:schemeClr val="tx2"/>
                          </a:solidFill>
                          <a:effectLst/>
                          <a:latin typeface="+mn-lt"/>
                          <a:ea typeface="+mn-ea"/>
                          <a:cs typeface="+mn-cs"/>
                        </a:rPr>
                        <a:t>$1,571,716</a:t>
                      </a:r>
                    </a:p>
                  </a:txBody>
                  <a:tcPr marL="68580" marR="68580" marT="0" marB="0"/>
                </a:tc>
                <a:extLst>
                  <a:ext uri="{0D108BD9-81ED-4DB2-BD59-A6C34878D82A}">
                    <a16:rowId xmlns:a16="http://schemas.microsoft.com/office/drawing/2014/main" val="3538522896"/>
                  </a:ext>
                </a:extLst>
              </a:tr>
              <a:tr h="331253">
                <a:tc>
                  <a:txBody>
                    <a:bodyPr/>
                    <a:lstStyle/>
                    <a:p>
                      <a:pPr marL="0" marR="0">
                        <a:lnSpc>
                          <a:spcPct val="115000"/>
                        </a:lnSpc>
                        <a:spcBef>
                          <a:spcPts val="300"/>
                        </a:spcBef>
                        <a:spcAft>
                          <a:spcPts val="300"/>
                        </a:spcAft>
                      </a:pPr>
                      <a:r>
                        <a:rPr lang="en-US" sz="1400" kern="1200">
                          <a:solidFill>
                            <a:schemeClr val="tx2"/>
                          </a:solidFill>
                          <a:effectLst/>
                          <a:latin typeface="+mn-lt"/>
                          <a:ea typeface="+mn-ea"/>
                          <a:cs typeface="+mn-cs"/>
                        </a:rPr>
                        <a:t>Primary Care</a:t>
                      </a:r>
                    </a:p>
                  </a:txBody>
                  <a:tcPr marL="68580" marR="68580" marT="0" marB="0"/>
                </a:tc>
                <a:tc>
                  <a:txBody>
                    <a:bodyPr/>
                    <a:lstStyle/>
                    <a:p>
                      <a:pPr marL="0" marR="0" algn="ctr">
                        <a:lnSpc>
                          <a:spcPct val="115000"/>
                        </a:lnSpc>
                        <a:spcBef>
                          <a:spcPts val="300"/>
                        </a:spcBef>
                        <a:spcAft>
                          <a:spcPts val="300"/>
                        </a:spcAft>
                      </a:pPr>
                      <a:r>
                        <a:rPr lang="en-US" sz="1400" kern="1200">
                          <a:solidFill>
                            <a:srgbClr val="FF0000"/>
                          </a:solidFill>
                          <a:effectLst/>
                          <a:latin typeface="+mn-lt"/>
                          <a:ea typeface="+mn-ea"/>
                          <a:cs typeface="+mn-cs"/>
                        </a:rPr>
                        <a:t>($8,444,878)</a:t>
                      </a:r>
                    </a:p>
                  </a:txBody>
                  <a:tcPr marL="68580" marR="68580" marT="0" marB="0"/>
                </a:tc>
                <a:tc>
                  <a:txBody>
                    <a:bodyPr/>
                    <a:lstStyle/>
                    <a:p>
                      <a:pPr marL="0" marR="0" algn="ctr">
                        <a:lnSpc>
                          <a:spcPct val="115000"/>
                        </a:lnSpc>
                        <a:spcBef>
                          <a:spcPts val="300"/>
                        </a:spcBef>
                        <a:spcAft>
                          <a:spcPts val="300"/>
                        </a:spcAft>
                      </a:pPr>
                      <a:r>
                        <a:rPr lang="en-US" sz="1400" kern="1200">
                          <a:solidFill>
                            <a:srgbClr val="FF0000"/>
                          </a:solidFill>
                          <a:effectLst/>
                          <a:latin typeface="+mn-lt"/>
                          <a:ea typeface="+mn-ea"/>
                          <a:cs typeface="+mn-cs"/>
                        </a:rPr>
                        <a:t>($4,453,864)</a:t>
                      </a:r>
                    </a:p>
                  </a:txBody>
                  <a:tcPr marL="68580" marR="68580" marT="0" marB="0"/>
                </a:tc>
                <a:tc>
                  <a:txBody>
                    <a:bodyPr/>
                    <a:lstStyle/>
                    <a:p>
                      <a:pPr marL="0" marR="0" algn="ctr">
                        <a:lnSpc>
                          <a:spcPct val="115000"/>
                        </a:lnSpc>
                        <a:spcBef>
                          <a:spcPts val="300"/>
                        </a:spcBef>
                        <a:spcAft>
                          <a:spcPts val="300"/>
                        </a:spcAft>
                      </a:pPr>
                      <a:r>
                        <a:rPr lang="en-US" sz="1400" kern="1200">
                          <a:solidFill>
                            <a:srgbClr val="FF0000"/>
                          </a:solidFill>
                          <a:effectLst/>
                          <a:latin typeface="+mn-lt"/>
                          <a:ea typeface="+mn-ea"/>
                          <a:cs typeface="+mn-cs"/>
                        </a:rPr>
                        <a:t>($702,290)</a:t>
                      </a:r>
                    </a:p>
                  </a:txBody>
                  <a:tcPr marL="68580" marR="68580" marT="0" marB="0"/>
                </a:tc>
                <a:tc>
                  <a:txBody>
                    <a:bodyPr/>
                    <a:lstStyle/>
                    <a:p>
                      <a:pPr marL="0" marR="0" algn="ctr">
                        <a:lnSpc>
                          <a:spcPct val="115000"/>
                        </a:lnSpc>
                        <a:spcBef>
                          <a:spcPts val="300"/>
                        </a:spcBef>
                        <a:spcAft>
                          <a:spcPts val="300"/>
                        </a:spcAft>
                      </a:pPr>
                      <a:r>
                        <a:rPr lang="en-US" sz="1400" kern="1200" dirty="0">
                          <a:solidFill>
                            <a:srgbClr val="FF0000"/>
                          </a:solidFill>
                          <a:effectLst/>
                          <a:latin typeface="+mn-lt"/>
                          <a:ea typeface="+mn-ea"/>
                          <a:cs typeface="+mn-cs"/>
                        </a:rPr>
                        <a:t>($36,631)</a:t>
                      </a:r>
                    </a:p>
                  </a:txBody>
                  <a:tcPr marL="68580" marR="68580"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$1,523,734</a:t>
                      </a:r>
                    </a:p>
                  </a:txBody>
                  <a:tcPr marL="68580" marR="68580" marT="0" marB="0"/>
                </a:tc>
                <a:tc>
                  <a:txBody>
                    <a:bodyPr/>
                    <a:lstStyle/>
                    <a:p>
                      <a:pPr marL="0" marR="0" algn="ctr">
                        <a:lnSpc>
                          <a:spcPct val="115000"/>
                        </a:lnSpc>
                        <a:spcBef>
                          <a:spcPts val="300"/>
                        </a:spcBef>
                        <a:spcAft>
                          <a:spcPts val="300"/>
                        </a:spcAft>
                      </a:pPr>
                      <a:r>
                        <a:rPr lang="en-US" sz="1400" kern="1200" dirty="0">
                          <a:solidFill>
                            <a:schemeClr val="tx2"/>
                          </a:solidFill>
                          <a:effectLst/>
                          <a:latin typeface="+mn-lt"/>
                          <a:ea typeface="+mn-ea"/>
                          <a:cs typeface="+mn-cs"/>
                        </a:rPr>
                        <a:t>$16,228,537</a:t>
                      </a:r>
                    </a:p>
                  </a:txBody>
                  <a:tcPr marL="68580" marR="68580" marT="0" marB="0"/>
                </a:tc>
                <a:extLst>
                  <a:ext uri="{0D108BD9-81ED-4DB2-BD59-A6C34878D82A}">
                    <a16:rowId xmlns:a16="http://schemas.microsoft.com/office/drawing/2014/main" val="4067311418"/>
                  </a:ext>
                </a:extLst>
              </a:tr>
            </a:tbl>
          </a:graphicData>
        </a:graphic>
      </p:graphicFrame>
    </p:spTree>
    <p:extLst>
      <p:ext uri="{BB962C8B-B14F-4D97-AF65-F5344CB8AC3E}">
        <p14:creationId xmlns:p14="http://schemas.microsoft.com/office/powerpoint/2010/main" val="223302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pPr marL="0" indent="0">
              <a:buNone/>
            </a:pPr>
            <a:r>
              <a:rPr lang="en-US" dirty="0"/>
              <a:t>Overall, 33 of the 104 CTIs had lower costs than the performance target and generated savings. </a:t>
            </a:r>
          </a:p>
          <a:p>
            <a:r>
              <a:rPr lang="en-US" dirty="0"/>
              <a:t>CTIs that achieved savings represented nearly one third of implemented CTIs and included all thematic areas.</a:t>
            </a: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14</a:t>
            </a:fld>
            <a:endParaRPr lang="en-US"/>
          </a:p>
        </p:txBody>
      </p:sp>
      <p:graphicFrame>
        <p:nvGraphicFramePr>
          <p:cNvPr id="5" name="Table 4">
            <a:extLst>
              <a:ext uri="{FF2B5EF4-FFF2-40B4-BE49-F238E27FC236}">
                <a16:creationId xmlns:a16="http://schemas.microsoft.com/office/drawing/2014/main" id="{43EB9C0D-7AE0-F790-D495-B7F5350F7C09}"/>
              </a:ext>
            </a:extLst>
          </p:cNvPr>
          <p:cNvGraphicFramePr>
            <a:graphicFrameLocks noGrp="1"/>
          </p:cNvGraphicFramePr>
          <p:nvPr>
            <p:extLst>
              <p:ext uri="{D42A27DB-BD31-4B8C-83A1-F6EECF244321}">
                <p14:modId xmlns:p14="http://schemas.microsoft.com/office/powerpoint/2010/main" val="1053733419"/>
              </p:ext>
            </p:extLst>
          </p:nvPr>
        </p:nvGraphicFramePr>
        <p:xfrm>
          <a:off x="1600200" y="3308441"/>
          <a:ext cx="5943600" cy="2424684"/>
        </p:xfrm>
        <a:graphic>
          <a:graphicData uri="http://schemas.openxmlformats.org/drawingml/2006/table">
            <a:tbl>
              <a:tblPr firstRow="1" firstCol="1" bandRow="1">
                <a:tableStyleId>{577794B7-0F68-450A-8CF4-2D9CDB5CE098}</a:tableStyleId>
              </a:tblPr>
              <a:tblGrid>
                <a:gridCol w="1485900">
                  <a:extLst>
                    <a:ext uri="{9D8B030D-6E8A-4147-A177-3AD203B41FA5}">
                      <a16:colId xmlns:a16="http://schemas.microsoft.com/office/drawing/2014/main" val="3025068914"/>
                    </a:ext>
                  </a:extLst>
                </a:gridCol>
                <a:gridCol w="1485900">
                  <a:extLst>
                    <a:ext uri="{9D8B030D-6E8A-4147-A177-3AD203B41FA5}">
                      <a16:colId xmlns:a16="http://schemas.microsoft.com/office/drawing/2014/main" val="2412445378"/>
                    </a:ext>
                  </a:extLst>
                </a:gridCol>
                <a:gridCol w="1485900">
                  <a:extLst>
                    <a:ext uri="{9D8B030D-6E8A-4147-A177-3AD203B41FA5}">
                      <a16:colId xmlns:a16="http://schemas.microsoft.com/office/drawing/2014/main" val="3947697204"/>
                    </a:ext>
                  </a:extLst>
                </a:gridCol>
                <a:gridCol w="1485900">
                  <a:extLst>
                    <a:ext uri="{9D8B030D-6E8A-4147-A177-3AD203B41FA5}">
                      <a16:colId xmlns:a16="http://schemas.microsoft.com/office/drawing/2014/main" val="3524468086"/>
                    </a:ext>
                  </a:extLst>
                </a:gridCol>
              </a:tblGrid>
              <a:tr h="189230">
                <a:tc>
                  <a:txBody>
                    <a:bodyPr/>
                    <a:lstStyle/>
                    <a:p>
                      <a:pPr marL="0" marR="0" algn="ctr">
                        <a:lnSpc>
                          <a:spcPct val="115000"/>
                        </a:lnSpc>
                        <a:spcBef>
                          <a:spcPts val="200"/>
                        </a:spcBef>
                        <a:spcAft>
                          <a:spcPts val="200"/>
                        </a:spcAft>
                      </a:pPr>
                      <a:r>
                        <a:rPr lang="en-US" sz="1600" b="1" kern="1200">
                          <a:solidFill>
                            <a:prstClr val="white"/>
                          </a:solidFill>
                          <a:effectLst/>
                          <a:latin typeface="+mn-lt"/>
                          <a:ea typeface="+mn-ea"/>
                          <a:cs typeface="+mn-cs"/>
                        </a:rPr>
                        <a:t>Thematic area</a:t>
                      </a:r>
                    </a:p>
                  </a:txBody>
                  <a:tcPr marL="68580" marR="68580" marT="0" marB="0"/>
                </a:tc>
                <a:tc>
                  <a:txBody>
                    <a:bodyPr/>
                    <a:lstStyle/>
                    <a:p>
                      <a:pPr marL="0" marR="0" algn="ctr">
                        <a:lnSpc>
                          <a:spcPct val="115000"/>
                        </a:lnSpc>
                        <a:spcBef>
                          <a:spcPts val="200"/>
                        </a:spcBef>
                        <a:spcAft>
                          <a:spcPts val="200"/>
                        </a:spcAft>
                      </a:pPr>
                      <a:r>
                        <a:rPr lang="en-US" sz="1600" b="1" kern="1200">
                          <a:solidFill>
                            <a:prstClr val="white"/>
                          </a:solidFill>
                          <a:effectLst/>
                          <a:latin typeface="+mn-lt"/>
                          <a:ea typeface="+mn-ea"/>
                          <a:cs typeface="+mn-cs"/>
                        </a:rPr>
                        <a:t>Number of CTIs</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Number of CTIs with cost savings</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Percent of CTIs with cost savings</a:t>
                      </a:r>
                    </a:p>
                  </a:txBody>
                  <a:tcPr marL="68580" marR="68580" marT="0" marB="0"/>
                </a:tc>
                <a:extLst>
                  <a:ext uri="{0D108BD9-81ED-4DB2-BD59-A6C34878D82A}">
                    <a16:rowId xmlns:a16="http://schemas.microsoft.com/office/drawing/2014/main" val="1830857944"/>
                  </a:ext>
                </a:extLst>
              </a:tr>
              <a:tr h="189230">
                <a:tc>
                  <a:txBody>
                    <a:bodyPr/>
                    <a:lstStyle/>
                    <a:p>
                      <a:pPr marL="0" marR="0">
                        <a:lnSpc>
                          <a:spcPct val="115000"/>
                        </a:lnSpc>
                        <a:spcBef>
                          <a:spcPts val="200"/>
                        </a:spcBef>
                        <a:spcAft>
                          <a:spcPts val="200"/>
                        </a:spcAft>
                      </a:pPr>
                      <a:r>
                        <a:rPr lang="en-US" sz="1600" kern="1200" dirty="0">
                          <a:solidFill>
                            <a:schemeClr val="tx2"/>
                          </a:solidFill>
                          <a:effectLst/>
                          <a:latin typeface="+mn-lt"/>
                          <a:ea typeface="+mn-ea"/>
                          <a:cs typeface="+mn-cs"/>
                        </a:rPr>
                        <a:t>Care Transitions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55</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17</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31%</a:t>
                      </a:r>
                    </a:p>
                  </a:txBody>
                  <a:tcPr marL="68580" marR="68580" marT="0" marB="0"/>
                </a:tc>
                <a:extLst>
                  <a:ext uri="{0D108BD9-81ED-4DB2-BD59-A6C34878D82A}">
                    <a16:rowId xmlns:a16="http://schemas.microsoft.com/office/drawing/2014/main" val="1324280354"/>
                  </a:ext>
                </a:extLst>
              </a:tr>
              <a:tr h="18923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Community-Based Care</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10</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4</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40%</a:t>
                      </a:r>
                    </a:p>
                  </a:txBody>
                  <a:tcPr marL="68580" marR="68580" marT="0" marB="0"/>
                </a:tc>
                <a:extLst>
                  <a:ext uri="{0D108BD9-81ED-4DB2-BD59-A6C34878D82A}">
                    <a16:rowId xmlns:a16="http://schemas.microsoft.com/office/drawing/2014/main" val="1972227473"/>
                  </a:ext>
                </a:extLst>
              </a:tr>
              <a:tr h="18923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Emergency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13</a:t>
                      </a:r>
                    </a:p>
                  </a:txBody>
                  <a:tcPr marL="68580" marR="68580" marT="0" marB="0" anchor="b"/>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2</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15%</a:t>
                      </a:r>
                    </a:p>
                  </a:txBody>
                  <a:tcPr marL="68580" marR="68580" marT="0" marB="0"/>
                </a:tc>
                <a:extLst>
                  <a:ext uri="{0D108BD9-81ED-4DB2-BD59-A6C34878D82A}">
                    <a16:rowId xmlns:a16="http://schemas.microsoft.com/office/drawing/2014/main" val="1595782751"/>
                  </a:ext>
                </a:extLst>
              </a:tr>
              <a:tr h="18923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Palliative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4</a:t>
                      </a:r>
                    </a:p>
                  </a:txBody>
                  <a:tcPr marL="68580" marR="68580" marT="0" marB="0" anchor="b"/>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2</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50%</a:t>
                      </a:r>
                    </a:p>
                  </a:txBody>
                  <a:tcPr marL="68580" marR="68580" marT="0" marB="0"/>
                </a:tc>
                <a:extLst>
                  <a:ext uri="{0D108BD9-81ED-4DB2-BD59-A6C34878D82A}">
                    <a16:rowId xmlns:a16="http://schemas.microsoft.com/office/drawing/2014/main" val="646088950"/>
                  </a:ext>
                </a:extLst>
              </a:tr>
              <a:tr h="17905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Primary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22</a:t>
                      </a:r>
                    </a:p>
                  </a:txBody>
                  <a:tcPr marL="68580" marR="68580" marT="0" marB="0" anchor="b"/>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8</a:t>
                      </a:r>
                    </a:p>
                  </a:txBody>
                  <a:tcPr marL="68580" marR="68580" marT="0" marB="0" anchor="b"/>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36%</a:t>
                      </a:r>
                    </a:p>
                  </a:txBody>
                  <a:tcPr marL="68580" marR="68580" marT="0" marB="0"/>
                </a:tc>
                <a:extLst>
                  <a:ext uri="{0D108BD9-81ED-4DB2-BD59-A6C34878D82A}">
                    <a16:rowId xmlns:a16="http://schemas.microsoft.com/office/drawing/2014/main" val="163294935"/>
                  </a:ext>
                </a:extLst>
              </a:tr>
            </a:tbl>
          </a:graphicData>
        </a:graphic>
      </p:graphicFrame>
    </p:spTree>
    <p:extLst>
      <p:ext uri="{BB962C8B-B14F-4D97-AF65-F5344CB8AC3E}">
        <p14:creationId xmlns:p14="http://schemas.microsoft.com/office/powerpoint/2010/main" val="387403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15</a:t>
            </a:fld>
            <a:endParaRPr lang="en-US"/>
          </a:p>
        </p:txBody>
      </p:sp>
      <p:sp>
        <p:nvSpPr>
          <p:cNvPr id="6" name="Content Placeholder 5">
            <a:extLst>
              <a:ext uri="{FF2B5EF4-FFF2-40B4-BE49-F238E27FC236}">
                <a16:creationId xmlns:a16="http://schemas.microsoft.com/office/drawing/2014/main" id="{A817EACC-CF3C-1871-9C2B-1BBA68FF628C}"/>
              </a:ext>
            </a:extLst>
          </p:cNvPr>
          <p:cNvSpPr>
            <a:spLocks noGrp="1"/>
          </p:cNvSpPr>
          <p:nvPr>
            <p:ph sz="quarter" idx="17"/>
          </p:nvPr>
        </p:nvSpPr>
        <p:spPr/>
        <p:txBody>
          <a:bodyPr/>
          <a:lstStyle/>
          <a:p>
            <a:pPr marL="0" indent="0" algn="ctr">
              <a:buNone/>
            </a:pPr>
            <a:r>
              <a:rPr lang="en-US" sz="1800" dirty="0"/>
              <a:t>Boxplot of Total Target Costs Minus Total Performance Costs, by Number of Episodes</a:t>
            </a:r>
          </a:p>
          <a:p>
            <a:endParaRPr lang="en-US" dirty="0"/>
          </a:p>
        </p:txBody>
      </p:sp>
      <p:grpSp>
        <p:nvGrpSpPr>
          <p:cNvPr id="9" name="Group 8">
            <a:extLst>
              <a:ext uri="{FF2B5EF4-FFF2-40B4-BE49-F238E27FC236}">
                <a16:creationId xmlns:a16="http://schemas.microsoft.com/office/drawing/2014/main" id="{58E4659E-B1D4-3659-C44B-328EA033D17F}"/>
              </a:ext>
            </a:extLst>
          </p:cNvPr>
          <p:cNvGrpSpPr/>
          <p:nvPr/>
        </p:nvGrpSpPr>
        <p:grpSpPr>
          <a:xfrm>
            <a:off x="1032670" y="1578373"/>
            <a:ext cx="7078659" cy="4372162"/>
            <a:chOff x="1715956" y="1899846"/>
            <a:chExt cx="6522522" cy="4028662"/>
          </a:xfrm>
        </p:grpSpPr>
        <p:pic>
          <p:nvPicPr>
            <p:cNvPr id="7" name="Picture 6">
              <a:extLst>
                <a:ext uri="{FF2B5EF4-FFF2-40B4-BE49-F238E27FC236}">
                  <a16:creationId xmlns:a16="http://schemas.microsoft.com/office/drawing/2014/main" id="{D54534D4-F67B-2EA3-3286-826712415478}"/>
                </a:ext>
              </a:extLst>
            </p:cNvPr>
            <p:cNvPicPr>
              <a:picLocks noChangeAspect="1"/>
            </p:cNvPicPr>
            <p:nvPr/>
          </p:nvPicPr>
          <p:blipFill>
            <a:blip r:embed="rId3"/>
            <a:stretch>
              <a:fillRect/>
            </a:stretch>
          </p:blipFill>
          <p:spPr bwMode="auto">
            <a:xfrm>
              <a:off x="1715956" y="1899846"/>
              <a:ext cx="6522522" cy="4028662"/>
            </a:xfrm>
            <a:prstGeom prst="rect">
              <a:avLst/>
            </a:prstGeom>
            <a:noFill/>
            <a:ln>
              <a:noFill/>
            </a:ln>
          </p:spPr>
        </p:pic>
        <p:sp>
          <p:nvSpPr>
            <p:cNvPr id="8" name="Rectangle 7">
              <a:extLst>
                <a:ext uri="{FF2B5EF4-FFF2-40B4-BE49-F238E27FC236}">
                  <a16:creationId xmlns:a16="http://schemas.microsoft.com/office/drawing/2014/main" id="{F61865ED-3BFC-A820-5BB3-956FD86E36B7}"/>
                </a:ext>
              </a:extLst>
            </p:cNvPr>
            <p:cNvSpPr/>
            <p:nvPr/>
          </p:nvSpPr>
          <p:spPr>
            <a:xfrm>
              <a:off x="1961965" y="2157274"/>
              <a:ext cx="5930284" cy="334688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527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16</a:t>
            </a:fld>
            <a:endParaRPr lang="en-US"/>
          </a:p>
        </p:txBody>
      </p:sp>
      <p:sp>
        <p:nvSpPr>
          <p:cNvPr id="6" name="Content Placeholder 5">
            <a:extLst>
              <a:ext uri="{FF2B5EF4-FFF2-40B4-BE49-F238E27FC236}">
                <a16:creationId xmlns:a16="http://schemas.microsoft.com/office/drawing/2014/main" id="{A817EACC-CF3C-1871-9C2B-1BBA68FF628C}"/>
              </a:ext>
            </a:extLst>
          </p:cNvPr>
          <p:cNvSpPr>
            <a:spLocks noGrp="1"/>
          </p:cNvSpPr>
          <p:nvPr>
            <p:ph sz="quarter" idx="17"/>
          </p:nvPr>
        </p:nvSpPr>
        <p:spPr/>
        <p:txBody>
          <a:bodyPr>
            <a:normAutofit/>
          </a:bodyPr>
          <a:lstStyle/>
          <a:p>
            <a:pPr marL="0" indent="0" algn="ctr">
              <a:buNone/>
            </a:pPr>
            <a:r>
              <a:rPr lang="en-US" sz="1800" dirty="0"/>
              <a:t>Boxplot of Difference Between Target Per-Episode Cost and Performance Per-Episode Cost, by Number of Episodes</a:t>
            </a:r>
            <a:endParaRPr lang="en-US" sz="2400" dirty="0"/>
          </a:p>
        </p:txBody>
      </p:sp>
      <p:grpSp>
        <p:nvGrpSpPr>
          <p:cNvPr id="5" name="Group 4">
            <a:extLst>
              <a:ext uri="{FF2B5EF4-FFF2-40B4-BE49-F238E27FC236}">
                <a16:creationId xmlns:a16="http://schemas.microsoft.com/office/drawing/2014/main" id="{BE916ADD-C45B-1C4A-0D68-49C525996F49}"/>
              </a:ext>
            </a:extLst>
          </p:cNvPr>
          <p:cNvGrpSpPr/>
          <p:nvPr/>
        </p:nvGrpSpPr>
        <p:grpSpPr>
          <a:xfrm>
            <a:off x="1505925" y="2180935"/>
            <a:ext cx="6132149" cy="3735706"/>
            <a:chOff x="1463403" y="1879094"/>
            <a:chExt cx="6132149" cy="3735706"/>
          </a:xfrm>
        </p:grpSpPr>
        <p:pic>
          <p:nvPicPr>
            <p:cNvPr id="3" name="Picture 2">
              <a:extLst>
                <a:ext uri="{FF2B5EF4-FFF2-40B4-BE49-F238E27FC236}">
                  <a16:creationId xmlns:a16="http://schemas.microsoft.com/office/drawing/2014/main" id="{4177A270-62DA-C63D-B519-3EF3706684DF}"/>
                </a:ext>
              </a:extLst>
            </p:cNvPr>
            <p:cNvPicPr>
              <a:picLocks noChangeAspect="1"/>
            </p:cNvPicPr>
            <p:nvPr/>
          </p:nvPicPr>
          <p:blipFill>
            <a:blip r:embed="rId3"/>
            <a:stretch>
              <a:fillRect/>
            </a:stretch>
          </p:blipFill>
          <p:spPr bwMode="auto">
            <a:xfrm>
              <a:off x="1548447" y="1879095"/>
              <a:ext cx="6047105" cy="3735705"/>
            </a:xfrm>
            <a:prstGeom prst="rect">
              <a:avLst/>
            </a:prstGeom>
            <a:noFill/>
            <a:ln>
              <a:noFill/>
            </a:ln>
          </p:spPr>
        </p:pic>
        <p:sp>
          <p:nvSpPr>
            <p:cNvPr id="8" name="Rectangle 7">
              <a:extLst>
                <a:ext uri="{FF2B5EF4-FFF2-40B4-BE49-F238E27FC236}">
                  <a16:creationId xmlns:a16="http://schemas.microsoft.com/office/drawing/2014/main" id="{F61865ED-3BFC-A820-5BB3-956FD86E36B7}"/>
                </a:ext>
              </a:extLst>
            </p:cNvPr>
            <p:cNvSpPr/>
            <p:nvPr/>
          </p:nvSpPr>
          <p:spPr>
            <a:xfrm>
              <a:off x="1463403" y="1879094"/>
              <a:ext cx="6047105" cy="373570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531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pPr marL="0" indent="0">
              <a:buNone/>
            </a:pPr>
            <a:r>
              <a:rPr lang="en-US" dirty="0"/>
              <a:t>Many CTIs had a low number of total episodes, and the majority of CTIs had fewer episodes during the performance year than in the baseline period.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only thematic area that had more episodes, on average, in the performance year than the baseline period was Primary Care</a:t>
            </a:r>
            <a:r>
              <a:rPr lang="en-US" dirty="0"/>
              <a:t> </a:t>
            </a: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17</a:t>
            </a:fld>
            <a:endParaRPr lang="en-US"/>
          </a:p>
        </p:txBody>
      </p:sp>
      <p:graphicFrame>
        <p:nvGraphicFramePr>
          <p:cNvPr id="3" name="Table 2">
            <a:extLst>
              <a:ext uri="{FF2B5EF4-FFF2-40B4-BE49-F238E27FC236}">
                <a16:creationId xmlns:a16="http://schemas.microsoft.com/office/drawing/2014/main" id="{2830ABFE-A4B8-B8BB-2CA9-3EBDD1D4FEEE}"/>
              </a:ext>
            </a:extLst>
          </p:cNvPr>
          <p:cNvGraphicFramePr>
            <a:graphicFrameLocks noGrp="1"/>
          </p:cNvGraphicFramePr>
          <p:nvPr>
            <p:extLst>
              <p:ext uri="{D42A27DB-BD31-4B8C-83A1-F6EECF244321}">
                <p14:modId xmlns:p14="http://schemas.microsoft.com/office/powerpoint/2010/main" val="2859803124"/>
              </p:ext>
            </p:extLst>
          </p:nvPr>
        </p:nvGraphicFramePr>
        <p:xfrm>
          <a:off x="347472" y="3799515"/>
          <a:ext cx="8456613" cy="1583436"/>
        </p:xfrm>
        <a:graphic>
          <a:graphicData uri="http://schemas.openxmlformats.org/drawingml/2006/table">
            <a:tbl>
              <a:tblPr firstRow="1" bandRow="1">
                <a:tableStyleId>{577794B7-0F68-450A-8CF4-2D9CDB5CE098}</a:tableStyleId>
              </a:tblPr>
              <a:tblGrid>
                <a:gridCol w="2501252">
                  <a:extLst>
                    <a:ext uri="{9D8B030D-6E8A-4147-A177-3AD203B41FA5}">
                      <a16:colId xmlns:a16="http://schemas.microsoft.com/office/drawing/2014/main" val="616614707"/>
                    </a:ext>
                  </a:extLst>
                </a:gridCol>
                <a:gridCol w="2143930">
                  <a:extLst>
                    <a:ext uri="{9D8B030D-6E8A-4147-A177-3AD203B41FA5}">
                      <a16:colId xmlns:a16="http://schemas.microsoft.com/office/drawing/2014/main" val="279362378"/>
                    </a:ext>
                  </a:extLst>
                </a:gridCol>
                <a:gridCol w="1786608">
                  <a:extLst>
                    <a:ext uri="{9D8B030D-6E8A-4147-A177-3AD203B41FA5}">
                      <a16:colId xmlns:a16="http://schemas.microsoft.com/office/drawing/2014/main" val="295463323"/>
                    </a:ext>
                  </a:extLst>
                </a:gridCol>
                <a:gridCol w="2024823">
                  <a:extLst>
                    <a:ext uri="{9D8B030D-6E8A-4147-A177-3AD203B41FA5}">
                      <a16:colId xmlns:a16="http://schemas.microsoft.com/office/drawing/2014/main" val="2335943257"/>
                    </a:ext>
                  </a:extLst>
                </a:gridCol>
              </a:tblGrid>
              <a:tr h="0">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Thematic area</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Number of CTIs</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Median*</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Mean</a:t>
                      </a:r>
                    </a:p>
                  </a:txBody>
                  <a:tcPr marL="68580" marR="68580" marT="0" marB="0"/>
                </a:tc>
                <a:extLst>
                  <a:ext uri="{0D108BD9-81ED-4DB2-BD59-A6C34878D82A}">
                    <a16:rowId xmlns:a16="http://schemas.microsoft.com/office/drawing/2014/main" val="3169617883"/>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Care Transitions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55</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-162.0</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-288.8</a:t>
                      </a:r>
                    </a:p>
                  </a:txBody>
                  <a:tcPr marL="68580" marR="68580" marT="0" marB="0"/>
                </a:tc>
                <a:extLst>
                  <a:ext uri="{0D108BD9-81ED-4DB2-BD59-A6C34878D82A}">
                    <a16:rowId xmlns:a16="http://schemas.microsoft.com/office/drawing/2014/main" val="3915246166"/>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Community-Based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10</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-163.5</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-171.7</a:t>
                      </a:r>
                    </a:p>
                  </a:txBody>
                  <a:tcPr marL="68580" marR="68580" marT="0" marB="0"/>
                </a:tc>
                <a:extLst>
                  <a:ext uri="{0D108BD9-81ED-4DB2-BD59-A6C34878D82A}">
                    <a16:rowId xmlns:a16="http://schemas.microsoft.com/office/drawing/2014/main" val="3001045709"/>
                  </a:ext>
                </a:extLst>
              </a:tr>
              <a:tr h="0">
                <a:tc>
                  <a:txBody>
                    <a:bodyPr/>
                    <a:lstStyle/>
                    <a:p>
                      <a:pPr marL="0" marR="0">
                        <a:lnSpc>
                          <a:spcPct val="115000"/>
                        </a:lnSpc>
                        <a:spcBef>
                          <a:spcPts val="200"/>
                        </a:spcBef>
                        <a:spcAft>
                          <a:spcPts val="200"/>
                        </a:spcAft>
                      </a:pPr>
                      <a:r>
                        <a:rPr lang="en-US" sz="1600" kern="1200" dirty="0">
                          <a:solidFill>
                            <a:schemeClr val="tx2"/>
                          </a:solidFill>
                          <a:effectLst/>
                          <a:latin typeface="+mn-lt"/>
                          <a:ea typeface="+mn-ea"/>
                          <a:cs typeface="+mn-cs"/>
                        </a:rPr>
                        <a:t>Emergency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13</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-211.0</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-612.6</a:t>
                      </a:r>
                    </a:p>
                  </a:txBody>
                  <a:tcPr marL="68580" marR="68580" marT="0" marB="0"/>
                </a:tc>
                <a:extLst>
                  <a:ext uri="{0D108BD9-81ED-4DB2-BD59-A6C34878D82A}">
                    <a16:rowId xmlns:a16="http://schemas.microsoft.com/office/drawing/2014/main" val="3008619014"/>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Palliative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4</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-161.5</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-115.3</a:t>
                      </a:r>
                    </a:p>
                  </a:txBody>
                  <a:tcPr marL="68580" marR="68580" marT="0" marB="0"/>
                </a:tc>
                <a:extLst>
                  <a:ext uri="{0D108BD9-81ED-4DB2-BD59-A6C34878D82A}">
                    <a16:rowId xmlns:a16="http://schemas.microsoft.com/office/drawing/2014/main" val="1458973086"/>
                  </a:ext>
                </a:extLst>
              </a:tr>
              <a:tr h="56577">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Primary Care</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22</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215.0</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482.5</a:t>
                      </a:r>
                    </a:p>
                  </a:txBody>
                  <a:tcPr marL="68580" marR="68580" marT="0" marB="0"/>
                </a:tc>
                <a:extLst>
                  <a:ext uri="{0D108BD9-81ED-4DB2-BD59-A6C34878D82A}">
                    <a16:rowId xmlns:a16="http://schemas.microsoft.com/office/drawing/2014/main" val="1118585057"/>
                  </a:ext>
                </a:extLst>
              </a:tr>
            </a:tbl>
          </a:graphicData>
        </a:graphic>
      </p:graphicFrame>
      <p:sp>
        <p:nvSpPr>
          <p:cNvPr id="6" name="TextBox 5">
            <a:extLst>
              <a:ext uri="{FF2B5EF4-FFF2-40B4-BE49-F238E27FC236}">
                <a16:creationId xmlns:a16="http://schemas.microsoft.com/office/drawing/2014/main" id="{DF80DBC6-93A2-B28C-7B8E-C081A282E1F9}"/>
              </a:ext>
            </a:extLst>
          </p:cNvPr>
          <p:cNvSpPr txBox="1"/>
          <p:nvPr/>
        </p:nvSpPr>
        <p:spPr>
          <a:xfrm>
            <a:off x="266330" y="5452805"/>
            <a:ext cx="8273988" cy="538609"/>
          </a:xfrm>
          <a:prstGeom prst="rect">
            <a:avLst/>
          </a:prstGeom>
          <a:noFill/>
        </p:spPr>
        <p:txBody>
          <a:bodyPr wrap="square" rtlCol="0">
            <a:spAutoFit/>
          </a:bodyPr>
          <a:lstStyle/>
          <a:p>
            <a:r>
              <a:rPr lang="en-US" sz="105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*Performance number of episodes minus target number of episodes. Negative values indicate fewer episodes than baseline period. </a:t>
            </a:r>
          </a:p>
          <a:p>
            <a:endParaRPr lang="en-US" dirty="0"/>
          </a:p>
        </p:txBody>
      </p:sp>
    </p:spTree>
    <p:extLst>
      <p:ext uri="{BB962C8B-B14F-4D97-AF65-F5344CB8AC3E}">
        <p14:creationId xmlns:p14="http://schemas.microsoft.com/office/powerpoint/2010/main" val="283542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pPr marL="0" indent="0">
              <a:buNone/>
            </a:pPr>
            <a:r>
              <a:rPr lang="en-US" sz="2000" dirty="0"/>
              <a:t>CTIs with an SDOH focus averaged better performance than CTIs that did not address SDOH.</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Four of the five thematic areas CTIs that were described as having an SDOH focus had, on average, lower total costs and lower negative savings (losses) than did CTIs without this focus</a:t>
            </a:r>
            <a:endParaRPr lang="en-US" sz="20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18</a:t>
            </a:fld>
            <a:endParaRPr lang="en-US"/>
          </a:p>
        </p:txBody>
      </p:sp>
      <p:graphicFrame>
        <p:nvGraphicFramePr>
          <p:cNvPr id="5" name="Table 4">
            <a:extLst>
              <a:ext uri="{FF2B5EF4-FFF2-40B4-BE49-F238E27FC236}">
                <a16:creationId xmlns:a16="http://schemas.microsoft.com/office/drawing/2014/main" id="{A2AEE7D4-30C5-E04E-414C-241AC66DE14A}"/>
              </a:ext>
            </a:extLst>
          </p:cNvPr>
          <p:cNvGraphicFramePr>
            <a:graphicFrameLocks noGrp="1"/>
          </p:cNvGraphicFramePr>
          <p:nvPr>
            <p:extLst>
              <p:ext uri="{D42A27DB-BD31-4B8C-83A1-F6EECF244321}">
                <p14:modId xmlns:p14="http://schemas.microsoft.com/office/powerpoint/2010/main" val="3472019347"/>
              </p:ext>
            </p:extLst>
          </p:nvPr>
        </p:nvGraphicFramePr>
        <p:xfrm>
          <a:off x="472422" y="2765101"/>
          <a:ext cx="8201346" cy="3183382"/>
        </p:xfrm>
        <a:graphic>
          <a:graphicData uri="http://schemas.openxmlformats.org/drawingml/2006/table">
            <a:tbl>
              <a:tblPr firstRow="1" bandRow="1">
                <a:tableStyleId>{577794B7-0F68-450A-8CF4-2D9CDB5CE098}</a:tableStyleId>
              </a:tblPr>
              <a:tblGrid>
                <a:gridCol w="2786866">
                  <a:extLst>
                    <a:ext uri="{9D8B030D-6E8A-4147-A177-3AD203B41FA5}">
                      <a16:colId xmlns:a16="http://schemas.microsoft.com/office/drawing/2014/main" val="1873777125"/>
                    </a:ext>
                  </a:extLst>
                </a:gridCol>
                <a:gridCol w="1831368">
                  <a:extLst>
                    <a:ext uri="{9D8B030D-6E8A-4147-A177-3AD203B41FA5}">
                      <a16:colId xmlns:a16="http://schemas.microsoft.com/office/drawing/2014/main" val="356812584"/>
                    </a:ext>
                  </a:extLst>
                </a:gridCol>
                <a:gridCol w="1353620">
                  <a:extLst>
                    <a:ext uri="{9D8B030D-6E8A-4147-A177-3AD203B41FA5}">
                      <a16:colId xmlns:a16="http://schemas.microsoft.com/office/drawing/2014/main" val="3226184240"/>
                    </a:ext>
                  </a:extLst>
                </a:gridCol>
                <a:gridCol w="2229492">
                  <a:extLst>
                    <a:ext uri="{9D8B030D-6E8A-4147-A177-3AD203B41FA5}">
                      <a16:colId xmlns:a16="http://schemas.microsoft.com/office/drawing/2014/main" val="3963199340"/>
                    </a:ext>
                  </a:extLst>
                </a:gridCol>
              </a:tblGrid>
              <a:tr h="0">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Thematic area</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SDOH focus</a:t>
                      </a:r>
                    </a:p>
                  </a:txBody>
                  <a:tcPr marL="68580" marR="68580" marT="0" marB="0"/>
                </a:tc>
                <a:tc>
                  <a:txBody>
                    <a:bodyPr/>
                    <a:lstStyle/>
                    <a:p>
                      <a:pPr marL="0" marR="0" algn="ctr">
                        <a:lnSpc>
                          <a:spcPct val="115000"/>
                        </a:lnSpc>
                        <a:spcBef>
                          <a:spcPts val="200"/>
                        </a:spcBef>
                        <a:spcAft>
                          <a:spcPts val="200"/>
                        </a:spcAft>
                      </a:pPr>
                      <a:r>
                        <a:rPr lang="en-US" sz="1600" b="1" kern="1200">
                          <a:solidFill>
                            <a:prstClr val="white"/>
                          </a:solidFill>
                          <a:effectLst/>
                          <a:latin typeface="+mn-lt"/>
                          <a:ea typeface="+mn-ea"/>
                          <a:cs typeface="+mn-cs"/>
                        </a:rPr>
                        <a:t>Number of CTIs</a:t>
                      </a:r>
                    </a:p>
                  </a:txBody>
                  <a:tcPr marL="68580" marR="68580" marT="0" marB="0"/>
                </a:tc>
                <a:tc>
                  <a:txBody>
                    <a:bodyPr/>
                    <a:lstStyle/>
                    <a:p>
                      <a:pPr marL="0" marR="0" algn="ctr">
                        <a:lnSpc>
                          <a:spcPct val="115000"/>
                        </a:lnSpc>
                        <a:spcBef>
                          <a:spcPts val="200"/>
                        </a:spcBef>
                        <a:spcAft>
                          <a:spcPts val="200"/>
                        </a:spcAft>
                      </a:pPr>
                      <a:r>
                        <a:rPr lang="en-US" sz="1600" b="1" kern="1200" dirty="0">
                          <a:solidFill>
                            <a:prstClr val="white"/>
                          </a:solidFill>
                          <a:effectLst/>
                          <a:latin typeface="+mn-lt"/>
                          <a:ea typeface="+mn-ea"/>
                          <a:cs typeface="+mn-cs"/>
                        </a:rPr>
                        <a:t>Average savings in total costs</a:t>
                      </a:r>
                    </a:p>
                  </a:txBody>
                  <a:tcPr marL="68580" marR="68580" marT="0" marB="0"/>
                </a:tc>
                <a:extLst>
                  <a:ext uri="{0D108BD9-81ED-4DB2-BD59-A6C34878D82A}">
                    <a16:rowId xmlns:a16="http://schemas.microsoft.com/office/drawing/2014/main" val="3399285512"/>
                  </a:ext>
                </a:extLst>
              </a:tr>
              <a:tr h="0">
                <a:tc>
                  <a:txBody>
                    <a:bodyPr/>
                    <a:lstStyle/>
                    <a:p>
                      <a:pPr marL="0" marR="0">
                        <a:lnSpc>
                          <a:spcPct val="115000"/>
                        </a:lnSpc>
                        <a:spcBef>
                          <a:spcPts val="200"/>
                        </a:spcBef>
                        <a:spcAft>
                          <a:spcPts val="200"/>
                        </a:spcAft>
                      </a:pPr>
                      <a:r>
                        <a:rPr lang="en-US" sz="1600" kern="1200" dirty="0">
                          <a:solidFill>
                            <a:schemeClr val="tx2"/>
                          </a:solidFill>
                          <a:effectLst/>
                          <a:latin typeface="+mn-lt"/>
                          <a:ea typeface="+mn-ea"/>
                          <a:cs typeface="+mn-cs"/>
                        </a:rPr>
                        <a:t>Care Transitions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Yes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22</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-$559,227</a:t>
                      </a:r>
                    </a:p>
                  </a:txBody>
                  <a:tcPr marL="68580" marR="68580" marT="0" marB="0"/>
                </a:tc>
                <a:extLst>
                  <a:ext uri="{0D108BD9-81ED-4DB2-BD59-A6C34878D82A}">
                    <a16:rowId xmlns:a16="http://schemas.microsoft.com/office/drawing/2014/main" val="2673871622"/>
                  </a:ext>
                </a:extLst>
              </a:tr>
              <a:tr h="0">
                <a:tc>
                  <a:txBody>
                    <a:bodyPr/>
                    <a:lstStyle/>
                    <a:p>
                      <a:pPr marL="0" marR="0">
                        <a:lnSpc>
                          <a:spcPct val="115000"/>
                        </a:lnSpc>
                        <a:spcBef>
                          <a:spcPts val="200"/>
                        </a:spcBef>
                        <a:spcAft>
                          <a:spcPts val="200"/>
                        </a:spcAft>
                      </a:pPr>
                      <a:r>
                        <a:rPr lang="en-US" sz="1600" kern="1200" dirty="0">
                          <a:solidFill>
                            <a:schemeClr val="tx2"/>
                          </a:solidFill>
                          <a:effectLst/>
                          <a:latin typeface="+mn-lt"/>
                          <a:ea typeface="+mn-ea"/>
                          <a:cs typeface="+mn-cs"/>
                        </a:rPr>
                        <a:t>Care Transitions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No</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33</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-$1,796,236</a:t>
                      </a:r>
                    </a:p>
                  </a:txBody>
                  <a:tcPr marL="68580" marR="68580" marT="0" marB="0"/>
                </a:tc>
                <a:extLst>
                  <a:ext uri="{0D108BD9-81ED-4DB2-BD59-A6C34878D82A}">
                    <a16:rowId xmlns:a16="http://schemas.microsoft.com/office/drawing/2014/main" val="2464166993"/>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Community-Based Care</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Yes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-$781,481</a:t>
                      </a:r>
                    </a:p>
                  </a:txBody>
                  <a:tcPr marL="68580" marR="68580" marT="0" marB="0"/>
                </a:tc>
                <a:extLst>
                  <a:ext uri="{0D108BD9-81ED-4DB2-BD59-A6C34878D82A}">
                    <a16:rowId xmlns:a16="http://schemas.microsoft.com/office/drawing/2014/main" val="1219023949"/>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Community-Based Care</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No</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9</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-$640,469</a:t>
                      </a:r>
                    </a:p>
                  </a:txBody>
                  <a:tcPr marL="68580" marR="68580" marT="0" marB="0"/>
                </a:tc>
                <a:extLst>
                  <a:ext uri="{0D108BD9-81ED-4DB2-BD59-A6C34878D82A}">
                    <a16:rowId xmlns:a16="http://schemas.microsoft.com/office/drawing/2014/main" val="59551260"/>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Emergency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Yes</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7</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-$1,814,524</a:t>
                      </a:r>
                    </a:p>
                  </a:txBody>
                  <a:tcPr marL="68580" marR="68580" marT="0" marB="0"/>
                </a:tc>
                <a:extLst>
                  <a:ext uri="{0D108BD9-81ED-4DB2-BD59-A6C34878D82A}">
                    <a16:rowId xmlns:a16="http://schemas.microsoft.com/office/drawing/2014/main" val="288758294"/>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Emergency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No</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6</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-$3,107,976</a:t>
                      </a:r>
                    </a:p>
                  </a:txBody>
                  <a:tcPr marL="68580" marR="68580" marT="0" marB="0"/>
                </a:tc>
                <a:extLst>
                  <a:ext uri="{0D108BD9-81ED-4DB2-BD59-A6C34878D82A}">
                    <a16:rowId xmlns:a16="http://schemas.microsoft.com/office/drawing/2014/main" val="2455621034"/>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Palliative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Yes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$183,672</a:t>
                      </a:r>
                    </a:p>
                  </a:txBody>
                  <a:tcPr marL="68580" marR="68580" marT="0" marB="0"/>
                </a:tc>
                <a:extLst>
                  <a:ext uri="{0D108BD9-81ED-4DB2-BD59-A6C34878D82A}">
                    <a16:rowId xmlns:a16="http://schemas.microsoft.com/office/drawing/2014/main" val="3799470561"/>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Palliative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No</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3</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-$679,406</a:t>
                      </a:r>
                    </a:p>
                  </a:txBody>
                  <a:tcPr marL="68580" marR="68580" marT="0" marB="0"/>
                </a:tc>
                <a:extLst>
                  <a:ext uri="{0D108BD9-81ED-4DB2-BD59-A6C34878D82A}">
                    <a16:rowId xmlns:a16="http://schemas.microsoft.com/office/drawing/2014/main" val="2293868367"/>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Primary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Yes</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9</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$514,014</a:t>
                      </a:r>
                    </a:p>
                  </a:txBody>
                  <a:tcPr marL="68580" marR="68580" marT="0" marB="0"/>
                </a:tc>
                <a:extLst>
                  <a:ext uri="{0D108BD9-81ED-4DB2-BD59-A6C34878D82A}">
                    <a16:rowId xmlns:a16="http://schemas.microsoft.com/office/drawing/2014/main" val="3307974658"/>
                  </a:ext>
                </a:extLst>
              </a:tr>
              <a:tr h="0">
                <a:tc>
                  <a:txBody>
                    <a:bodyPr/>
                    <a:lstStyle/>
                    <a:p>
                      <a:pPr marL="0" marR="0">
                        <a:lnSpc>
                          <a:spcPct val="115000"/>
                        </a:lnSpc>
                        <a:spcBef>
                          <a:spcPts val="200"/>
                        </a:spcBef>
                        <a:spcAft>
                          <a:spcPts val="200"/>
                        </a:spcAft>
                      </a:pPr>
                      <a:r>
                        <a:rPr lang="en-US" sz="1600" kern="1200">
                          <a:solidFill>
                            <a:schemeClr val="tx2"/>
                          </a:solidFill>
                          <a:effectLst/>
                          <a:latin typeface="+mn-lt"/>
                          <a:ea typeface="+mn-ea"/>
                          <a:cs typeface="+mn-cs"/>
                        </a:rPr>
                        <a:t>Primary Care</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No</a:t>
                      </a:r>
                    </a:p>
                  </a:txBody>
                  <a:tcPr marL="68580" marR="68580" marT="0" marB="0"/>
                </a:tc>
                <a:tc>
                  <a:txBody>
                    <a:bodyPr/>
                    <a:lstStyle/>
                    <a:p>
                      <a:pPr marL="0" marR="0" algn="ctr">
                        <a:lnSpc>
                          <a:spcPct val="115000"/>
                        </a:lnSpc>
                        <a:spcBef>
                          <a:spcPts val="200"/>
                        </a:spcBef>
                        <a:spcAft>
                          <a:spcPts val="200"/>
                        </a:spcAft>
                      </a:pPr>
                      <a:r>
                        <a:rPr lang="en-US" sz="1600" kern="1200">
                          <a:solidFill>
                            <a:schemeClr val="tx2"/>
                          </a:solidFill>
                          <a:effectLst/>
                          <a:latin typeface="+mn-lt"/>
                          <a:ea typeface="+mn-ea"/>
                          <a:cs typeface="+mn-cs"/>
                        </a:rPr>
                        <a:t>13</a:t>
                      </a:r>
                    </a:p>
                  </a:txBody>
                  <a:tcPr marL="68580" marR="68580" marT="0" marB="0"/>
                </a:tc>
                <a:tc>
                  <a:txBody>
                    <a:bodyPr/>
                    <a:lstStyle/>
                    <a:p>
                      <a:pPr marL="0" marR="0" algn="ctr">
                        <a:lnSpc>
                          <a:spcPct val="115000"/>
                        </a:lnSpc>
                        <a:spcBef>
                          <a:spcPts val="200"/>
                        </a:spcBef>
                        <a:spcAft>
                          <a:spcPts val="200"/>
                        </a:spcAft>
                      </a:pPr>
                      <a:r>
                        <a:rPr lang="en-US" sz="1600" kern="1200" dirty="0">
                          <a:solidFill>
                            <a:schemeClr val="tx2"/>
                          </a:solidFill>
                          <a:effectLst/>
                          <a:latin typeface="+mn-lt"/>
                          <a:ea typeface="+mn-ea"/>
                          <a:cs typeface="+mn-cs"/>
                        </a:rPr>
                        <a:t>-$449,615</a:t>
                      </a:r>
                    </a:p>
                  </a:txBody>
                  <a:tcPr marL="68580" marR="68580" marT="0" marB="0"/>
                </a:tc>
                <a:extLst>
                  <a:ext uri="{0D108BD9-81ED-4DB2-BD59-A6C34878D82A}">
                    <a16:rowId xmlns:a16="http://schemas.microsoft.com/office/drawing/2014/main" val="117883757"/>
                  </a:ext>
                </a:extLst>
              </a:tr>
            </a:tbl>
          </a:graphicData>
        </a:graphic>
      </p:graphicFrame>
      <p:sp>
        <p:nvSpPr>
          <p:cNvPr id="6" name="TextBox 5">
            <a:extLst>
              <a:ext uri="{FF2B5EF4-FFF2-40B4-BE49-F238E27FC236}">
                <a16:creationId xmlns:a16="http://schemas.microsoft.com/office/drawing/2014/main" id="{FF033F79-8C47-B57C-E049-32E58F216A17}"/>
              </a:ext>
            </a:extLst>
          </p:cNvPr>
          <p:cNvSpPr txBox="1"/>
          <p:nvPr/>
        </p:nvSpPr>
        <p:spPr>
          <a:xfrm>
            <a:off x="342899" y="5948483"/>
            <a:ext cx="6598281" cy="230832"/>
          </a:xfrm>
          <a:prstGeom prst="rect">
            <a:avLst/>
          </a:prstGeom>
          <a:noFill/>
        </p:spPr>
        <p:txBody>
          <a:bodyPr wrap="none" rtlCol="0">
            <a:spAutoFit/>
          </a:bodyPr>
          <a:lstStyle/>
          <a:p>
            <a:r>
              <a:rPr lang="en-US" sz="9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sz="9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Savings represent the target total costs minus the performance total costs. Positive values indicate that the CTI had overall savings.</a:t>
            </a:r>
          </a:p>
        </p:txBody>
      </p:sp>
    </p:spTree>
    <p:extLst>
      <p:ext uri="{BB962C8B-B14F-4D97-AF65-F5344CB8AC3E}">
        <p14:creationId xmlns:p14="http://schemas.microsoft.com/office/powerpoint/2010/main" val="176316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pPr marL="0" indent="0">
              <a:buNone/>
            </a:pPr>
            <a:r>
              <a:rPr lang="en-US" sz="2400" dirty="0">
                <a:cs typeface="Arial"/>
              </a:rPr>
              <a:t>CTI design and implementation were driven by participating hospitals' strengths.</a:t>
            </a:r>
            <a:endParaRPr lang="en-US" dirty="0"/>
          </a:p>
          <a:p>
            <a:pPr marL="342900" indent="-342900"/>
            <a:r>
              <a:rPr lang="en-US" sz="2400" dirty="0">
                <a:cs typeface="Arial"/>
              </a:rPr>
              <a:t>The majority (18, 86%) felt that the implementation was positive or somewhat positive.</a:t>
            </a:r>
          </a:p>
          <a:p>
            <a:pPr marL="342900" indent="-342900"/>
            <a:r>
              <a:rPr lang="en-US" sz="2400" dirty="0">
                <a:cs typeface="Arial"/>
              </a:rPr>
              <a:t>Survey and interview responses indicated that successful CTIs were developed by hospitals with existing programs that could be implemented as part of the CTI program</a:t>
            </a:r>
            <a:endParaRPr lang="en-US" sz="2400" dirty="0"/>
          </a:p>
          <a:p>
            <a:pPr lvl="1"/>
            <a:endParaRPr lang="en-US" sz="240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19</a:t>
            </a:fld>
            <a:endParaRPr lang="en-US"/>
          </a:p>
        </p:txBody>
      </p:sp>
    </p:spTree>
    <p:extLst>
      <p:ext uri="{BB962C8B-B14F-4D97-AF65-F5344CB8AC3E}">
        <p14:creationId xmlns:p14="http://schemas.microsoft.com/office/powerpoint/2010/main" val="268515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a:bodyPr>
          <a:lstStyle/>
          <a:p>
            <a:r>
              <a:rPr lang="en-US" sz="2400"/>
              <a:t>Background</a:t>
            </a:r>
          </a:p>
          <a:p>
            <a:r>
              <a:rPr lang="en-US" sz="2400"/>
              <a:t>Overview of the evaluation</a:t>
            </a:r>
          </a:p>
          <a:p>
            <a:r>
              <a:rPr lang="en-US" sz="2400"/>
              <a:t>Data Sources and Methods</a:t>
            </a:r>
          </a:p>
          <a:p>
            <a:r>
              <a:rPr lang="en-US" sz="2400"/>
              <a:t>Key Findings</a:t>
            </a:r>
          </a:p>
          <a:p>
            <a:r>
              <a:rPr lang="en-US" sz="2400"/>
              <a:t>Conclusions</a:t>
            </a:r>
          </a:p>
          <a:p>
            <a:r>
              <a:rPr lang="en-US" sz="2400"/>
              <a:t>Q&amp;A</a:t>
            </a:r>
          </a:p>
          <a:p>
            <a:endParaRPr lang="en-US" sz="240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2</a:t>
            </a:fld>
            <a:endParaRPr lang="en-US"/>
          </a:p>
        </p:txBody>
      </p:sp>
    </p:spTree>
    <p:extLst>
      <p:ext uri="{BB962C8B-B14F-4D97-AF65-F5344CB8AC3E}">
        <p14:creationId xmlns:p14="http://schemas.microsoft.com/office/powerpoint/2010/main" val="328098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fontScale="77500" lnSpcReduction="20000"/>
          </a:bodyPr>
          <a:lstStyle/>
          <a:p>
            <a:pPr marL="0" indent="0">
              <a:buNone/>
            </a:pPr>
            <a:r>
              <a:rPr lang="en-US" sz="2400" dirty="0">
                <a:cs typeface="Arial"/>
              </a:rPr>
              <a:t>Hospitals identified challenges with implementation.</a:t>
            </a:r>
            <a:endParaRPr lang="en-US" sz="2400" dirty="0"/>
          </a:p>
          <a:p>
            <a:pPr marL="342900" indent="-342900"/>
            <a:r>
              <a:rPr lang="en-US" sz="2400" b="1" dirty="0">
                <a:cs typeface="Arial"/>
              </a:rPr>
              <a:t>Small number of episodes</a:t>
            </a:r>
            <a:r>
              <a:rPr lang="en-US" sz="2400" dirty="0">
                <a:cs typeface="Arial"/>
              </a:rPr>
              <a:t>: A majority of survey respondents (14, 67%) mentioned challenges in identifying and capturing the intended patient population using data.</a:t>
            </a:r>
            <a:endParaRPr lang="en-US" sz="2400" dirty="0"/>
          </a:p>
          <a:p>
            <a:pPr marL="342900" indent="-342900"/>
            <a:r>
              <a:rPr lang="en-US" sz="2400" b="1" dirty="0">
                <a:cs typeface="Arial"/>
              </a:rPr>
              <a:t>COVID-19</a:t>
            </a:r>
            <a:r>
              <a:rPr lang="en-US" sz="2400" dirty="0">
                <a:cs typeface="Arial"/>
              </a:rPr>
              <a:t>: A majority of survey respondents (13, 62%) mentioned ongoing challenges related to COVID-19, mostly related to labor and workforce shortages.</a:t>
            </a:r>
            <a:endParaRPr lang="en-US" sz="2400" dirty="0"/>
          </a:p>
          <a:p>
            <a:pPr marL="342900" indent="-342900"/>
            <a:r>
              <a:rPr lang="en-US" sz="2400" b="1" dirty="0">
                <a:cs typeface="Arial"/>
              </a:rPr>
              <a:t>Data lag</a:t>
            </a:r>
            <a:r>
              <a:rPr lang="en-US" sz="2400" dirty="0">
                <a:cs typeface="Arial"/>
              </a:rPr>
              <a:t>: Many interviewees mentioned that the inherent data lag with claims made it difficult to quickly modify underperforming CTIs. Some CTI participants developed their own metrics.</a:t>
            </a:r>
            <a:endParaRPr lang="en-US" sz="2400" dirty="0"/>
          </a:p>
          <a:p>
            <a:pPr marL="342900" indent="-342900"/>
            <a:r>
              <a:rPr lang="en-US" sz="2400" b="1" dirty="0">
                <a:cs typeface="Arial"/>
              </a:rPr>
              <a:t>CRISP data clarity and filtering options</a:t>
            </a:r>
            <a:r>
              <a:rPr lang="en-US" sz="2400" dirty="0">
                <a:cs typeface="Arial"/>
              </a:rPr>
              <a:t>: Feedback from CTI participants indicated that they found the CRISP portal to be helpful, but they had limited knowledge on the ability to drill down into patient-level data and identify true triggering episodes.</a:t>
            </a:r>
            <a:endParaRPr lang="en-US" sz="2400" dirty="0"/>
          </a:p>
          <a:p>
            <a:pPr lvl="1"/>
            <a:endParaRPr lang="en-US" sz="240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20</a:t>
            </a:fld>
            <a:endParaRPr lang="en-US"/>
          </a:p>
        </p:txBody>
      </p:sp>
    </p:spTree>
    <p:extLst>
      <p:ext uri="{BB962C8B-B14F-4D97-AF65-F5344CB8AC3E}">
        <p14:creationId xmlns:p14="http://schemas.microsoft.com/office/powerpoint/2010/main" val="202120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fontScale="85000" lnSpcReduction="20000"/>
          </a:bodyPr>
          <a:lstStyle/>
          <a:p>
            <a:pPr marL="0" indent="0">
              <a:buNone/>
            </a:pPr>
            <a:r>
              <a:rPr lang="en-US" sz="2400" dirty="0">
                <a:cs typeface="Arial"/>
              </a:rPr>
              <a:t>Hospitals identified future changes they would like to see.</a:t>
            </a:r>
            <a:endParaRPr lang="en-US" sz="2400" dirty="0"/>
          </a:p>
          <a:p>
            <a:pPr marL="342900" indent="-342900"/>
            <a:r>
              <a:rPr lang="en-US" sz="2400" b="1" dirty="0">
                <a:ea typeface="+mn-lt"/>
                <a:cs typeface="+mn-lt"/>
              </a:rPr>
              <a:t>Support from the State of Maryland</a:t>
            </a:r>
            <a:r>
              <a:rPr lang="en-US" sz="2400" dirty="0">
                <a:ea typeface="+mn-lt"/>
                <a:cs typeface="+mn-lt"/>
              </a:rPr>
              <a:t>: Interviewees praised CRISP for its responsiveness to questions and suggestions, saying that they felt heard and that complaints/suggestions were taken seriously. However, some interviewees felt that HSCRC could improve responsiveness and found the frequent program changes difficult </a:t>
            </a:r>
            <a:r>
              <a:rPr lang="en-US" sz="2400">
                <a:ea typeface="+mn-lt"/>
                <a:cs typeface="+mn-lt"/>
              </a:rPr>
              <a:t>to track. </a:t>
            </a:r>
            <a:endParaRPr lang="en-US" sz="2400" dirty="0">
              <a:ea typeface="+mn-lt"/>
              <a:cs typeface="+mn-lt"/>
            </a:endParaRPr>
          </a:p>
          <a:p>
            <a:pPr marL="342900" indent="-342900"/>
            <a:r>
              <a:rPr lang="en-US" sz="2400" b="1" dirty="0">
                <a:cs typeface="Arial"/>
              </a:rPr>
              <a:t>Cost methodology</a:t>
            </a:r>
            <a:r>
              <a:rPr lang="en-US" sz="2400" dirty="0">
                <a:cs typeface="Arial"/>
              </a:rPr>
              <a:t>: In both surveys and interviews, CTI participants mentioned the cost methodology's complexity and a desire to more clearly see the calculations of each CTI target price and total savings.</a:t>
            </a:r>
            <a:endParaRPr lang="en-US" sz="2400" dirty="0"/>
          </a:p>
          <a:p>
            <a:pPr marL="342900" indent="-342900"/>
            <a:r>
              <a:rPr lang="en-US" sz="2400" b="1" dirty="0">
                <a:cs typeface="Arial"/>
              </a:rPr>
              <a:t>Sharing best practices</a:t>
            </a:r>
            <a:r>
              <a:rPr lang="en-US" sz="2400" dirty="0">
                <a:cs typeface="Arial"/>
              </a:rPr>
              <a:t>: Interviewees unanimously agreed that it would be helpful to connect with other CTI participants on CTI-related topics, with an emphasis on hearing from "success stories" in an online forum.</a:t>
            </a:r>
            <a:endParaRPr lang="en-US" sz="2400" dirty="0"/>
          </a:p>
          <a:p>
            <a:pPr lvl="1"/>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21</a:t>
            </a:fld>
            <a:endParaRPr lang="en-US"/>
          </a:p>
        </p:txBody>
      </p:sp>
    </p:spTree>
    <p:extLst>
      <p:ext uri="{BB962C8B-B14F-4D97-AF65-F5344CB8AC3E}">
        <p14:creationId xmlns:p14="http://schemas.microsoft.com/office/powerpoint/2010/main" val="371992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lnSpcReduction="10000"/>
          </a:bodyPr>
          <a:lstStyle/>
          <a:p>
            <a:r>
              <a:rPr lang="en-US" sz="2400" dirty="0">
                <a:cs typeface="Arial"/>
              </a:rPr>
              <a:t>Hospitals are committed to quality improvement and motivated by the CTI financial incentives but require ongoing technical assistance with designing episodes and understanding the methodology</a:t>
            </a:r>
            <a:endParaRPr lang="en-US" sz="2400" dirty="0"/>
          </a:p>
          <a:p>
            <a:r>
              <a:rPr lang="en-US" sz="2400" dirty="0">
                <a:cs typeface="Arial"/>
              </a:rPr>
              <a:t>CTIs with a large number of episodes and performance costs below target are necessary for generating significant savings.</a:t>
            </a:r>
          </a:p>
          <a:p>
            <a:r>
              <a:rPr lang="en-US" sz="2400" dirty="0">
                <a:cs typeface="Arial"/>
              </a:rPr>
              <a:t>Hospitals are seeking up-to-date, detailed data to analyze program effectiveness</a:t>
            </a:r>
            <a:endParaRPr lang="en-US" sz="2400" dirty="0"/>
          </a:p>
          <a:p>
            <a:r>
              <a:rPr lang="en-US" sz="2400" dirty="0">
                <a:cs typeface="Arial"/>
              </a:rPr>
              <a:t>CTI participants would like CRISP to facilitate more hospital collaboration to share best practices</a:t>
            </a: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22</a:t>
            </a:fld>
            <a:endParaRPr lang="en-US"/>
          </a:p>
        </p:txBody>
      </p:sp>
    </p:spTree>
    <p:extLst>
      <p:ext uri="{BB962C8B-B14F-4D97-AF65-F5344CB8AC3E}">
        <p14:creationId xmlns:p14="http://schemas.microsoft.com/office/powerpoint/2010/main" val="165794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a:bodyPr>
          <a:lstStyle/>
          <a:p>
            <a:pPr marL="0" indent="0" algn="ctr">
              <a:buNone/>
            </a:pPr>
            <a:endParaRPr lang="en-US" sz="2400"/>
          </a:p>
          <a:p>
            <a:pPr marL="0" indent="0" algn="ctr">
              <a:buNone/>
            </a:pPr>
            <a:endParaRPr lang="en-US" sz="2400"/>
          </a:p>
          <a:p>
            <a:pPr marL="0" indent="0" algn="ctr">
              <a:buNone/>
            </a:pPr>
            <a:r>
              <a:rPr lang="en-US" sz="4400" b="1"/>
              <a:t>Questions?</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23</a:t>
            </a:fld>
            <a:endParaRPr lang="en-US"/>
          </a:p>
        </p:txBody>
      </p:sp>
    </p:spTree>
    <p:extLst>
      <p:ext uri="{BB962C8B-B14F-4D97-AF65-F5344CB8AC3E}">
        <p14:creationId xmlns:p14="http://schemas.microsoft.com/office/powerpoint/2010/main" val="75312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lnSpcReduction="10000"/>
          </a:bodyPr>
          <a:lstStyle/>
          <a:p>
            <a:r>
              <a:rPr lang="en-US" sz="2400"/>
              <a:t>HSCRC established the CTI program to meet requirements of its Total Cost of Care model while allowing hospitals the flexibility to define their own episodes of care and test interventions to determine whether they reduce costs.</a:t>
            </a:r>
          </a:p>
          <a:p>
            <a:r>
              <a:rPr lang="en-US" sz="2400"/>
              <a:t>Hospitals that conduct CTIs can earn additional payments by achieving savings for their defined episodes during a performance year. </a:t>
            </a:r>
          </a:p>
          <a:p>
            <a:r>
              <a:rPr lang="en-US" sz="2400"/>
              <a:t>To fund these additional payments in a cost-neutral way, the state will reduce payments to all hospitals, including those that choose not to participate in the CTI program. </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3</a:t>
            </a:fld>
            <a:endParaRPr lang="en-US"/>
          </a:p>
        </p:txBody>
      </p:sp>
    </p:spTree>
    <p:extLst>
      <p:ext uri="{BB962C8B-B14F-4D97-AF65-F5344CB8AC3E}">
        <p14:creationId xmlns:p14="http://schemas.microsoft.com/office/powerpoint/2010/main" val="194811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fontScale="70000" lnSpcReduction="20000"/>
          </a:bodyPr>
          <a:lstStyle/>
          <a:p>
            <a:pPr marL="0" indent="0">
              <a:buNone/>
            </a:pPr>
            <a:r>
              <a:rPr lang="en-US" sz="2400"/>
              <a:t>CTIs are grouped into thematic areas based on similarities between the clinical interventions used, the settings where the triggering event occurs (such as a hospital or a primary care practice), and how the patient populations are defined.</a:t>
            </a:r>
          </a:p>
          <a:p>
            <a:pPr lvl="1"/>
            <a:r>
              <a:rPr lang="en-US" sz="2400" b="1"/>
              <a:t>Care Transitions</a:t>
            </a:r>
            <a:r>
              <a:rPr lang="en-US" sz="2400"/>
              <a:t>, which focus on transitional care management such as discharge coordination, home assessments, and telehealth transition services.</a:t>
            </a:r>
          </a:p>
          <a:p>
            <a:pPr lvl="1"/>
            <a:r>
              <a:rPr lang="en-US" sz="2400" b="1"/>
              <a:t>Community-Based Care</a:t>
            </a:r>
            <a:r>
              <a:rPr lang="en-US" sz="2400"/>
              <a:t>, which target the broader community, including community health workers, providers assigned to senior living buildings, or care coordination for patients transitioning to or from skilled nursing facilities (SNFs). </a:t>
            </a:r>
          </a:p>
          <a:p>
            <a:pPr lvl="1"/>
            <a:r>
              <a:rPr lang="en-US" sz="2400" b="1"/>
              <a:t>Emergency Care</a:t>
            </a:r>
            <a:r>
              <a:rPr lang="en-US" sz="2400"/>
              <a:t>, which focus on reducing ED visits for patients who are at high risk for ED use (such as high utilizers and individuals who have unmet social needs).</a:t>
            </a:r>
          </a:p>
          <a:p>
            <a:pPr lvl="1"/>
            <a:r>
              <a:rPr lang="en-US" sz="2400" b="1"/>
              <a:t>Palliative Care</a:t>
            </a:r>
            <a:r>
              <a:rPr lang="en-US" sz="2400"/>
              <a:t>, which focus on managing direct care of chronic pain patients, improving advanced care planning, and coordination with home health, hospice, and SNF.</a:t>
            </a:r>
          </a:p>
          <a:p>
            <a:pPr lvl="1"/>
            <a:r>
              <a:rPr lang="en-US" sz="2400" b="1"/>
              <a:t>Primary Care</a:t>
            </a:r>
            <a:r>
              <a:rPr lang="en-US" sz="2400"/>
              <a:t>, which is for hospitals that have programs to improve their primary care services, such as wrap-around services or completion of social, behavioral, and home safety assessments, or referrals to community resources.</a:t>
            </a:r>
          </a:p>
          <a:p>
            <a:endParaRPr lang="en-US" sz="240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4</a:t>
            </a:fld>
            <a:endParaRPr lang="en-US"/>
          </a:p>
        </p:txBody>
      </p:sp>
    </p:spTree>
    <p:extLst>
      <p:ext uri="{BB962C8B-B14F-4D97-AF65-F5344CB8AC3E}">
        <p14:creationId xmlns:p14="http://schemas.microsoft.com/office/powerpoint/2010/main" val="24693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the evaluation</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AIR evaluated the CTI program in two parts: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 Part 1 of the evaluation reviewed CTIs during the pre-implementation period. This evaluation described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how hospitals designed their CTIs, identifies areas of spending that are (or are not) addressed by CTIs,  assesses how CTIs align with published research on care transformation, and describes the extent to which CTIs address socioeconomic status and race and ethnicity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40030" lvl="1"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Part 2 is a follow-up from the first year of the CTI program, which ended in June 2022. This evaluation looks at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which CTIs achieved savings, includes feedback from participants, and offers recommendations on how the CTI program could be improved or expanded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5</a:t>
            </a:fld>
            <a:endParaRPr lang="en-US"/>
          </a:p>
        </p:txBody>
      </p:sp>
    </p:spTree>
    <p:extLst>
      <p:ext uri="{BB962C8B-B14F-4D97-AF65-F5344CB8AC3E}">
        <p14:creationId xmlns:p14="http://schemas.microsoft.com/office/powerpoint/2010/main" val="189629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Sources and Methods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a:bodyPr>
          <a:lstStyle/>
          <a:p>
            <a:r>
              <a:rPr lang="en-US" sz="2400" dirty="0">
                <a:cs typeface="Arial"/>
              </a:rPr>
              <a:t>AIR used a mixed-methods approach to evaluate the CTI program for the Year 1 review. </a:t>
            </a:r>
            <a:endParaRPr lang="en-US" sz="2400" dirty="0"/>
          </a:p>
          <a:p>
            <a:pPr lvl="1"/>
            <a:r>
              <a:rPr lang="en-US" sz="2400" u="sng" dirty="0">
                <a:cs typeface="Arial"/>
              </a:rPr>
              <a:t>Data Analysis.</a:t>
            </a:r>
            <a:r>
              <a:rPr lang="en-US" sz="2400" dirty="0">
                <a:cs typeface="Arial"/>
              </a:rPr>
              <a:t> We </a:t>
            </a:r>
            <a:r>
              <a:rPr lang="en-US" sz="2400" dirty="0">
                <a:cs typeface="Calibri"/>
              </a:rPr>
              <a:t>analyzed </a:t>
            </a:r>
            <a:r>
              <a:rPr lang="en-US" sz="2400" dirty="0">
                <a:ea typeface="+mn-lt"/>
                <a:cs typeface="+mn-lt"/>
              </a:rPr>
              <a:t>descriptive and cost data on CTIs that were active during the first performance year of the program (2021-2022) </a:t>
            </a:r>
          </a:p>
          <a:p>
            <a:pPr lvl="2"/>
            <a:r>
              <a:rPr lang="en-US" sz="1800" dirty="0">
                <a:effectLst/>
                <a:latin typeface="Calibri" panose="020F0502020204030204" pitchFamily="34" charset="0"/>
                <a:ea typeface="Calibri" panose="020F0502020204030204" pitchFamily="34" charset="0"/>
                <a:cs typeface="Times New Roman" panose="02020603050405020304" pitchFamily="18" charset="0"/>
              </a:rPr>
              <a:t>AIR conducted an independent quantitative analysis of the CTI data in February 2023 using data provided by CRISP. Because Year 1 performance data were not finalized at the time of this evaluation, the results presented should be considered preliminary and may not be equivalent to cost calculations conducted by HSCRC.</a:t>
            </a:r>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6</a:t>
            </a:fld>
            <a:endParaRPr lang="en-US"/>
          </a:p>
        </p:txBody>
      </p:sp>
    </p:spTree>
    <p:extLst>
      <p:ext uri="{BB962C8B-B14F-4D97-AF65-F5344CB8AC3E}">
        <p14:creationId xmlns:p14="http://schemas.microsoft.com/office/powerpoint/2010/main" val="418807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Sources and Methods (cont.)</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Autofit/>
          </a:bodyPr>
          <a:lstStyle/>
          <a:p>
            <a:pPr lvl="1"/>
            <a:r>
              <a:rPr lang="en-US" sz="1800" u="sng" dirty="0">
                <a:cs typeface="Arial"/>
              </a:rPr>
              <a:t>CTI Data</a:t>
            </a:r>
            <a:r>
              <a:rPr lang="en-US" sz="1800" dirty="0">
                <a:cs typeface="Arial"/>
              </a:rPr>
              <a:t>. CTI data was summarized to describe the following:</a:t>
            </a:r>
          </a:p>
          <a:p>
            <a:pPr marL="960120">
              <a:spcBef>
                <a:spcPts val="450"/>
              </a:spcBef>
              <a:buSzPct val="100000"/>
              <a:buFont typeface="Calibri" panose="020F0502020204030204" pitchFamily="34" charset="0"/>
              <a:buChar char="◦"/>
            </a:pPr>
            <a:r>
              <a:rPr lang="en-US" sz="1800" dirty="0">
                <a:ea typeface="+mn-lt"/>
                <a:cs typeface="+mn-lt"/>
              </a:rPr>
              <a:t>Total cost of each CTI compared with the total target cost</a:t>
            </a:r>
          </a:p>
          <a:p>
            <a:pPr lvl="3"/>
            <a:r>
              <a:rPr lang="en-US" sz="1800" dirty="0">
                <a:ea typeface="+mn-lt"/>
                <a:cs typeface="+mn-lt"/>
              </a:rPr>
              <a:t>Total per-episode cost of each CTI compared with the target per-episode cost</a:t>
            </a:r>
          </a:p>
          <a:p>
            <a:pPr lvl="3"/>
            <a:r>
              <a:rPr lang="en-US" sz="1800" dirty="0">
                <a:ea typeface="+mn-lt"/>
                <a:cs typeface="+mn-lt"/>
              </a:rPr>
              <a:t>Comparison of the number of episodes for each CTI during the performance year and at baseline</a:t>
            </a:r>
          </a:p>
          <a:p>
            <a:pPr lvl="3"/>
            <a:r>
              <a:rPr lang="en-US" sz="1800" dirty="0">
                <a:ea typeface="+mn-lt"/>
                <a:cs typeface="+mn-lt"/>
              </a:rPr>
              <a:t>Average CTI total cost compared with target cost for CTIs that identify as having an SDOH focus</a:t>
            </a:r>
          </a:p>
          <a:p>
            <a:pPr lvl="3"/>
            <a:r>
              <a:rPr lang="en-US" sz="1800" dirty="0">
                <a:ea typeface="+mn-lt"/>
                <a:cs typeface="+mn-lt"/>
              </a:rPr>
              <a:t>Average total cost compared with target total cost, by thematic area</a:t>
            </a: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7</a:t>
            </a:fld>
            <a:endParaRPr lang="en-US"/>
          </a:p>
        </p:txBody>
      </p:sp>
    </p:spTree>
    <p:extLst>
      <p:ext uri="{BB962C8B-B14F-4D97-AF65-F5344CB8AC3E}">
        <p14:creationId xmlns:p14="http://schemas.microsoft.com/office/powerpoint/2010/main" val="333925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Sources and Methods</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p:txBody>
          <a:bodyPr vert="horz" lIns="0" tIns="0" rIns="0" bIns="0" rtlCol="0" anchor="t">
            <a:normAutofit lnSpcReduction="10000"/>
          </a:bodyPr>
          <a:lstStyle/>
          <a:p>
            <a:pPr lvl="1"/>
            <a:r>
              <a:rPr lang="en-US" sz="2400" u="sng" dirty="0">
                <a:cs typeface="Arial"/>
              </a:rPr>
              <a:t>Survey</a:t>
            </a:r>
            <a:r>
              <a:rPr lang="en-US" sz="2400" dirty="0">
                <a:cs typeface="Arial"/>
              </a:rPr>
              <a:t>. We conducted an online survey (12 questions) of CTI participants to capture their perspectives during the pre-implementation phase. We fielded the survey to 92 contacts and received 21 responses. </a:t>
            </a:r>
          </a:p>
          <a:p>
            <a:pPr lvl="1"/>
            <a:r>
              <a:rPr lang="en-US" sz="2400" u="sng" dirty="0">
                <a:cs typeface="Arial"/>
              </a:rPr>
              <a:t>Key Informant Interviews</a:t>
            </a:r>
            <a:r>
              <a:rPr lang="en-US" sz="2400" dirty="0">
                <a:cs typeface="Arial"/>
              </a:rPr>
              <a:t>. 45-minute interviews with representatives from seven hospitals</a:t>
            </a:r>
            <a:r>
              <a:rPr lang="en-US" sz="2400" dirty="0">
                <a:ea typeface="+mn-lt"/>
                <a:cs typeface="+mn-lt"/>
              </a:rPr>
              <a:t> to gather information on the details of each hospital’s CTI, the implementation process, any successes and challenges from the first year of the program, CTIs (if any) that were found to be reducing costs, and feedback for CRISP and HSCRC staff.</a:t>
            </a:r>
            <a:endParaRPr lang="en-US" sz="2400" dirty="0">
              <a:cs typeface="Calibri"/>
            </a:endParaRPr>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8</a:t>
            </a:fld>
            <a:endParaRPr lang="en-US"/>
          </a:p>
        </p:txBody>
      </p:sp>
    </p:spTree>
    <p:extLst>
      <p:ext uri="{BB962C8B-B14F-4D97-AF65-F5344CB8AC3E}">
        <p14:creationId xmlns:p14="http://schemas.microsoft.com/office/powerpoint/2010/main" val="272194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Findings </a:t>
            </a:r>
          </a:p>
        </p:txBody>
      </p:sp>
      <p:sp>
        <p:nvSpPr>
          <p:cNvPr id="18" name="Content Placeholder 17">
            <a:extLst>
              <a:ext uri="{FF2B5EF4-FFF2-40B4-BE49-F238E27FC236}">
                <a16:creationId xmlns:a16="http://schemas.microsoft.com/office/drawing/2014/main" id="{7E3D13BF-BE43-473C-AD59-4E81D3898A5B}"/>
              </a:ext>
            </a:extLst>
          </p:cNvPr>
          <p:cNvSpPr>
            <a:spLocks noGrp="1"/>
          </p:cNvSpPr>
          <p:nvPr>
            <p:ph sz="quarter" idx="17"/>
          </p:nvPr>
        </p:nvSpPr>
        <p:spPr>
          <a:xfrm>
            <a:off x="347472" y="1307591"/>
            <a:ext cx="8455819" cy="1544665"/>
          </a:xfrm>
        </p:spPr>
        <p:txBody>
          <a:bodyPr>
            <a:normAutofit fontScale="85000" lnSpcReduction="10000"/>
          </a:bodyPr>
          <a:lstStyle/>
          <a:p>
            <a:pPr marL="0" indent="0">
              <a:buNone/>
            </a:pPr>
            <a:r>
              <a:rPr lang="en-US" sz="2400" dirty="0"/>
              <a:t>CTIs covered 243,081 Medicare fee-for-service beneficiaries in Maryland, nearly a quarter of the 1 million beneficiaries who have Medicare Parts A and B coverage in any given month. </a:t>
            </a:r>
          </a:p>
          <a:p>
            <a:r>
              <a:rPr lang="en-US" sz="2400" dirty="0"/>
              <a:t>Nearly 75 percent of first-year CTIs are in Care Transitions or Primary Care  </a:t>
            </a:r>
          </a:p>
          <a:p>
            <a:endParaRPr lang="en-US" sz="2400" dirty="0"/>
          </a:p>
          <a:p>
            <a:endParaRPr lang="en-US" sz="2400" dirty="0"/>
          </a:p>
        </p:txBody>
      </p:sp>
      <p:sp>
        <p:nvSpPr>
          <p:cNvPr id="4" name="Slide Number Placeholder 3">
            <a:extLst>
              <a:ext uri="{FF2B5EF4-FFF2-40B4-BE49-F238E27FC236}">
                <a16:creationId xmlns:a16="http://schemas.microsoft.com/office/drawing/2014/main" id="{E8B27A25-6F4B-4E3F-B801-7DAB7D165FCE}"/>
              </a:ext>
            </a:extLst>
          </p:cNvPr>
          <p:cNvSpPr>
            <a:spLocks noGrp="1"/>
          </p:cNvSpPr>
          <p:nvPr>
            <p:ph type="sldNum" sz="quarter" idx="18"/>
          </p:nvPr>
        </p:nvSpPr>
        <p:spPr/>
        <p:txBody>
          <a:bodyPr/>
          <a:lstStyle/>
          <a:p>
            <a:fld id="{7E1341B0-7904-4148-9082-6535FE1E4D20}" type="slidenum">
              <a:rPr lang="en-US" smtClean="0"/>
              <a:pPr/>
              <a:t>9</a:t>
            </a:fld>
            <a:endParaRPr lang="en-US"/>
          </a:p>
        </p:txBody>
      </p:sp>
      <p:graphicFrame>
        <p:nvGraphicFramePr>
          <p:cNvPr id="3" name="Table 2">
            <a:extLst>
              <a:ext uri="{FF2B5EF4-FFF2-40B4-BE49-F238E27FC236}">
                <a16:creationId xmlns:a16="http://schemas.microsoft.com/office/drawing/2014/main" id="{8B29792D-EDBB-499A-8604-9A52F64568D7}"/>
              </a:ext>
            </a:extLst>
          </p:cNvPr>
          <p:cNvGraphicFramePr>
            <a:graphicFrameLocks noGrp="1"/>
          </p:cNvGraphicFramePr>
          <p:nvPr>
            <p:extLst>
              <p:ext uri="{D42A27DB-BD31-4B8C-83A1-F6EECF244321}">
                <p14:modId xmlns:p14="http://schemas.microsoft.com/office/powerpoint/2010/main" val="1091232863"/>
              </p:ext>
            </p:extLst>
          </p:nvPr>
        </p:nvGraphicFramePr>
        <p:xfrm>
          <a:off x="347472" y="2852256"/>
          <a:ext cx="8226961" cy="3394273"/>
        </p:xfrm>
        <a:graphic>
          <a:graphicData uri="http://schemas.openxmlformats.org/drawingml/2006/table">
            <a:tbl>
              <a:tblPr firstRow="1" firstCol="1" bandRow="1">
                <a:tableStyleId>{577794B7-0F68-450A-8CF4-2D9CDB5CE098}</a:tableStyleId>
              </a:tblPr>
              <a:tblGrid>
                <a:gridCol w="2272606">
                  <a:extLst>
                    <a:ext uri="{9D8B030D-6E8A-4147-A177-3AD203B41FA5}">
                      <a16:colId xmlns:a16="http://schemas.microsoft.com/office/drawing/2014/main" val="2763002607"/>
                    </a:ext>
                  </a:extLst>
                </a:gridCol>
                <a:gridCol w="2240049">
                  <a:extLst>
                    <a:ext uri="{9D8B030D-6E8A-4147-A177-3AD203B41FA5}">
                      <a16:colId xmlns:a16="http://schemas.microsoft.com/office/drawing/2014/main" val="55314737"/>
                    </a:ext>
                  </a:extLst>
                </a:gridCol>
                <a:gridCol w="1857153">
                  <a:extLst>
                    <a:ext uri="{9D8B030D-6E8A-4147-A177-3AD203B41FA5}">
                      <a16:colId xmlns:a16="http://schemas.microsoft.com/office/drawing/2014/main" val="1974252694"/>
                    </a:ext>
                  </a:extLst>
                </a:gridCol>
                <a:gridCol w="1857153">
                  <a:extLst>
                    <a:ext uri="{9D8B030D-6E8A-4147-A177-3AD203B41FA5}">
                      <a16:colId xmlns:a16="http://schemas.microsoft.com/office/drawing/2014/main" val="856015200"/>
                    </a:ext>
                  </a:extLst>
                </a:gridCol>
              </a:tblGrid>
              <a:tr h="836882">
                <a:tc>
                  <a:txBody>
                    <a:bodyPr/>
                    <a:lstStyle/>
                    <a:p>
                      <a:pPr marL="0" marR="0" algn="ctr">
                        <a:lnSpc>
                          <a:spcPct val="115000"/>
                        </a:lnSpc>
                        <a:spcBef>
                          <a:spcPts val="300"/>
                        </a:spcBef>
                        <a:spcAft>
                          <a:spcPts val="300"/>
                        </a:spcAft>
                      </a:pPr>
                      <a:r>
                        <a:rPr lang="en-US" sz="1800">
                          <a:effectLst/>
                        </a:rPr>
                        <a:t>Thematic Area</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300"/>
                        </a:spcBef>
                        <a:spcAft>
                          <a:spcPts val="300"/>
                        </a:spcAft>
                      </a:pPr>
                      <a:r>
                        <a:rPr lang="en-US" sz="1800" dirty="0">
                          <a:effectLst/>
                        </a:rPr>
                        <a:t>Number of CTIs</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300"/>
                        </a:spcBef>
                        <a:spcAft>
                          <a:spcPts val="300"/>
                        </a:spcAft>
                      </a:pPr>
                      <a:r>
                        <a:rPr lang="en-US" sz="1800" dirty="0">
                          <a:effectLst/>
                        </a:rPr>
                        <a:t>Total Number of Patients at Baseline</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200"/>
                        </a:spcBef>
                        <a:spcAft>
                          <a:spcPts val="200"/>
                        </a:spcAft>
                      </a:pPr>
                      <a:r>
                        <a:rPr lang="en-US" sz="1800" b="1" kern="1200" dirty="0">
                          <a:solidFill>
                            <a:prstClr val="white"/>
                          </a:solidFill>
                          <a:effectLst/>
                          <a:latin typeface="+mn-lt"/>
                          <a:ea typeface="+mn-ea"/>
                          <a:cs typeface="+mn-cs"/>
                        </a:rPr>
                        <a:t>Total number of Patients at Year 1</a:t>
                      </a:r>
                    </a:p>
                  </a:txBody>
                  <a:tcPr marL="68580" marR="68580" marT="0" marB="0"/>
                </a:tc>
                <a:extLst>
                  <a:ext uri="{0D108BD9-81ED-4DB2-BD59-A6C34878D82A}">
                    <a16:rowId xmlns:a16="http://schemas.microsoft.com/office/drawing/2014/main" val="1735355317"/>
                  </a:ext>
                </a:extLst>
              </a:tr>
              <a:tr h="360133">
                <a:tc>
                  <a:txBody>
                    <a:bodyPr/>
                    <a:lstStyle/>
                    <a:p>
                      <a:pPr marL="0" marR="0">
                        <a:lnSpc>
                          <a:spcPct val="115000"/>
                        </a:lnSpc>
                        <a:spcBef>
                          <a:spcPts val="300"/>
                        </a:spcBef>
                        <a:spcAft>
                          <a:spcPts val="300"/>
                        </a:spcAft>
                      </a:pPr>
                      <a:r>
                        <a:rPr lang="en-US" sz="1800">
                          <a:effectLst/>
                        </a:rPr>
                        <a:t>Care Transitions</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b="1">
                          <a:solidFill>
                            <a:srgbClr val="FF0000"/>
                          </a:solidFill>
                          <a:effectLst/>
                        </a:rPr>
                        <a:t>55</a:t>
                      </a:r>
                      <a:endPar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dirty="0">
                          <a:effectLst/>
                        </a:rPr>
                        <a:t>35,612</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22,148</a:t>
                      </a:r>
                    </a:p>
                  </a:txBody>
                  <a:tcPr marL="68580" marR="68580" marT="0" marB="0"/>
                </a:tc>
                <a:extLst>
                  <a:ext uri="{0D108BD9-81ED-4DB2-BD59-A6C34878D82A}">
                    <a16:rowId xmlns:a16="http://schemas.microsoft.com/office/drawing/2014/main" val="1466139645"/>
                  </a:ext>
                </a:extLst>
              </a:tr>
              <a:tr h="552347">
                <a:tc>
                  <a:txBody>
                    <a:bodyPr/>
                    <a:lstStyle/>
                    <a:p>
                      <a:pPr marL="0" marR="0">
                        <a:lnSpc>
                          <a:spcPct val="115000"/>
                        </a:lnSpc>
                        <a:spcBef>
                          <a:spcPts val="300"/>
                        </a:spcBef>
                        <a:spcAft>
                          <a:spcPts val="300"/>
                        </a:spcAft>
                      </a:pPr>
                      <a:r>
                        <a:rPr lang="en-US" sz="1800">
                          <a:effectLst/>
                        </a:rPr>
                        <a:t>Community-Based Care</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a:effectLst/>
                        </a:rPr>
                        <a:t>10</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a:effectLst/>
                        </a:rPr>
                        <a:t>29,985</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29,731</a:t>
                      </a:r>
                    </a:p>
                  </a:txBody>
                  <a:tcPr marL="68580" marR="68580" marT="0" marB="0"/>
                </a:tc>
                <a:extLst>
                  <a:ext uri="{0D108BD9-81ED-4DB2-BD59-A6C34878D82A}">
                    <a16:rowId xmlns:a16="http://schemas.microsoft.com/office/drawing/2014/main" val="3867701511"/>
                  </a:ext>
                </a:extLst>
              </a:tr>
              <a:tr h="373471">
                <a:tc>
                  <a:txBody>
                    <a:bodyPr/>
                    <a:lstStyle/>
                    <a:p>
                      <a:pPr marL="0" marR="0">
                        <a:lnSpc>
                          <a:spcPct val="115000"/>
                        </a:lnSpc>
                        <a:spcBef>
                          <a:spcPts val="300"/>
                        </a:spcBef>
                        <a:spcAft>
                          <a:spcPts val="300"/>
                        </a:spcAft>
                      </a:pPr>
                      <a:r>
                        <a:rPr lang="en-US" sz="1800">
                          <a:effectLst/>
                        </a:rPr>
                        <a:t>Emergency Care</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a:effectLst/>
                        </a:rPr>
                        <a:t>13</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a:effectLst/>
                        </a:rPr>
                        <a:t>17,314</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13,411</a:t>
                      </a:r>
                    </a:p>
                  </a:txBody>
                  <a:tcPr marL="68580" marR="68580" marT="0" marB="0"/>
                </a:tc>
                <a:extLst>
                  <a:ext uri="{0D108BD9-81ED-4DB2-BD59-A6C34878D82A}">
                    <a16:rowId xmlns:a16="http://schemas.microsoft.com/office/drawing/2014/main" val="2526975531"/>
                  </a:ext>
                </a:extLst>
              </a:tr>
              <a:tr h="373471">
                <a:tc>
                  <a:txBody>
                    <a:bodyPr/>
                    <a:lstStyle/>
                    <a:p>
                      <a:pPr marL="0" marR="0">
                        <a:lnSpc>
                          <a:spcPct val="115000"/>
                        </a:lnSpc>
                        <a:spcBef>
                          <a:spcPts val="300"/>
                        </a:spcBef>
                        <a:spcAft>
                          <a:spcPts val="300"/>
                        </a:spcAft>
                      </a:pPr>
                      <a:r>
                        <a:rPr lang="en-US" sz="1800">
                          <a:effectLst/>
                        </a:rPr>
                        <a:t>Palliative Care</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algn="ctr">
                        <a:lnSpc>
                          <a:spcPct val="115000"/>
                        </a:lnSpc>
                        <a:spcBef>
                          <a:spcPts val="300"/>
                        </a:spcBef>
                        <a:spcAft>
                          <a:spcPts val="300"/>
                        </a:spcAft>
                      </a:pPr>
                      <a:r>
                        <a:rPr lang="en-US" sz="1800">
                          <a:effectLst/>
                        </a:rPr>
                        <a:t>986</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494</a:t>
                      </a:r>
                    </a:p>
                  </a:txBody>
                  <a:tcPr marL="68580" marR="68580" marT="0" marB="0"/>
                </a:tc>
                <a:extLst>
                  <a:ext uri="{0D108BD9-81ED-4DB2-BD59-A6C34878D82A}">
                    <a16:rowId xmlns:a16="http://schemas.microsoft.com/office/drawing/2014/main" val="3278055073"/>
                  </a:ext>
                </a:extLst>
              </a:tr>
              <a:tr h="373471">
                <a:tc>
                  <a:txBody>
                    <a:bodyPr/>
                    <a:lstStyle/>
                    <a:p>
                      <a:pPr marL="0" marR="0">
                        <a:lnSpc>
                          <a:spcPct val="115000"/>
                        </a:lnSpc>
                        <a:spcBef>
                          <a:spcPts val="300"/>
                        </a:spcBef>
                        <a:spcAft>
                          <a:spcPts val="300"/>
                        </a:spcAft>
                      </a:pPr>
                      <a:r>
                        <a:rPr lang="en-US" sz="1800">
                          <a:effectLst/>
                        </a:rPr>
                        <a:t>Primary Care</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b="1" dirty="0">
                          <a:solidFill>
                            <a:srgbClr val="FF0000"/>
                          </a:solidFill>
                          <a:effectLst/>
                        </a:rPr>
                        <a:t>22</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a:effectLst/>
                        </a:rPr>
                        <a:t>149,331</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177,297</a:t>
                      </a:r>
                    </a:p>
                  </a:txBody>
                  <a:tcPr marL="68580" marR="68580" marT="0" marB="0"/>
                </a:tc>
                <a:extLst>
                  <a:ext uri="{0D108BD9-81ED-4DB2-BD59-A6C34878D82A}">
                    <a16:rowId xmlns:a16="http://schemas.microsoft.com/office/drawing/2014/main" val="2986798085"/>
                  </a:ext>
                </a:extLst>
              </a:tr>
              <a:tr h="373471">
                <a:tc>
                  <a:txBody>
                    <a:bodyPr/>
                    <a:lstStyle/>
                    <a:p>
                      <a:pPr marL="0" marR="0">
                        <a:lnSpc>
                          <a:spcPct val="115000"/>
                        </a:lnSpc>
                        <a:spcBef>
                          <a:spcPts val="300"/>
                        </a:spcBef>
                        <a:spcAft>
                          <a:spcPts val="300"/>
                        </a:spcAft>
                      </a:pPr>
                      <a:r>
                        <a:rPr lang="en-US" sz="1800">
                          <a:effectLst/>
                        </a:rPr>
                        <a:t>Total</a:t>
                      </a:r>
                      <a:endParaRPr lang="en-US" sz="1800" b="1">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dirty="0">
                          <a:effectLst/>
                        </a:rPr>
                        <a:t>104</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300"/>
                        </a:spcBef>
                        <a:spcAft>
                          <a:spcPts val="300"/>
                        </a:spcAft>
                      </a:pPr>
                      <a:r>
                        <a:rPr lang="en-US" sz="1800" dirty="0">
                          <a:effectLst/>
                        </a:rPr>
                        <a:t>233,228</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800" kern="1200" dirty="0">
                          <a:solidFill>
                            <a:schemeClr val="tx2"/>
                          </a:solidFill>
                          <a:effectLst/>
                          <a:latin typeface="+mn-lt"/>
                          <a:ea typeface="+mn-ea"/>
                          <a:cs typeface="+mn-cs"/>
                        </a:rPr>
                        <a:t>243,081</a:t>
                      </a:r>
                    </a:p>
                  </a:txBody>
                  <a:tcPr marL="68580" marR="68580" marT="0" marB="0"/>
                </a:tc>
                <a:extLst>
                  <a:ext uri="{0D108BD9-81ED-4DB2-BD59-A6C34878D82A}">
                    <a16:rowId xmlns:a16="http://schemas.microsoft.com/office/drawing/2014/main" val="768427754"/>
                  </a:ext>
                </a:extLst>
              </a:tr>
            </a:tbl>
          </a:graphicData>
        </a:graphic>
      </p:graphicFrame>
    </p:spTree>
    <p:extLst>
      <p:ext uri="{BB962C8B-B14F-4D97-AF65-F5344CB8AC3E}">
        <p14:creationId xmlns:p14="http://schemas.microsoft.com/office/powerpoint/2010/main" val="320881292"/>
      </p:ext>
    </p:extLst>
  </p:cSld>
  <p:clrMapOvr>
    <a:masterClrMapping/>
  </p:clrMapOvr>
</p:sld>
</file>

<file path=ppt/theme/theme1.xml><?xml version="1.0" encoding="utf-8"?>
<a:theme xmlns:a="http://schemas.openxmlformats.org/drawingml/2006/main" name="AIR 2021 Dark">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th SDOH Equity" id="{FF7919DA-B06C-477B-9476-ADAFE11A0F13}" vid="{D88B10DE-76F9-4991-94FA-3E11E0A915E2}"/>
    </a:ext>
  </a:extLst>
</a:theme>
</file>

<file path=ppt/theme/theme2.xml><?xml version="1.0" encoding="utf-8"?>
<a:theme xmlns:a="http://schemas.openxmlformats.org/drawingml/2006/main" name="AIR 2021-Light">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th SDOH Equity" id="{FF7919DA-B06C-477B-9476-ADAFE11A0F13}" vid="{ADDB1B43-52F8-4761-AE86-ED8334931D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F7BD6920B4B4596F1C047EB763BE0" ma:contentTypeVersion="4" ma:contentTypeDescription="Create a new document." ma:contentTypeScope="" ma:versionID="b8f2ddbffa18c7c1195b3fe6a87932ea">
  <xsd:schema xmlns:xsd="http://www.w3.org/2001/XMLSchema" xmlns:xs="http://www.w3.org/2001/XMLSchema" xmlns:p="http://schemas.microsoft.com/office/2006/metadata/properties" xmlns:ns2="64e79474-5cf8-40c0-a28c-b92a10e767a9" xmlns:ns3="0adf5e53-b44f-4675-b75a-1ae8a8c3ffbe" targetNamespace="http://schemas.microsoft.com/office/2006/metadata/properties" ma:root="true" ma:fieldsID="4d891bd1e2fa8b559f57a0ae26670dc6" ns2:_="" ns3:_="">
    <xsd:import namespace="64e79474-5cf8-40c0-a28c-b92a10e767a9"/>
    <xsd:import namespace="0adf5e53-b44f-4675-b75a-1ae8a8c3ff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79474-5cf8-40c0-a28c-b92a10e76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df5e53-b44f-4675-b75a-1ae8a8c3ff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2933B8-78BC-4772-8911-DF07F7ADDDEA}"/>
</file>

<file path=customXml/itemProps2.xml><?xml version="1.0" encoding="utf-8"?>
<ds:datastoreItem xmlns:ds="http://schemas.openxmlformats.org/officeDocument/2006/customXml" ds:itemID="{0866E171-B6B4-4523-B255-7347442A0416}"/>
</file>

<file path=customXml/itemProps3.xml><?xml version="1.0" encoding="utf-8"?>
<ds:datastoreItem xmlns:ds="http://schemas.openxmlformats.org/officeDocument/2006/customXml" ds:itemID="{6756F874-7F25-4401-8E05-84010A7E2A9D}"/>
</file>

<file path=docProps/app.xml><?xml version="1.0" encoding="utf-8"?>
<Properties xmlns="http://schemas.openxmlformats.org/officeDocument/2006/extended-properties" xmlns:vt="http://schemas.openxmlformats.org/officeDocument/2006/docPropsVTypes">
  <Template>Opioids_OUD_SUD</Template>
  <TotalTime>0</TotalTime>
  <Words>2217</Words>
  <Application>Microsoft Office PowerPoint</Application>
  <PresentationFormat>On-screen Show (4:3)</PresentationFormat>
  <Paragraphs>415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Narrow</vt:lpstr>
      <vt:lpstr>Calibri</vt:lpstr>
      <vt:lpstr>Times New Roman</vt:lpstr>
      <vt:lpstr>AIR 2021 Dark</vt:lpstr>
      <vt:lpstr>AIR 2021-Light</vt:lpstr>
      <vt:lpstr>Maryland Model Analytics </vt:lpstr>
      <vt:lpstr>Contents</vt:lpstr>
      <vt:lpstr>Background</vt:lpstr>
      <vt:lpstr>Background</vt:lpstr>
      <vt:lpstr>Overview of the evaluation</vt:lpstr>
      <vt:lpstr>Data Sources and Methods</vt:lpstr>
      <vt:lpstr>Data Sources and Methods (cont.)</vt:lpstr>
      <vt:lpstr>Data Sources and Methods</vt:lpstr>
      <vt:lpstr>Key Findings </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2023-03-30T15:05:12Z</dcterms:created>
  <dcterms:modified xsi:type="dcterms:W3CDTF">2023-03-30T15:06:57Z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0x010100517F7BD6920B4B4596F1C047EB763BE0</vt:lpwstr>
  </property>
</Properties>
</file>