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1115" r:id="rId2"/>
    <p:sldId id="1124" r:id="rId3"/>
    <p:sldId id="1125" r:id="rId4"/>
    <p:sldId id="1168" r:id="rId5"/>
    <p:sldId id="1126" r:id="rId6"/>
    <p:sldId id="1169" r:id="rId7"/>
    <p:sldId id="7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96A26-A486-489F-9AF3-21EB4EB015AB}" v="2" dt="2022-05-27T20:04:5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Oehlmann" userId="d5e62982-c7ce-4a13-8204-2079b04910ba" providerId="ADAL" clId="{9FF96A26-A486-489F-9AF3-21EB4EB015AB}"/>
    <pc:docChg chg="undo custSel addSld delSld modSld sldOrd">
      <pc:chgData name="Peggy Oehlmann" userId="d5e62982-c7ce-4a13-8204-2079b04910ba" providerId="ADAL" clId="{9FF96A26-A486-489F-9AF3-21EB4EB015AB}" dt="2022-05-27T20:05:24.640" v="545" actId="20577"/>
      <pc:docMkLst>
        <pc:docMk/>
      </pc:docMkLst>
      <pc:sldChg chg="del">
        <pc:chgData name="Peggy Oehlmann" userId="d5e62982-c7ce-4a13-8204-2079b04910ba" providerId="ADAL" clId="{9FF96A26-A486-489F-9AF3-21EB4EB015AB}" dt="2022-05-27T19:50:24.955" v="0" actId="47"/>
        <pc:sldMkLst>
          <pc:docMk/>
          <pc:sldMk cId="4165229710" sldId="258"/>
        </pc:sldMkLst>
      </pc:sldChg>
      <pc:sldChg chg="delSp modSp mod">
        <pc:chgData name="Peggy Oehlmann" userId="d5e62982-c7ce-4a13-8204-2079b04910ba" providerId="ADAL" clId="{9FF96A26-A486-489F-9AF3-21EB4EB015AB}" dt="2022-05-27T20:05:05.338" v="544" actId="21"/>
        <pc:sldMkLst>
          <pc:docMk/>
          <pc:sldMk cId="3879572060" sldId="1115"/>
        </pc:sldMkLst>
        <pc:spChg chg="del mod">
          <ac:chgData name="Peggy Oehlmann" userId="d5e62982-c7ce-4a13-8204-2079b04910ba" providerId="ADAL" clId="{9FF96A26-A486-489F-9AF3-21EB4EB015AB}" dt="2022-05-27T20:05:05.338" v="544" actId="21"/>
          <ac:spMkLst>
            <pc:docMk/>
            <pc:sldMk cId="3879572060" sldId="1115"/>
            <ac:spMk id="3" creationId="{56F28BEC-7FF7-4C4E-BED0-9B1A131265C7}"/>
          </ac:spMkLst>
        </pc:spChg>
      </pc:sldChg>
      <pc:sldChg chg="modSp mod">
        <pc:chgData name="Peggy Oehlmann" userId="d5e62982-c7ce-4a13-8204-2079b04910ba" providerId="ADAL" clId="{9FF96A26-A486-489F-9AF3-21EB4EB015AB}" dt="2022-05-27T20:03:29.560" v="542" actId="20577"/>
        <pc:sldMkLst>
          <pc:docMk/>
          <pc:sldMk cId="3049085527" sldId="1124"/>
        </pc:sldMkLst>
        <pc:spChg chg="mod">
          <ac:chgData name="Peggy Oehlmann" userId="d5e62982-c7ce-4a13-8204-2079b04910ba" providerId="ADAL" clId="{9FF96A26-A486-489F-9AF3-21EB4EB015AB}" dt="2022-05-27T20:03:29.560" v="542" actId="20577"/>
          <ac:spMkLst>
            <pc:docMk/>
            <pc:sldMk cId="3049085527" sldId="1124"/>
            <ac:spMk id="7" creationId="{FDE7116A-188B-4787-94FB-BAE9B743403B}"/>
          </ac:spMkLst>
        </pc:spChg>
      </pc:sldChg>
      <pc:sldChg chg="ord">
        <pc:chgData name="Peggy Oehlmann" userId="d5e62982-c7ce-4a13-8204-2079b04910ba" providerId="ADAL" clId="{9FF96A26-A486-489F-9AF3-21EB4EB015AB}" dt="2022-05-27T20:02:52.724" v="532"/>
        <pc:sldMkLst>
          <pc:docMk/>
          <pc:sldMk cId="2944100481" sldId="1125"/>
        </pc:sldMkLst>
      </pc:sldChg>
      <pc:sldChg chg="modSp mod ord">
        <pc:chgData name="Peggy Oehlmann" userId="d5e62982-c7ce-4a13-8204-2079b04910ba" providerId="ADAL" clId="{9FF96A26-A486-489F-9AF3-21EB4EB015AB}" dt="2022-05-27T20:02:35.583" v="530" actId="403"/>
        <pc:sldMkLst>
          <pc:docMk/>
          <pc:sldMk cId="1373829156" sldId="1168"/>
        </pc:sldMkLst>
        <pc:spChg chg="mod">
          <ac:chgData name="Peggy Oehlmann" userId="d5e62982-c7ce-4a13-8204-2079b04910ba" providerId="ADAL" clId="{9FF96A26-A486-489F-9AF3-21EB4EB015AB}" dt="2022-05-27T19:56:24.619" v="168" actId="20577"/>
          <ac:spMkLst>
            <pc:docMk/>
            <pc:sldMk cId="1373829156" sldId="1168"/>
            <ac:spMk id="4" creationId="{7687C2C3-69E3-594A-8B5B-2E7C1C39C5BB}"/>
          </ac:spMkLst>
        </pc:spChg>
        <pc:spChg chg="mod">
          <ac:chgData name="Peggy Oehlmann" userId="d5e62982-c7ce-4a13-8204-2079b04910ba" providerId="ADAL" clId="{9FF96A26-A486-489F-9AF3-21EB4EB015AB}" dt="2022-05-27T20:02:35.583" v="530" actId="403"/>
          <ac:spMkLst>
            <pc:docMk/>
            <pc:sldMk cId="1373829156" sldId="1168"/>
            <ac:spMk id="6" creationId="{30172C98-75FE-4D3B-89A8-9D64C141BB2C}"/>
          </ac:spMkLst>
        </pc:spChg>
      </pc:sldChg>
      <pc:sldChg chg="delSp modSp new mod modClrScheme chgLayout">
        <pc:chgData name="Peggy Oehlmann" userId="d5e62982-c7ce-4a13-8204-2079b04910ba" providerId="ADAL" clId="{9FF96A26-A486-489F-9AF3-21EB4EB015AB}" dt="2022-05-27T20:05:24.640" v="545" actId="20577"/>
        <pc:sldMkLst>
          <pc:docMk/>
          <pc:sldMk cId="3836627358" sldId="1169"/>
        </pc:sldMkLst>
        <pc:spChg chg="mod ord">
          <ac:chgData name="Peggy Oehlmann" userId="d5e62982-c7ce-4a13-8204-2079b04910ba" providerId="ADAL" clId="{9FF96A26-A486-489F-9AF3-21EB4EB015AB}" dt="2022-05-27T20:05:24.640" v="545" actId="20577"/>
          <ac:spMkLst>
            <pc:docMk/>
            <pc:sldMk cId="3836627358" sldId="1169"/>
            <ac:spMk id="2" creationId="{9C6274C8-DA03-8BEB-5903-ECC388D0B6CE}"/>
          </ac:spMkLst>
        </pc:spChg>
        <pc:spChg chg="mod ord">
          <ac:chgData name="Peggy Oehlmann" userId="d5e62982-c7ce-4a13-8204-2079b04910ba" providerId="ADAL" clId="{9FF96A26-A486-489F-9AF3-21EB4EB015AB}" dt="2022-05-27T19:55:12.632" v="155" actId="20577"/>
          <ac:spMkLst>
            <pc:docMk/>
            <pc:sldMk cId="3836627358" sldId="1169"/>
            <ac:spMk id="3" creationId="{862BCE16-CCD2-ED4F-F60D-4A3A89321BBA}"/>
          </ac:spMkLst>
        </pc:spChg>
        <pc:spChg chg="del">
          <ac:chgData name="Peggy Oehlmann" userId="d5e62982-c7ce-4a13-8204-2079b04910ba" providerId="ADAL" clId="{9FF96A26-A486-489F-9AF3-21EB4EB015AB}" dt="2022-05-27T19:52:48.964" v="57" actId="700"/>
          <ac:spMkLst>
            <pc:docMk/>
            <pc:sldMk cId="3836627358" sldId="1169"/>
            <ac:spMk id="4" creationId="{89E06C6C-19DA-2C70-C023-A550F02032DF}"/>
          </ac:spMkLst>
        </pc:spChg>
        <pc:spChg chg="mod ord">
          <ac:chgData name="Peggy Oehlmann" userId="d5e62982-c7ce-4a13-8204-2079b04910ba" providerId="ADAL" clId="{9FF96A26-A486-489F-9AF3-21EB4EB015AB}" dt="2022-05-27T19:52:48.964" v="57" actId="700"/>
          <ac:spMkLst>
            <pc:docMk/>
            <pc:sldMk cId="3836627358" sldId="1169"/>
            <ac:spMk id="5" creationId="{9A1B6BFA-ECE0-BEED-2323-A53740391F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0631B-40E8-4FFF-8C6A-AB2AEB0676AB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008D-B38A-4B74-B433-A3F503F37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lide Clea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B19FEC-015E-449E-9AAB-5C706B096CE9}"/>
              </a:ext>
            </a:extLst>
          </p:cNvPr>
          <p:cNvCxnSpPr>
            <a:cxnSpLocks/>
          </p:cNvCxnSpPr>
          <p:nvPr userDrawn="1"/>
        </p:nvCxnSpPr>
        <p:spPr>
          <a:xfrm flipV="1">
            <a:off x="5649689" y="5060015"/>
            <a:ext cx="395151" cy="272896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F2A81F-E90F-4504-AFDC-9C39C0FBE96E}"/>
              </a:ext>
            </a:extLst>
          </p:cNvPr>
          <p:cNvCxnSpPr/>
          <p:nvPr userDrawn="1"/>
        </p:nvCxnSpPr>
        <p:spPr>
          <a:xfrm>
            <a:off x="5959929" y="5065127"/>
            <a:ext cx="339635" cy="241663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4850F1A-C7F7-45A2-A22B-B88A38F0765B}"/>
              </a:ext>
            </a:extLst>
          </p:cNvPr>
          <p:cNvSpPr/>
          <p:nvPr userDrawn="1"/>
        </p:nvSpPr>
        <p:spPr>
          <a:xfrm>
            <a:off x="6095352" y="5445373"/>
            <a:ext cx="5920992" cy="1412631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7160 Columbia Gateway Drive, Suite 100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Columbia, MD 21046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877.952.7477 | info@crisphealth.org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www.crisphealth.org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760FBA-DC9D-406A-B613-A86E61328721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DA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7FA631A5-051C-4C5D-AEBA-028D46398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7" y="2090057"/>
            <a:ext cx="1744824" cy="2677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C81F1-9F97-4F25-AE45-2EE2CED397B5}"/>
              </a:ext>
            </a:extLst>
          </p:cNvPr>
          <p:cNvSpPr/>
          <p:nvPr userDrawn="1"/>
        </p:nvSpPr>
        <p:spPr>
          <a:xfrm>
            <a:off x="3252520" y="-5751"/>
            <a:ext cx="8939479" cy="4773694"/>
          </a:xfrm>
          <a:prstGeom prst="rect">
            <a:avLst/>
          </a:prstGeom>
          <a:solidFill>
            <a:srgbClr val="FB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5B4F11-A1B0-45BB-8097-0E68F3C5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77" y="752883"/>
            <a:ext cx="7916275" cy="2852737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E69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094BAF-D2DA-4641-90D4-728DD8679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1783" y="3617132"/>
            <a:ext cx="7915668" cy="1536169"/>
          </a:xfrm>
        </p:spPr>
        <p:txBody>
          <a:bodyPr/>
          <a:lstStyle>
            <a:lvl1pPr marL="0" indent="0">
              <a:buNone/>
              <a:defRPr sz="1800">
                <a:solidFill>
                  <a:srgbClr val="00559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182E7-3A6F-40FF-80EE-40722AE34B23}"/>
              </a:ext>
            </a:extLst>
          </p:cNvPr>
          <p:cNvSpPr/>
          <p:nvPr userDrawn="1"/>
        </p:nvSpPr>
        <p:spPr>
          <a:xfrm>
            <a:off x="2743203" y="-2979"/>
            <a:ext cx="531847" cy="6860979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740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mparison -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8F6F310B-4D9E-4163-B760-88A5DD855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79" r="42386"/>
          <a:stretch/>
        </p:blipFill>
        <p:spPr>
          <a:xfrm>
            <a:off x="8942410" y="0"/>
            <a:ext cx="3249593" cy="6784848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C8FD-01C4-42D5-919F-B5D7DF70C7C0}"/>
              </a:ext>
            </a:extLst>
          </p:cNvPr>
          <p:cNvSpPr/>
          <p:nvPr userDrawn="1"/>
        </p:nvSpPr>
        <p:spPr>
          <a:xfrm>
            <a:off x="0" y="0"/>
            <a:ext cx="1219200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49CEDD-7890-4B71-B0F5-F2BA3C64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98073"/>
            <a:ext cx="10644555" cy="73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0E20920-CA2E-4F2A-A44B-649E0FBDD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F9817F5-4FB6-4F7F-8ED7-987A5059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34527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F50A80D4-A9B2-4D31-8073-361AD1FE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66080"/>
            <a:ext cx="2906879" cy="355401"/>
          </a:xfrm>
        </p:spPr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AE60805-19FE-454A-AB9F-2DFF3CEA5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146784"/>
            <a:ext cx="610171" cy="727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C7FFAC-4C9B-4717-B502-27468A9854C0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5F66F1-AFB0-4AE0-B8B2-F5D0A4C0A32F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4994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lank with Logo - Clea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62B25E-3A48-4523-9A7A-9B2E6008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8720" y="6356356"/>
            <a:ext cx="2743200" cy="365125"/>
          </a:xfrm>
        </p:spPr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10C42-FA61-4974-A9EF-F480D801C208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6CE95-5641-4B14-AC4D-2A24692A2F24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2637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4151F-F995-43F2-9A8F-126C89068FAA}"/>
              </a:ext>
            </a:extLst>
          </p:cNvPr>
          <p:cNvSpPr/>
          <p:nvPr userDrawn="1"/>
        </p:nvSpPr>
        <p:spPr>
          <a:xfrm>
            <a:off x="0" y="0"/>
            <a:ext cx="12192000" cy="677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6708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3077521"/>
            <a:ext cx="9144000" cy="50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551164"/>
            <a:ext cx="91440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2"/>
          </p:nvPr>
        </p:nvSpPr>
        <p:spPr>
          <a:xfrm>
            <a:off x="2758698" y="4502475"/>
            <a:ext cx="7909302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None/>
              <a:defRPr sz="14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3"/>
          </p:nvPr>
        </p:nvSpPr>
        <p:spPr>
          <a:xfrm>
            <a:off x="1482429" y="3891609"/>
            <a:ext cx="503396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066CC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63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972127" y="1835088"/>
            <a:ext cx="10515600" cy="39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829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None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3"/>
          </p:nvPr>
        </p:nvSpPr>
        <p:spPr>
          <a:xfrm>
            <a:off x="631317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29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>
  <p:cSld name="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9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 Section Header -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79FDE3-9A4B-48CA-940B-4564543777AE}"/>
              </a:ext>
            </a:extLst>
          </p:cNvPr>
          <p:cNvSpPr/>
          <p:nvPr userDrawn="1"/>
        </p:nvSpPr>
        <p:spPr>
          <a:xfrm>
            <a:off x="0" y="814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177" y="1736732"/>
            <a:ext cx="7916275" cy="2852737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E69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783" y="4600981"/>
            <a:ext cx="7915668" cy="1488675"/>
          </a:xfrm>
        </p:spPr>
        <p:txBody>
          <a:bodyPr/>
          <a:lstStyle>
            <a:lvl1pPr marL="0" indent="0">
              <a:buNone/>
              <a:defRPr sz="1800">
                <a:solidFill>
                  <a:srgbClr val="00559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9CE91-F452-4DA8-B14D-60A346F512EC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DA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0C29462C-CA54-4725-93FA-FA924A091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7" y="2090057"/>
            <a:ext cx="1744824" cy="2677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E974CB-0129-4E81-90C4-EF751D53ADB4}"/>
              </a:ext>
            </a:extLst>
          </p:cNvPr>
          <p:cNvSpPr/>
          <p:nvPr userDrawn="1"/>
        </p:nvSpPr>
        <p:spPr>
          <a:xfrm>
            <a:off x="2743202" y="4"/>
            <a:ext cx="531847" cy="6866139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557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Title and Content Clea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385053"/>
            <a:ext cx="10679279" cy="4917655"/>
          </a:xfrm>
        </p:spPr>
        <p:txBody>
          <a:bodyPr/>
          <a:lstStyle>
            <a:lvl1pPr marL="0" indent="0">
              <a:buNone/>
              <a:defRPr>
                <a:latin typeface="Myriad Pro Semibold"/>
              </a:defRPr>
            </a:lvl1pPr>
            <a:lvl2pPr marL="5143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BFB33-71A3-40E6-8843-0D6B3A631A37}"/>
              </a:ext>
            </a:extLst>
          </p:cNvPr>
          <p:cNvSpPr/>
          <p:nvPr userDrawn="1"/>
        </p:nvSpPr>
        <p:spPr>
          <a:xfrm>
            <a:off x="0" y="0"/>
            <a:ext cx="1219200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64FFFE9-8D26-4232-A6EC-7E048D99E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146784"/>
            <a:ext cx="610171" cy="727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285"/>
            <a:ext cx="10679277" cy="76908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596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A523A-6493-4ACC-BCBC-C6866DC0F085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16939-BBB1-43F0-831B-BA8939A1F035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1187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Only - Clean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E35C8CE-2F14-427B-9933-1B0315A0C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60" r="42386"/>
          <a:stretch/>
        </p:blipFill>
        <p:spPr>
          <a:xfrm>
            <a:off x="8942410" y="4"/>
            <a:ext cx="3249593" cy="672147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8720" y="6356356"/>
            <a:ext cx="2743200" cy="365125"/>
          </a:xfrm>
        </p:spPr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BFB33-71A3-40E6-8843-0D6B3A631A37}"/>
              </a:ext>
            </a:extLst>
          </p:cNvPr>
          <p:cNvSpPr/>
          <p:nvPr userDrawn="1"/>
        </p:nvSpPr>
        <p:spPr>
          <a:xfrm>
            <a:off x="0" y="0"/>
            <a:ext cx="12192000" cy="1026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69" y="128808"/>
            <a:ext cx="10515600" cy="76908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596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054DF-CA35-4B6D-9E49-57F12178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052"/>
            <a:ext cx="7345680" cy="5336427"/>
          </a:xfrm>
        </p:spPr>
        <p:txBody>
          <a:bodyPr/>
          <a:lstStyle>
            <a:lvl1pPr marL="0" indent="0">
              <a:buNone/>
              <a:defRPr>
                <a:latin typeface="Myriad Pro Semibold"/>
              </a:defRPr>
            </a:lvl1pPr>
            <a:lvl2pPr marL="5143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D9BADDE-AFB3-4900-B089-4CC93E5093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146784"/>
            <a:ext cx="610171" cy="727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5EE9D5-DFCA-4413-BC21-05736D29C060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40D046-A868-4F8F-A2C9-1BBA1741D734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8913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 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9F83A4-CFF7-450B-8617-6A403E89E804}"/>
              </a:ext>
            </a:extLst>
          </p:cNvPr>
          <p:cNvSpPr/>
          <p:nvPr userDrawn="1"/>
        </p:nvSpPr>
        <p:spPr>
          <a:xfrm>
            <a:off x="0" y="0"/>
            <a:ext cx="12192000" cy="126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BFB33-71A3-40E6-8843-0D6B3A631A37}"/>
              </a:ext>
            </a:extLst>
          </p:cNvPr>
          <p:cNvSpPr/>
          <p:nvPr userDrawn="1"/>
        </p:nvSpPr>
        <p:spPr>
          <a:xfrm>
            <a:off x="0" y="1"/>
            <a:ext cx="12192000" cy="1031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93CB10C-15EE-4A6B-89A0-499948F7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66080"/>
            <a:ext cx="2906879" cy="355401"/>
          </a:xfrm>
        </p:spPr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EB8E228-A7EF-440C-8F45-736A0D84AF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5957649"/>
            <a:ext cx="610171" cy="7275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39B7B2-BDCF-421A-B12B-BFC4920A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385053"/>
            <a:ext cx="10679279" cy="4917655"/>
          </a:xfrm>
        </p:spPr>
        <p:txBody>
          <a:bodyPr/>
          <a:lstStyle>
            <a:lvl1pPr marL="0" indent="0">
              <a:buNone/>
              <a:defRPr>
                <a:latin typeface="Myriad Pro Semibold"/>
              </a:defRPr>
            </a:lvl1pPr>
            <a:lvl2pPr marL="5143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ED5F8-CE93-4138-B4E7-65EACED02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107" y="-9506"/>
            <a:ext cx="3415440" cy="9095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9880EF-6B49-48D9-A06E-A88CB876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31011"/>
            <a:ext cx="10679277" cy="76908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596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5A408A-B71F-4207-8172-B627822D03DD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CDDC8C-5EE7-4877-B4FB-F4883BE4209B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874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9F83A4-CFF7-450B-8617-6A403E89E804}"/>
              </a:ext>
            </a:extLst>
          </p:cNvPr>
          <p:cNvSpPr/>
          <p:nvPr userDrawn="1"/>
        </p:nvSpPr>
        <p:spPr>
          <a:xfrm>
            <a:off x="0" y="0"/>
            <a:ext cx="12192000" cy="126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E9A5D44-1A58-4019-873A-EF8D18478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0" t="17260"/>
          <a:stretch/>
        </p:blipFill>
        <p:spPr>
          <a:xfrm>
            <a:off x="-35560" y="4"/>
            <a:ext cx="4112269" cy="672147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0BFB33-71A3-40E6-8843-0D6B3A631A37}"/>
              </a:ext>
            </a:extLst>
          </p:cNvPr>
          <p:cNvSpPr/>
          <p:nvPr userDrawn="1"/>
        </p:nvSpPr>
        <p:spPr>
          <a:xfrm>
            <a:off x="0" y="1"/>
            <a:ext cx="12192000" cy="1031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93CB10C-15EE-4A6B-89A0-499948F7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66080"/>
            <a:ext cx="2906879" cy="355401"/>
          </a:xfrm>
        </p:spPr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EB8E228-A7EF-440C-8F45-736A0D84A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5957649"/>
            <a:ext cx="610171" cy="7275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39B7B2-BDCF-421A-B12B-BFC4920A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63" y="1434147"/>
            <a:ext cx="10679279" cy="4868558"/>
          </a:xfrm>
        </p:spPr>
        <p:txBody>
          <a:bodyPr/>
          <a:lstStyle>
            <a:lvl1pPr marL="0" indent="0">
              <a:buNone/>
              <a:defRPr>
                <a:latin typeface="Myriad Pro Semibold"/>
              </a:defRPr>
            </a:lvl1pPr>
            <a:lvl2pPr marL="5143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latin typeface="Myriad Pro Semibold"/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latin typeface="Myriad Pro Semi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9880EF-6B49-48D9-A06E-A88CB876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41" y="143829"/>
            <a:ext cx="10661499" cy="76908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596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ACABE-D0D2-4FBA-81A0-0C3DE631E31D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7F3F22-DDC8-40E7-9A1E-453FA2B81E5E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9782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with Caption -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FDB680-6679-4C91-86DD-A9C34847DD55}"/>
              </a:ext>
            </a:extLst>
          </p:cNvPr>
          <p:cNvSpPr/>
          <p:nvPr userDrawn="1"/>
        </p:nvSpPr>
        <p:spPr>
          <a:xfrm>
            <a:off x="0" y="0"/>
            <a:ext cx="12192000" cy="113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948FE1-2012-4B6F-998A-A7C7A5D6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51" y="294098"/>
            <a:ext cx="4519476" cy="1246908"/>
          </a:xfrm>
        </p:spPr>
        <p:txBody>
          <a:bodyPr anchor="b"/>
          <a:lstStyle>
            <a:lvl1pPr>
              <a:defRPr sz="2400">
                <a:solidFill>
                  <a:srgbClr val="E69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48D8A8-2252-4457-9418-EC3FE756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183" y="294102"/>
            <a:ext cx="6766560" cy="600860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68A5138-29C9-4838-9420-0847E6555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551" y="1541007"/>
            <a:ext cx="4519476" cy="47616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5C7D1C7-BD9F-467C-9223-E820C1357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5957649"/>
            <a:ext cx="610171" cy="7275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8338CF-076E-44C8-8145-BD0900DE532E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6D1D73F-484C-466B-993D-E018FCE4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66080"/>
            <a:ext cx="2906879" cy="355401"/>
          </a:xfrm>
        </p:spPr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615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Caption -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C39C4-5344-4358-B404-00386C19588A}"/>
              </a:ext>
            </a:extLst>
          </p:cNvPr>
          <p:cNvSpPr/>
          <p:nvPr userDrawn="1"/>
        </p:nvSpPr>
        <p:spPr>
          <a:xfrm>
            <a:off x="0" y="0"/>
            <a:ext cx="12192000" cy="113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294102"/>
            <a:ext cx="6677887" cy="575835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21865D-F669-43B7-8F72-19955540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9" y="294098"/>
            <a:ext cx="4510768" cy="1246908"/>
          </a:xfrm>
        </p:spPr>
        <p:txBody>
          <a:bodyPr anchor="b"/>
          <a:lstStyle>
            <a:lvl1pPr>
              <a:defRPr sz="2400">
                <a:solidFill>
                  <a:srgbClr val="E69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84631D-495E-4600-A5EA-1563092F4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259" y="1541007"/>
            <a:ext cx="4510768" cy="45114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F8DFC05-5A27-4165-BABB-2567C5BDF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5957649"/>
            <a:ext cx="610171" cy="727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70D3EB-BB11-4092-91FA-1148AB597DD0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2504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wo Content -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15DCFF-F6F7-41A9-9355-5978DCEB96C8}"/>
              </a:ext>
            </a:extLst>
          </p:cNvPr>
          <p:cNvSpPr/>
          <p:nvPr userDrawn="1"/>
        </p:nvSpPr>
        <p:spPr>
          <a:xfrm>
            <a:off x="0" y="0"/>
            <a:ext cx="1219200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98073"/>
            <a:ext cx="10644555" cy="73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34527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D540288-9FF0-4247-BF31-1D7E8C74C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" y="146784"/>
            <a:ext cx="610171" cy="727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F4EEFA-E964-4FB3-9E56-B28D3CA322C5}"/>
              </a:ext>
            </a:extLst>
          </p:cNvPr>
          <p:cNvSpPr/>
          <p:nvPr userDrawn="1"/>
        </p:nvSpPr>
        <p:spPr>
          <a:xfrm>
            <a:off x="16669" y="6784848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E5EE90-D833-4F48-B50D-ECC6DD0CADD5}"/>
              </a:ext>
            </a:extLst>
          </p:cNvPr>
          <p:cNvSpPr/>
          <p:nvPr userDrawn="1"/>
        </p:nvSpPr>
        <p:spPr>
          <a:xfrm>
            <a:off x="0" y="1026696"/>
            <a:ext cx="12192000" cy="73152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2818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668AE-5BA1-489F-9E0B-C2EAAD3C34B9}"/>
              </a:ext>
            </a:extLst>
          </p:cNvPr>
          <p:cNvSpPr/>
          <p:nvPr userDrawn="1"/>
        </p:nvSpPr>
        <p:spPr>
          <a:xfrm>
            <a:off x="0" y="0"/>
            <a:ext cx="12192000" cy="1021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1879" y="198073"/>
            <a:ext cx="10515600" cy="73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881" y="1385050"/>
            <a:ext cx="10515601" cy="498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66080"/>
            <a:ext cx="2906879" cy="355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fld id="{04F192F5-7590-44FF-9C83-33DE5B563E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AE1C278-9873-430D-AC2C-638E9DB00D2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6" y="204473"/>
            <a:ext cx="610171" cy="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5596"/>
          </a:solidFill>
          <a:latin typeface="Myriad Pro Semibold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kern="1200">
          <a:solidFill>
            <a:schemeClr val="tx1"/>
          </a:solidFill>
          <a:latin typeface="Myriad Pro Semibold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Myriad Pro Semibold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b="0" kern="1200">
          <a:solidFill>
            <a:schemeClr val="tx1"/>
          </a:solidFill>
          <a:latin typeface="Myriad Pro Semibold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Myriad Pro Semibold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350" b="0" kern="1200">
          <a:solidFill>
            <a:schemeClr val="tx1"/>
          </a:solidFill>
          <a:latin typeface="Myriad Pro Semi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risphealth.org/#dashboard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2.safelinks.protection.outlook.com/?url=https%3A%2F%2Fhscrc.maryland.gov%2FPages%2Fquality.aspx&amp;data=05%7C01%7CKevin.Phillip%40crisphealth.org%7Cb7538c384acc4de6dd0a08da2c628a62%7C090de1e8dcda43378f7a5366b16caa92%7C0%7C0%7C637871099020746933%7CUnknown%7CTWFpbGZsb3d8eyJWIjoiMC4wLjAwMDAiLCJQIjoiV2luMzIiLCJBTiI6Ik1haWwiLCJXVCI6Mn0%3D%7C3000%7C%7C%7C&amp;sdata=3uNp4eDUOD7WE0Tge1xUHvN%2FtSPX7MNtaLFzny8XKGA%3D&amp;reserved=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ospitalQuality@crisphealth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4317-6D71-4C6E-86AA-D60CAB8D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eCQM Data Collection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B721A-83B3-4116-994F-1C0E93C9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E7116A-188B-4787-94FB-BAE9B743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285750"/>
            <a:r>
              <a:rPr lang="en-US" sz="2400" dirty="0"/>
              <a:t>CRISP and </a:t>
            </a:r>
            <a:r>
              <a:rPr lang="en-US" sz="2400" dirty="0" err="1"/>
              <a:t>Medisolv</a:t>
            </a:r>
            <a:r>
              <a:rPr lang="en-US" sz="2400" dirty="0"/>
              <a:t> supporting HSCRC goals for hospital reporting of </a:t>
            </a:r>
            <a:r>
              <a:rPr lang="en-US" sz="2400" dirty="0" err="1"/>
              <a:t>eCQMs</a:t>
            </a:r>
            <a:endParaRPr lang="en-US" sz="2400" dirty="0"/>
          </a:p>
          <a:p>
            <a:pPr marL="800100" lvl="1" indent="-285750"/>
            <a:r>
              <a:rPr lang="en-US" sz="2400" dirty="0"/>
              <a:t>Optional submission of 2021 measures began in Spring 2022</a:t>
            </a:r>
          </a:p>
          <a:p>
            <a:pPr marL="800100" lvl="1" indent="-285750"/>
            <a:r>
              <a:rPr lang="en-US" sz="2400" dirty="0"/>
              <a:t>Hospitals required to submit 4 measures quarterly, with the first submission window opening in July 2022 for Q1 &amp; Q2 2022</a:t>
            </a:r>
          </a:p>
          <a:p>
            <a:pPr marL="800100" lvl="1" indent="-285750"/>
            <a:r>
              <a:rPr lang="en-US" sz="2400" dirty="0"/>
              <a:t>Data submitted via Quality Reporting Document Architecture (QRDA) I</a:t>
            </a:r>
          </a:p>
          <a:p>
            <a:pPr marL="800100" lvl="1" indent="-285750"/>
            <a:r>
              <a:rPr lang="en-US" sz="2400" dirty="0"/>
              <a:t>For 2023 and beyond, ED-2 and eOPI-1 are required, other required measures TBD</a:t>
            </a:r>
          </a:p>
          <a:p>
            <a:pPr marL="800100" lvl="1" indent="-285750"/>
            <a:r>
              <a:rPr lang="en-US" sz="2400" dirty="0"/>
              <a:t>Data to be uploaded to Medisolv ENCOR portal via CRISP Portal </a:t>
            </a:r>
          </a:p>
          <a:p>
            <a:pPr marL="800100" lvl="1" indent="-285750"/>
            <a:r>
              <a:rPr lang="en-US" sz="2400" dirty="0"/>
              <a:t>While these measures align with federal IQR measures, it does not replace IQR Reporting</a:t>
            </a:r>
          </a:p>
          <a:p>
            <a:pPr lvl="2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5281-6DBC-44DD-BE84-F249B9CD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FF1EB5-50E9-4AE4-9684-3E4D8E87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Reporting of Electronic Clinical Quality Measures (</a:t>
            </a:r>
            <a:r>
              <a:rPr lang="en-US" dirty="0" err="1"/>
              <a:t>eCQMs</a:t>
            </a:r>
            <a:r>
              <a:rPr lang="en-US" dirty="0"/>
              <a:t>)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2581E2-0793-4EF8-82E6-BD5AF0E1CFA5}"/>
              </a:ext>
            </a:extLst>
          </p:cNvPr>
          <p:cNvSpPr/>
          <p:nvPr/>
        </p:nvSpPr>
        <p:spPr>
          <a:xfrm>
            <a:off x="0" y="5779478"/>
            <a:ext cx="12191999" cy="6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0">
              <a:buNone/>
            </a:pPr>
            <a:r>
              <a:rPr lang="en-US" sz="1800" dirty="0"/>
              <a:t>Note: Timelines for data submission for this initiative are separate and distinct from federal IQR submission. </a:t>
            </a:r>
          </a:p>
        </p:txBody>
      </p:sp>
    </p:spTree>
    <p:extLst>
      <p:ext uri="{BB962C8B-B14F-4D97-AF65-F5344CB8AC3E}">
        <p14:creationId xmlns:p14="http://schemas.microsoft.com/office/powerpoint/2010/main" val="304908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AA52F7-58F9-4B95-944E-162D0EFE17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075287"/>
          <a:ext cx="12192000" cy="5482155"/>
        </p:xfrm>
        <a:graphic>
          <a:graphicData uri="http://schemas.openxmlformats.org/drawingml/2006/table">
            <a:tbl>
              <a:tblPr/>
              <a:tblGrid>
                <a:gridCol w="4909624">
                  <a:extLst>
                    <a:ext uri="{9D8B030D-6E8A-4147-A177-3AD203B41FA5}">
                      <a16:colId xmlns:a16="http://schemas.microsoft.com/office/drawing/2014/main" val="733258134"/>
                    </a:ext>
                  </a:extLst>
                </a:gridCol>
                <a:gridCol w="2475913">
                  <a:extLst>
                    <a:ext uri="{9D8B030D-6E8A-4147-A177-3AD203B41FA5}">
                      <a16:colId xmlns:a16="http://schemas.microsoft.com/office/drawing/2014/main" val="2152763815"/>
                    </a:ext>
                  </a:extLst>
                </a:gridCol>
                <a:gridCol w="2293034">
                  <a:extLst>
                    <a:ext uri="{9D8B030D-6E8A-4147-A177-3AD203B41FA5}">
                      <a16:colId xmlns:a16="http://schemas.microsoft.com/office/drawing/2014/main" val="1586032742"/>
                    </a:ext>
                  </a:extLst>
                </a:gridCol>
                <a:gridCol w="2513429">
                  <a:extLst>
                    <a:ext uri="{9D8B030D-6E8A-4147-A177-3AD203B41FA5}">
                      <a16:colId xmlns:a16="http://schemas.microsoft.com/office/drawing/2014/main" val="3666191365"/>
                    </a:ext>
                  </a:extLst>
                </a:gridCol>
              </a:tblGrid>
              <a:tr h="1777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Performance Year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201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1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1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1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CY 2021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201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A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A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A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CY 2022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901A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54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54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54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CY 2023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9054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4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4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4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239754"/>
                  </a:ext>
                </a:extLst>
              </a:tr>
              <a:tr h="79570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# eCQMs/Reporting Period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902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1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4 eCQMs submitted to CMS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2 qtrs. of data 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902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A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9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2 required + 2 optional 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eCQMs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4 qtrs. of data submitted to CRISP/Medisolv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109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A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54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EA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2 required eCQMs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4 qtrs of data submitted to CRISP/Medisolv. Additional eCQM requirements TBD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30EA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D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4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D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72585"/>
                  </a:ext>
                </a:extLst>
              </a:tr>
              <a:tr h="2962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Data Submission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0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Spring 2022</a:t>
                      </a:r>
                      <a:endParaRPr lang="en-US" sz="1400" b="0" i="0" dirty="0">
                        <a:effectLst/>
                        <a:latin typeface="Myriad Pro Semibold"/>
                      </a:endParaRP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0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9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See # 2</a:t>
                      </a:r>
                      <a:endParaRPr lang="en-US" sz="1400" b="0" i="0" dirty="0">
                        <a:effectLst/>
                        <a:latin typeface="Myriad Pro Semibold"/>
                      </a:endParaRP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0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0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EA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0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TBD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0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D6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611485"/>
                  </a:ext>
                </a:extLst>
              </a:tr>
              <a:tr h="2962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ED-2: Decision to Admit to Admission Median Time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Optional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Required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1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0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Required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34757"/>
                  </a:ext>
                </a:extLst>
              </a:tr>
              <a:tr h="1777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PC-01: Elective Delivery 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1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1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2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756538"/>
                  </a:ext>
                </a:extLst>
              </a:tr>
              <a:tr h="1777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PC-02: Cesarean Birth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2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2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3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3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041492"/>
                  </a:ext>
                </a:extLst>
              </a:tr>
              <a:tr h="2962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PC-05: Exclusive Breast Milk Feeding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3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038"/>
                  </a:ext>
                </a:extLst>
              </a:tr>
              <a:tr h="3146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PC-06: Unexpected complications in term newborns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4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4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5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3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229829"/>
                  </a:ext>
                </a:extLst>
              </a:tr>
              <a:tr h="2962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STK-2: Discharged on Antithrombotic Therapy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4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4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5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5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5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5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899821"/>
                  </a:ext>
                </a:extLst>
              </a:tr>
              <a:tr h="2664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STK-3: Anticoagulation Therapy for A. Fibrillation /Flutter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5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5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6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5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5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5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6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5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6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48927"/>
                  </a:ext>
                </a:extLst>
              </a:tr>
              <a:tr h="2962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STK-5: Antithrombotic by Day 2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6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6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6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5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6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6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6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6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50537"/>
                  </a:ext>
                </a:extLst>
              </a:tr>
              <a:tr h="2962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STK-6: Discharged on Statin Medication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7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8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423086"/>
                  </a:ext>
                </a:extLst>
              </a:tr>
              <a:tr h="1777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VTE-1: VTE Prophylaxis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7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7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7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7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8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9542"/>
                  </a:ext>
                </a:extLst>
              </a:tr>
              <a:tr h="2962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VTE-2: ICU VTE Prophylaxis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74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Optional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8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8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3824"/>
                  </a:ext>
                </a:extLst>
              </a:tr>
              <a:tr h="1777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OPI-01 Safe use of Opioids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9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Optional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9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9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9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Required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9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Required</a:t>
                      </a:r>
                      <a:r>
                        <a:rPr lang="en-US" sz="1400" b="0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9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2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89360"/>
                  </a:ext>
                </a:extLst>
              </a:tr>
              <a:tr h="1777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Severe Hypoglycemia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A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A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9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00B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A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A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C0A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A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E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2682"/>
                  </a:ext>
                </a:extLst>
              </a:tr>
              <a:tr h="17776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Severe Hyperglycemia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A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A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8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A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A5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B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B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 dirty="0">
                          <a:effectLst/>
                          <a:latin typeface="Myriad Pro Semibold"/>
                        </a:rPr>
                        <a:t>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40BF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A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B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Myriad Pro Semibold"/>
                        </a:rPr>
                        <a:t>TBD </a:t>
                      </a:r>
                    </a:p>
                  </a:txBody>
                  <a:tcPr marL="59254" marR="59254" marT="29627" marB="29627">
                    <a:lnL w="9525" cap="flat" cmpd="sng" algn="ctr">
                      <a:solidFill>
                        <a:srgbClr val="80B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D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4426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6D76F-F366-4040-A489-B6C46627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E6106-2A7A-4AD1-9BCF-695014A1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eCQM Reporting for MD Hospitals CY 2021-2023</a:t>
            </a:r>
          </a:p>
        </p:txBody>
      </p:sp>
    </p:spTree>
    <p:extLst>
      <p:ext uri="{BB962C8B-B14F-4D97-AF65-F5344CB8AC3E}">
        <p14:creationId xmlns:p14="http://schemas.microsoft.com/office/powerpoint/2010/main" val="294410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7C2C3-69E3-594A-8B5B-2E7C1C39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Medisolv</a:t>
            </a:r>
            <a:r>
              <a:rPr lang="en-US" dirty="0"/>
              <a:t> ENCOR Tool for HSCRC Reporting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659CE6-1E33-824E-8801-8C5AABD5B5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72C98-75FE-4D3B-89A8-9D64C141B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26" y="1825625"/>
            <a:ext cx="10644555" cy="4351338"/>
          </a:xfrm>
        </p:spPr>
        <p:txBody>
          <a:bodyPr/>
          <a:lstStyle/>
          <a:p>
            <a:r>
              <a:rPr lang="en-US" sz="2800" dirty="0"/>
              <a:t>Link to </a:t>
            </a:r>
            <a:r>
              <a:rPr lang="en-US" sz="2800" dirty="0" err="1"/>
              <a:t>Medisolv</a:t>
            </a:r>
            <a:r>
              <a:rPr lang="en-US" sz="2800" dirty="0"/>
              <a:t> via CRISP Portal </a:t>
            </a:r>
            <a:r>
              <a:rPr lang="en-US" sz="2400" dirty="0">
                <a:hlinkClick r:id="rId2"/>
              </a:rPr>
              <a:t>IAM Portal (crisphealth.org)</a:t>
            </a:r>
            <a:endParaRPr lang="en-US" sz="2400" dirty="0"/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As Maryland Portal rollout is not complete for all CRISP users, users needing access to </a:t>
            </a:r>
            <a:r>
              <a:rPr lang="en-US" sz="2400" dirty="0" err="1"/>
              <a:t>Medisolv</a:t>
            </a:r>
            <a:r>
              <a:rPr lang="en-US" sz="2400" dirty="0"/>
              <a:t> platform need to specifically request access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Once in the CRISP Portal, users will find a tile for </a:t>
            </a:r>
            <a:r>
              <a:rPr lang="en-US" sz="2400" dirty="0" err="1"/>
              <a:t>Medisolv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err="1"/>
              <a:t>Medisolv</a:t>
            </a:r>
            <a:r>
              <a:rPr lang="en-US" sz="2800" dirty="0"/>
              <a:t> Platform components</a:t>
            </a:r>
            <a:endParaRPr lang="en-US" sz="3200" dirty="0"/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Medisolv</a:t>
            </a:r>
            <a:r>
              <a:rPr lang="en-US" sz="2400" dirty="0"/>
              <a:t> Submission Platform (MSP) for uploading data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Drill down to Measure performance detail for Hospital staff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Aggregate performance data for each hospital by measure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857250" lvl="1" indent="-34290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2F14E-0619-5B49-821E-2CFD04FF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2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6D76F-F366-4040-A489-B6C46627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E6106-2A7A-4AD1-9BCF-695014A1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eCQM Reporting Schedule for MD Hospitals CY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7A9F1-6C2D-4710-9DA7-626DDAA8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395"/>
            <a:ext cx="10679279" cy="5162685"/>
          </a:xfrm>
        </p:spPr>
        <p:txBody>
          <a:bodyPr>
            <a:normAutofit fontScale="85000" lnSpcReduction="20000"/>
          </a:bodyPr>
          <a:lstStyle/>
          <a:p>
            <a:pPr marL="457200" indent="-457200" algn="l" rtl="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Calendar Year 2021 “Test Run” Submission of Data- Hospitals to optionally submit to CRISP/Medisolv the same QRDA 1 files they submitted to CMS in Spring 2022</a:t>
            </a:r>
          </a:p>
          <a:p>
            <a:pPr lvl="2" fontAlgn="base"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4 eCQM’s with 2 quarters of CY 2021 performance period data</a:t>
            </a:r>
          </a:p>
          <a:p>
            <a:pPr lvl="2" fontAlgn="base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35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Hospitals indicated willingness to submit 2021 pilot data</a:t>
            </a:r>
          </a:p>
          <a:p>
            <a:pPr marL="685800" lvl="2" indent="0" fontAlgn="base">
              <a:lnSpc>
                <a:spcPct val="120000"/>
              </a:lnSpc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342900" indent="-342900" algn="l" rtl="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Calendar Year 2022 Required Data Submission- Starting with Q 1, 2022 performance period, all hospitals submit to CRISP/Medisolv quarterly data:  2 required eCQM’s and 2 optional eCQM’s from the table below according to the following submission schedule: </a:t>
            </a:r>
          </a:p>
          <a:p>
            <a:pPr algn="l" rtl="0" fontAlgn="base"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2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			Performance Period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Submission Windows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		Q1 2022 data 		Open: 7/15/2022 		Close: 09/30/2022 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		Q2 2022 data 		Open: 7/15/2022 		Close: 09/30/2022 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		Q3 2022 data 		Open: 10/15/2022 		Close: 12/30/2022 </a:t>
            </a:r>
            <a:endParaRPr 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		Q4 2022 data 		Open: 1/15/2023		 Close: 3/31/2023 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1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B6BFA-ECE0-BEED-2323-A5374039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274C8-DA03-8BEB-5903-ECC388D0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HSCRC Exceptional </a:t>
            </a:r>
            <a:r>
              <a:rPr lang="en-US"/>
              <a:t>Circumstances Exemption </a:t>
            </a:r>
            <a:r>
              <a:rPr lang="en-US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CE16-CCD2-ED4F-F60D-4A3A8932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5052"/>
            <a:ext cx="10713721" cy="53364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To request an extension or exemption from </a:t>
            </a:r>
            <a:r>
              <a:rPr lang="en-US" sz="2400" b="0" i="0" dirty="0" err="1">
                <a:solidFill>
                  <a:srgbClr val="333333"/>
                </a:solidFill>
                <a:effectLst/>
              </a:rPr>
              <a:t>eCQM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reporting, hospitals will need to review the Maryland Extraordinary Circumstances Exemption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The policy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and Exemption request form are located here: </a:t>
            </a:r>
            <a:r>
              <a:rPr lang="en-US" sz="2400" b="0" i="0" dirty="0">
                <a:effectLst/>
                <a:hlinkClick r:id="rId2"/>
              </a:rPr>
              <a:t>https://hscrc.maryland.gov/Pages/quality.aspx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62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287F9-A9C7-114B-B70A-1A633408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77" y="768344"/>
            <a:ext cx="7916275" cy="38211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Questions? </a:t>
            </a:r>
            <a:br>
              <a:rPr lang="en-US" dirty="0"/>
            </a:br>
            <a:br>
              <a:rPr lang="en-US" sz="2600" i="1" dirty="0">
                <a:solidFill>
                  <a:srgbClr val="295384"/>
                </a:solidFill>
              </a:rPr>
            </a:br>
            <a:r>
              <a:rPr lang="en-US" sz="2600" i="1" dirty="0">
                <a:solidFill>
                  <a:srgbClr val="295384"/>
                </a:solidFill>
              </a:rPr>
              <a:t>Email: </a:t>
            </a:r>
            <a:r>
              <a:rPr lang="en-US" sz="2600" i="1" dirty="0">
                <a:solidFill>
                  <a:srgbClr val="295384"/>
                </a:solidFill>
                <a:hlinkClick r:id="rId2"/>
              </a:rPr>
              <a:t>HospitalQuality@crisphealth.org</a:t>
            </a:r>
            <a:r>
              <a:rPr lang="en-US" sz="2600" i="1" dirty="0">
                <a:solidFill>
                  <a:srgbClr val="295384"/>
                </a:solidFill>
              </a:rPr>
              <a:t> </a:t>
            </a:r>
            <a:br>
              <a:rPr lang="en-US" i="1" dirty="0">
                <a:solidFill>
                  <a:srgbClr val="295384"/>
                </a:solidFill>
              </a:rPr>
            </a:br>
            <a:endParaRPr lang="en-US" sz="2800" i="1" dirty="0">
              <a:solidFill>
                <a:srgbClr val="29538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95D75-20DB-B34A-967A-EDCB2B72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339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ISP PPT Template (8_2017).potx" id="{9F09E89A-DFAB-4739-8E0A-61F2B3D39856}" vid="{38B5B840-6808-4723-9AC1-E0EDD5BCB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639</Words>
  <Application>Microsoft Office PowerPoint</Application>
  <PresentationFormat>Widescreen</PresentationFormat>
  <Paragraphs>118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Myriad Pro Semibold</vt:lpstr>
      <vt:lpstr>Raleway Light</vt:lpstr>
      <vt:lpstr>Wingdings</vt:lpstr>
      <vt:lpstr>1_Office Theme</vt:lpstr>
      <vt:lpstr>Hospital eCQM Data Collection</vt:lpstr>
      <vt:lpstr>Hospital Reporting of Electronic Clinical Quality Measures (eCQMs)  </vt:lpstr>
      <vt:lpstr>eCQM Reporting for MD Hospitals CY 2021-2023</vt:lpstr>
      <vt:lpstr>Medisolv ENCOR Tool for HSCRC Reporting</vt:lpstr>
      <vt:lpstr>eCQM Reporting Schedule for MD Hospitals CY 2022</vt:lpstr>
      <vt:lpstr>HSCRC Exceptional Circumstances Exemption Policy</vt:lpstr>
      <vt:lpstr>  Questions?   Email: HospitalQuality@crisphealth.org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eCQM Updates</dc:title>
  <dc:creator>Peggy Oehlmann</dc:creator>
  <cp:lastModifiedBy>Peggy Oehlmann</cp:lastModifiedBy>
  <cp:revision>3</cp:revision>
  <dcterms:created xsi:type="dcterms:W3CDTF">2022-02-22T14:03:03Z</dcterms:created>
  <dcterms:modified xsi:type="dcterms:W3CDTF">2022-05-27T20:05:28Z</dcterms:modified>
</cp:coreProperties>
</file>