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3" r:id="rId4"/>
    <p:sldId id="266" r:id="rId5"/>
    <p:sldId id="273" r:id="rId6"/>
    <p:sldId id="271" r:id="rId7"/>
    <p:sldId id="272" r:id="rId8"/>
    <p:sldId id="269" r:id="rId9"/>
    <p:sldId id="279" r:id="rId10"/>
    <p:sldId id="280" r:id="rId11"/>
    <p:sldId id="284" r:id="rId12"/>
    <p:sldId id="277" r:id="rId13"/>
    <p:sldId id="278" r:id="rId14"/>
    <p:sldId id="264" r:id="rId15"/>
    <p:sldId id="262" r:id="rId16"/>
    <p:sldId id="260" r:id="rId17"/>
    <p:sldId id="27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0FD0963-585D-41FC-B9E8-A975E35C6A79}">
          <p14:sldIdLst>
            <p14:sldId id="256"/>
            <p14:sldId id="257"/>
            <p14:sldId id="283"/>
          </p14:sldIdLst>
        </p14:section>
        <p14:section name="CRISP Overview" id="{688C01E3-5E7D-44FC-9057-7EC329EF5057}">
          <p14:sldIdLst>
            <p14:sldId id="266"/>
            <p14:sldId id="273"/>
            <p14:sldId id="271"/>
            <p14:sldId id="272"/>
          </p14:sldIdLst>
        </p14:section>
        <p14:section name="Healthcare Provider Directory" id="{C24D263F-6AA7-462E-9A57-2A9BE4BBD137}">
          <p14:sldIdLst>
            <p14:sldId id="269"/>
            <p14:sldId id="279"/>
            <p14:sldId id="280"/>
            <p14:sldId id="284"/>
          </p14:sldIdLst>
        </p14:section>
        <p14:section name="Deliverables and Timeline" id="{B1BF0A93-84B2-414D-9D93-6561ACB485A1}">
          <p14:sldIdLst>
            <p14:sldId id="277"/>
            <p14:sldId id="278"/>
          </p14:sldIdLst>
        </p14:section>
        <p14:section name="CRISP Architecture" id="{05CD5399-1235-4C8F-AF79-A33E9C8F92E9}">
          <p14:sldIdLst>
            <p14:sldId id="264"/>
            <p14:sldId id="262"/>
          </p14:sldIdLst>
        </p14:section>
        <p14:section name="HPD Architecture" id="{112AC1C2-169B-4CF1-8A72-F35176C0BDB3}">
          <p14:sldIdLst>
            <p14:sldId id="260"/>
            <p14:sldId id="276"/>
          </p14:sldIdLst>
        </p14:section>
        <p14:section name="Questions" id="{A816039D-BABD-4268-8F94-33F07BDCBA1C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F39C19"/>
    <a:srgbClr val="4C8DBE"/>
    <a:srgbClr val="5C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394" autoAdjust="0"/>
  </p:normalViewPr>
  <p:slideViewPr>
    <p:cSldViewPr snapToGrid="0">
      <p:cViewPr varScale="1">
        <p:scale>
          <a:sx n="110" d="100"/>
          <a:sy n="110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E7231-12D4-47CD-ADEA-FB714FC5E8E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5DDF-6947-4415-AD2D-EC4C3F7E6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6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http://www.hce.org/wp-content/uploads/2015/07/Market-Icon-Provider-Performance.png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not procure additional software</a:t>
            </a:r>
            <a:r>
              <a:rPr lang="en-US" baseline="0" dirty="0"/>
              <a:t> or hardware to achieve this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2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Vendor demos will be held at 9am and 10:30am</a:t>
            </a:r>
            <a:r>
              <a:rPr lang="en-US" baseline="0" dirty="0"/>
              <a:t> each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Terms: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Mirth Results,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CRISP’s clinical data repository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Encounter Notification Service – Sends Notifications to providers when an attributed patient is admitted to a hospital.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IBM’s Initiate System, CRISP’s Master Person Index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 Software responsible for some elements of routing data, and patient attribution.  Relatively new, strategically intended to be responsible for all patient attribution.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CRISP Reporting Services.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ableau reports that combine information from multiple sources.</a:t>
            </a:r>
          </a:p>
          <a:p>
            <a:pPr rtl="0" eaLnBrk="1" fontAlgn="t" latinLnBrk="0" hangingPunct="1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Optum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Feed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 Party services that receives information from insurance providers, normalizes, and shares the data with CRISP.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12" y="1606620"/>
            <a:ext cx="5439509" cy="2387600"/>
          </a:xfrm>
        </p:spPr>
        <p:txBody>
          <a:bodyPr anchor="b"/>
          <a:lstStyle>
            <a:lvl1pPr algn="l">
              <a:defRPr sz="4000">
                <a:solidFill>
                  <a:srgbClr val="E69318"/>
                </a:solidFill>
                <a:latin typeface="Myriad Pro 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12" y="4240404"/>
            <a:ext cx="543950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5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3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6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5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07" y="189283"/>
            <a:ext cx="10515600" cy="76908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Myriad Pro 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 Semibold"/>
              </a:defRPr>
            </a:lvl1pPr>
            <a:lvl2pPr>
              <a:defRPr>
                <a:latin typeface="Myriad Pro Semibold"/>
              </a:defRPr>
            </a:lvl2pPr>
            <a:lvl3pPr>
              <a:defRPr>
                <a:latin typeface="Myriad Pro Semibold"/>
              </a:defRPr>
            </a:lvl3pPr>
            <a:lvl4pPr>
              <a:defRPr>
                <a:latin typeface="Myriad Pro Semibold"/>
              </a:defRPr>
            </a:lvl4pPr>
            <a:lvl5pPr>
              <a:defRPr>
                <a:latin typeface="Myriad Pro Semi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7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67155" y="198073"/>
            <a:ext cx="10515600" cy="73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9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155" y="198073"/>
            <a:ext cx="10515600" cy="73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 Semibold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 Semibol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 Semibold"/>
              </a:defRPr>
            </a:lvl1pPr>
          </a:lstStyle>
          <a:p>
            <a:fld id="{04F192F5-7590-44FF-9C83-33DE5B563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Myriad Pro Semibold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Semibold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Semibold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Semibold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Semibold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Semibold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hyperlink" Target="http://www.wincalendar.com/Holiday-Calendar/March-201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ncalendar.com/Holiday-Calendar/January-2017" TargetMode="External"/><Relationship Id="rId5" Type="http://schemas.openxmlformats.org/officeDocument/2006/relationships/hyperlink" Target="http://www.wincalendar.com/Holiday-Calendar/February-2017" TargetMode="External"/><Relationship Id="rId4" Type="http://schemas.openxmlformats.org/officeDocument/2006/relationships/hyperlink" Target="http://www.wincalendar.com/Holiday-Calendar/December-2016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eth.Sacher@crisphealth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isphealth.org/" TargetMode="External"/><Relationship Id="rId4" Type="http://schemas.openxmlformats.org/officeDocument/2006/relationships/hyperlink" Target="https://crisphealth.org/healthcare-provider-directory-rf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Healthcare Provider Directory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High-Level Overview</a:t>
            </a:r>
          </a:p>
          <a:p>
            <a:r>
              <a:rPr lang="en-US" dirty="0"/>
              <a:t>January 4, 2017</a:t>
            </a:r>
          </a:p>
          <a:p>
            <a:endParaRPr lang="en-US" dirty="0"/>
          </a:p>
          <a:p>
            <a:r>
              <a:rPr lang="en-US" dirty="0"/>
              <a:t>Seth.Sacher@crisphealth.org</a:t>
            </a:r>
          </a:p>
        </p:txBody>
      </p:sp>
    </p:spTree>
    <p:extLst>
      <p:ext uri="{BB962C8B-B14F-4D97-AF65-F5344CB8AC3E}">
        <p14:creationId xmlns:p14="http://schemas.microsoft.com/office/powerpoint/2010/main" val="320502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476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Consumer Provider Lookup </a:t>
            </a:r>
          </a:p>
          <a:p>
            <a:pPr marL="457189" lvl="1" indent="0">
              <a:buNone/>
            </a:pPr>
            <a:r>
              <a:rPr lang="en-US" i="1" dirty="0"/>
              <a:t>Benefits Exchange Provider/Plan 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a CRISP application, I need a single-source of information about a Provider joined from various sources, including demographics and relationships to other providers, hospitals, and the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0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707" y="2860647"/>
            <a:ext cx="10515600" cy="131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We are seeking a solution that leverages CRISP’s existing investments in IBM </a:t>
            </a:r>
            <a:r>
              <a:rPr lang="en-US" i="1" dirty="0" err="1"/>
              <a:t>InfoSphere</a:t>
            </a:r>
            <a:r>
              <a:rPr lang="en-US" i="1" dirty="0"/>
              <a:t> v10.1 and/or Salesforce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9"/>
          </a:xfrm>
        </p:spPr>
        <p:txBody>
          <a:bodyPr>
            <a:normAutofit/>
          </a:bodyPr>
          <a:lstStyle/>
          <a:p>
            <a:r>
              <a:rPr lang="en-US" dirty="0"/>
              <a:t>Technical Proposal (Core Use Case)</a:t>
            </a:r>
          </a:p>
          <a:p>
            <a:pPr lvl="1"/>
            <a:r>
              <a:rPr lang="en-US" sz="2000" dirty="0"/>
              <a:t>Summary (1-2 pages)</a:t>
            </a:r>
          </a:p>
          <a:p>
            <a:pPr lvl="1"/>
            <a:r>
              <a:rPr lang="en-US" sz="2000" dirty="0"/>
              <a:t>Company Overview</a:t>
            </a:r>
          </a:p>
          <a:p>
            <a:pPr lvl="1"/>
            <a:r>
              <a:rPr lang="en-US" sz="2000" dirty="0"/>
              <a:t>Client References</a:t>
            </a:r>
          </a:p>
          <a:p>
            <a:pPr lvl="1"/>
            <a:r>
              <a:rPr lang="en-US" sz="2000" dirty="0"/>
              <a:t>Proposed Work Plan</a:t>
            </a:r>
          </a:p>
          <a:p>
            <a:pPr lvl="1"/>
            <a:r>
              <a:rPr lang="en-US" sz="2000" dirty="0"/>
              <a:t>Response to General and Technical Questions (Appendix A)</a:t>
            </a:r>
          </a:p>
          <a:p>
            <a:r>
              <a:rPr lang="en-US" dirty="0"/>
              <a:t>Satisfy Requirements (Core Use Case)</a:t>
            </a:r>
          </a:p>
          <a:p>
            <a:pPr lvl="1"/>
            <a:r>
              <a:rPr lang="en-US" sz="2000" dirty="0"/>
              <a:t>CRISP_HealthcareProviderDirectory_Requirements.xlsx</a:t>
            </a:r>
          </a:p>
          <a:p>
            <a:r>
              <a:rPr lang="en-US" dirty="0"/>
              <a:t>Financial Proposal (Core Use Case)</a:t>
            </a:r>
          </a:p>
          <a:p>
            <a:pPr lvl="1"/>
            <a:r>
              <a:rPr lang="en-US" sz="2000" dirty="0"/>
              <a:t>CRISP_HealthcareProviderDirectory_Pricing.xlsx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0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13</a:t>
            </a:fld>
            <a:endParaRPr lang="en-US"/>
          </a:p>
        </p:txBody>
      </p:sp>
      <p:pic>
        <p:nvPicPr>
          <p:cNvPr id="1025" name="Picture 1" descr="December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75" y="108134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bruary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75" y="108134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10377"/>
              </p:ext>
            </p:extLst>
          </p:nvPr>
        </p:nvGraphicFramePr>
        <p:xfrm>
          <a:off x="1" y="1078172"/>
          <a:ext cx="6050422" cy="56433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54860012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076203084"/>
                    </a:ext>
                  </a:extLst>
                </a:gridCol>
                <a:gridCol w="865211">
                  <a:extLst>
                    <a:ext uri="{9D8B030D-6E8A-4147-A177-3AD203B41FA5}">
                      <a16:colId xmlns:a16="http://schemas.microsoft.com/office/drawing/2014/main" val="237549899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72057791"/>
                    </a:ext>
                  </a:extLst>
                </a:gridCol>
                <a:gridCol w="865211">
                  <a:extLst>
                    <a:ext uri="{9D8B030D-6E8A-4147-A177-3AD203B41FA5}">
                      <a16:colId xmlns:a16="http://schemas.microsoft.com/office/drawing/2014/main" val="243018681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99024991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293375920"/>
                    </a:ext>
                  </a:extLst>
                </a:gridCol>
              </a:tblGrid>
              <a:tr h="300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◄ 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hlinkClick r:id="rId4" tooltip="December 2016"/>
                        </a:rPr>
                        <a:t>December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January  2017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hlinkClick r:id="rId5" tooltip="February 2017"/>
                        </a:rPr>
                        <a:t>February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►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60523"/>
                  </a:ext>
                </a:extLst>
              </a:tr>
              <a:tr h="240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Sun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Mon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Tue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Wed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Thu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Fri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Sat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24798"/>
                  </a:ext>
                </a:extLst>
              </a:tr>
              <a:tr h="1020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47058"/>
                  </a:ext>
                </a:extLst>
              </a:tr>
              <a:tr h="1020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9693"/>
                  </a:ext>
                </a:extLst>
              </a:tr>
              <a:tr h="1020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08573"/>
                  </a:ext>
                </a:extLst>
              </a:tr>
              <a:tr h="1020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9456"/>
                  </a:ext>
                </a:extLst>
              </a:tr>
              <a:tr h="1020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4181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18686"/>
              </p:ext>
            </p:extLst>
          </p:nvPr>
        </p:nvGraphicFramePr>
        <p:xfrm>
          <a:off x="6178612" y="1078170"/>
          <a:ext cx="6013390" cy="56443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8712">
                  <a:extLst>
                    <a:ext uri="{9D8B030D-6E8A-4147-A177-3AD203B41FA5}">
                      <a16:colId xmlns:a16="http://schemas.microsoft.com/office/drawing/2014/main" val="3015146689"/>
                    </a:ext>
                  </a:extLst>
                </a:gridCol>
                <a:gridCol w="858712">
                  <a:extLst>
                    <a:ext uri="{9D8B030D-6E8A-4147-A177-3AD203B41FA5}">
                      <a16:colId xmlns:a16="http://schemas.microsoft.com/office/drawing/2014/main" val="4275806919"/>
                    </a:ext>
                  </a:extLst>
                </a:gridCol>
                <a:gridCol w="859915">
                  <a:extLst>
                    <a:ext uri="{9D8B030D-6E8A-4147-A177-3AD203B41FA5}">
                      <a16:colId xmlns:a16="http://schemas.microsoft.com/office/drawing/2014/main" val="726916593"/>
                    </a:ext>
                  </a:extLst>
                </a:gridCol>
                <a:gridCol w="858712">
                  <a:extLst>
                    <a:ext uri="{9D8B030D-6E8A-4147-A177-3AD203B41FA5}">
                      <a16:colId xmlns:a16="http://schemas.microsoft.com/office/drawing/2014/main" val="933914769"/>
                    </a:ext>
                  </a:extLst>
                </a:gridCol>
                <a:gridCol w="859915">
                  <a:extLst>
                    <a:ext uri="{9D8B030D-6E8A-4147-A177-3AD203B41FA5}">
                      <a16:colId xmlns:a16="http://schemas.microsoft.com/office/drawing/2014/main" val="3635078364"/>
                    </a:ext>
                  </a:extLst>
                </a:gridCol>
                <a:gridCol w="858712">
                  <a:extLst>
                    <a:ext uri="{9D8B030D-6E8A-4147-A177-3AD203B41FA5}">
                      <a16:colId xmlns:a16="http://schemas.microsoft.com/office/drawing/2014/main" val="3954437420"/>
                    </a:ext>
                  </a:extLst>
                </a:gridCol>
                <a:gridCol w="858712">
                  <a:extLst>
                    <a:ext uri="{9D8B030D-6E8A-4147-A177-3AD203B41FA5}">
                      <a16:colId xmlns:a16="http://schemas.microsoft.com/office/drawing/2014/main" val="3242780619"/>
                    </a:ext>
                  </a:extLst>
                </a:gridCol>
              </a:tblGrid>
              <a:tr h="216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◄ 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hlinkClick r:id="rId6" tooltip="January 2017"/>
                        </a:rPr>
                        <a:t>January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February  2017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hlinkClick r:id="rId7" tooltip="March 2017"/>
                        </a:rPr>
                        <a:t>March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►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05326"/>
                  </a:ext>
                </a:extLst>
              </a:tr>
              <a:tr h="171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Sun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Mon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Tue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Wed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Thu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Fri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Sat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03534"/>
                  </a:ext>
                </a:extLst>
              </a:tr>
              <a:tr h="1051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27113"/>
                  </a:ext>
                </a:extLst>
              </a:tr>
              <a:tr h="1051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28031"/>
                  </a:ext>
                </a:extLst>
              </a:tr>
              <a:tr h="1051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33596"/>
                  </a:ext>
                </a:extLst>
              </a:tr>
              <a:tr h="1051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53168"/>
                  </a:ext>
                </a:extLst>
              </a:tr>
              <a:tr h="1051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9" marR="180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9577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910" y="1714529"/>
            <a:ext cx="68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New Year’s Day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6033" y="1760695"/>
            <a:ext cx="888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Year’s Observed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74882" y="4884027"/>
            <a:ext cx="99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Responses Due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45331" y="4884027"/>
            <a:ext cx="7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Vendor Demos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3651" y="4884027"/>
            <a:ext cx="7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Vendor Demos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31533" y="3733546"/>
            <a:ext cx="1042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Vendor Demos Announced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7011" y="4884027"/>
            <a:ext cx="7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Vendor Demos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5796" y="2928954"/>
            <a:ext cx="92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Bidder’s Conference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61124" y="1760695"/>
            <a:ext cx="403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Clarification Questions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162" y="5954141"/>
            <a:ext cx="203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Clarification Questions</a:t>
            </a:r>
          </a:p>
        </p:txBody>
      </p:sp>
    </p:spTree>
    <p:extLst>
      <p:ext uri="{BB962C8B-B14F-4D97-AF65-F5344CB8AC3E}">
        <p14:creationId xmlns:p14="http://schemas.microsoft.com/office/powerpoint/2010/main" val="222169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7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Marketecture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5153" y="1704158"/>
            <a:ext cx="11692707" cy="3906399"/>
            <a:chOff x="188201" y="1861356"/>
            <a:chExt cx="11692707" cy="3906398"/>
          </a:xfrm>
        </p:grpSpPr>
        <p:sp>
          <p:nvSpPr>
            <p:cNvPr id="6" name="Rectangle 5"/>
            <p:cNvSpPr/>
            <p:nvPr/>
          </p:nvSpPr>
          <p:spPr>
            <a:xfrm>
              <a:off x="188202" y="3284838"/>
              <a:ext cx="11692706" cy="24829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0" bIns="0" rtlCol="0" anchor="t"/>
            <a:lstStyle/>
            <a:p>
              <a:pPr defTabSz="914377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</a:rPr>
                <a:t>Infrastructure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7420" y="4800698"/>
              <a:ext cx="11522125" cy="8425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Data Sources &amp; Connectivity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421" y="4180323"/>
              <a:ext cx="9068059" cy="5702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OLTP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7421" y="3587567"/>
              <a:ext cx="9068059" cy="566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OLAP / Reporting Replicas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201" y="1866404"/>
              <a:ext cx="7079097" cy="13944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0" bIns="0" rtlCol="0" anchor="t"/>
            <a:lstStyle/>
            <a:p>
              <a:pPr defTabSz="914377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</a:rPr>
                <a:t>Applications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882" y="2578060"/>
              <a:ext cx="6915242" cy="6321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SSO + Context (Unified Landing Page)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4798" y="4894632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PDMP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08455" y="4894632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X12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1141" y="4894632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CCDA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15769" y="4894632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Attribution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569426" y="4894632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Images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62112" y="4894632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CMS Claims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64566" y="4319129"/>
              <a:ext cx="1165211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Mirth Connect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264" y="4319129"/>
              <a:ext cx="1165211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MPI (patient)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7998" y="3644922"/>
              <a:ext cx="1165211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CRS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46868" y="4319129"/>
              <a:ext cx="1165211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Mirth Results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0946" y="2667959"/>
              <a:ext cx="1063298" cy="2358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Clinical Portal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8003" y="2667959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PDMP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4552" y="2131639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MPI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35655" y="2667959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DIRECT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69481" y="2667959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MirthCare</a:t>
              </a:r>
              <a:endParaRPr lang="en-US" sz="1200" kern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01829" y="2667959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PROMPT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0170" y="4894632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ADT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93827" y="4894632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ORU(coded)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47484" y="4894632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MDM (text)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38051" y="3644922"/>
              <a:ext cx="1165211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ENS (replica)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29170" y="4319129"/>
              <a:ext cx="1165211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ENS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17944" y="3644922"/>
              <a:ext cx="1165211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CALIPHR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59777" y="3587567"/>
              <a:ext cx="2419768" cy="11630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Other Infrastructure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69101" y="3707887"/>
              <a:ext cx="914400" cy="3797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AD / LDAP</a:t>
              </a:r>
            </a:p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+ 2FA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572049" y="4147400"/>
              <a:ext cx="914400" cy="3797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Rules Engine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572049" y="3707887"/>
              <a:ext cx="914400" cy="3797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Smart</a:t>
              </a:r>
            </a:p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Router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769100" y="4163208"/>
              <a:ext cx="914400" cy="3797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Attribution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11472" y="4319129"/>
              <a:ext cx="1069166" cy="240060"/>
            </a:xfrm>
            <a:prstGeom prst="rect">
              <a:avLst/>
            </a:prstGeom>
            <a:pattFill prst="wd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Terminology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597728" y="4319129"/>
              <a:ext cx="1161391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MDM Provider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8567" y="3644922"/>
              <a:ext cx="1165211" cy="240060"/>
            </a:xfrm>
            <a:prstGeom prst="rect">
              <a:avLst/>
            </a:prstGeom>
            <a:pattFill prst="wd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CDW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06662" y="5237431"/>
              <a:ext cx="4514456" cy="3119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EMR Vendors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Onboarded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 / Gateways (In Production)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24263" y="2131639"/>
              <a:ext cx="1030169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SecureText</a:t>
              </a:r>
              <a:endParaRPr lang="en-US" sz="1200" kern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15094" y="5237431"/>
              <a:ext cx="4733956" cy="3119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EMR Vendors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Onboarded</a:t>
              </a: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 / Gateways (Under Development)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8514" y="3644922"/>
              <a:ext cx="1074854" cy="2528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CMS Claims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14038" y="2131639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API’s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38781" y="2131639"/>
              <a:ext cx="1061352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InContextAlerts</a:t>
              </a:r>
              <a:endParaRPr lang="en-US" sz="1200" kern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98104" y="3644922"/>
              <a:ext cx="1165211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Consent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203307" y="2131639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Pt Portal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304207" y="1868430"/>
              <a:ext cx="2658151" cy="13944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0" bIns="0" rtlCol="0" anchor="t"/>
            <a:lstStyle/>
            <a:p>
              <a:pPr defTabSz="914377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</a:rPr>
                <a:t>Analytics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503177" y="2708918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ADT Analytics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491521" y="2281935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CaseMix</a:t>
              </a:r>
              <a:endParaRPr lang="en-US" sz="1200" kern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89295" y="2131639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MBHE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03307" y="2667959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CRS Portal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008533" y="1861356"/>
              <a:ext cx="1872375" cy="13944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0" bIns="0" rtlCol="0" anchor="t"/>
            <a:lstStyle/>
            <a:p>
              <a:pPr defTabSz="914377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</a:rPr>
                <a:t>Research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523241" y="2000876"/>
              <a:ext cx="1315239" cy="11630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Medicare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759120" y="2278045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CCLF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759121" y="2563863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CCW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759822" y="2853050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LDS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554610" y="2458030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US" sz="1200" i="1" kern="0" dirty="0">
                  <a:solidFill>
                    <a:schemeClr val="bg2">
                      <a:lumMod val="50000"/>
                    </a:schemeClr>
                  </a:solidFill>
                </a:rPr>
                <a:t>Coming Soon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674485" y="4894632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MDS3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19763" y="5180207"/>
              <a:ext cx="974565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Verato</a:t>
              </a:r>
              <a:endParaRPr lang="en-US" sz="1200" kern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793015" y="2946442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CRS </a:t>
              </a: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Tableu</a:t>
              </a:r>
              <a:endParaRPr lang="en-US" sz="1200" kern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78562" y="2131639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SalesForce</a:t>
              </a:r>
              <a:endParaRPr lang="en-US" sz="1200" kern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61468" y="2937014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>
                  <a:solidFill>
                    <a:schemeClr val="bg2">
                      <a:lumMod val="50000"/>
                    </a:schemeClr>
                  </a:solidFill>
                </a:rPr>
                <a:t>Basic CM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08004" y="2936300"/>
              <a:ext cx="900613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ImageExh</a:t>
              </a:r>
              <a:endParaRPr lang="en-US" sz="1200" kern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77997" y="3922111"/>
              <a:ext cx="1165211" cy="240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200" kern="0" dirty="0" err="1">
                  <a:solidFill>
                    <a:schemeClr val="bg2">
                      <a:lumMod val="50000"/>
                    </a:schemeClr>
                  </a:solidFill>
                </a:rPr>
                <a:t>Splunk</a:t>
              </a:r>
              <a:endParaRPr lang="en-US" sz="1200" kern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05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455" y="59722"/>
            <a:ext cx="6251327" cy="1072103"/>
          </a:xfrm>
        </p:spPr>
        <p:txBody>
          <a:bodyPr/>
          <a:lstStyle/>
          <a:p>
            <a:r>
              <a:rPr lang="en-US" dirty="0"/>
              <a:t>Healthcare Provider Directory</a:t>
            </a:r>
            <a:endParaRPr lang="en-US" b="0" dirty="0"/>
          </a:p>
        </p:txBody>
      </p:sp>
      <p:grpSp>
        <p:nvGrpSpPr>
          <p:cNvPr id="5" name="Group 4"/>
          <p:cNvGrpSpPr/>
          <p:nvPr/>
        </p:nvGrpSpPr>
        <p:grpSpPr>
          <a:xfrm>
            <a:off x="28575" y="1131561"/>
            <a:ext cx="12002238" cy="5589787"/>
            <a:chOff x="28576" y="1289508"/>
            <a:chExt cx="12002237" cy="5589783"/>
          </a:xfrm>
        </p:grpSpPr>
        <p:sp>
          <p:nvSpPr>
            <p:cNvPr id="13" name="Rectangle 12"/>
            <p:cNvSpPr/>
            <p:nvPr/>
          </p:nvSpPr>
          <p:spPr>
            <a:xfrm>
              <a:off x="2923773" y="3165865"/>
              <a:ext cx="6353580" cy="24264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5170997" y="2408507"/>
              <a:ext cx="1450731" cy="70338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Patient</a:t>
              </a:r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3049681" y="4751066"/>
              <a:ext cx="1450731" cy="70338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Provider</a:t>
              </a:r>
            </a:p>
            <a:p>
              <a:pPr algn="ctr"/>
              <a:r>
                <a:rPr lang="en-US" dirty="0"/>
                <a:t>Practitioner</a:t>
              </a:r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7169781" y="4738899"/>
              <a:ext cx="1450731" cy="70338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Health Plan</a:t>
              </a:r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5170997" y="3584437"/>
              <a:ext cx="1450731" cy="70338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Relationships</a:t>
              </a:r>
            </a:p>
          </p:txBody>
        </p:sp>
        <p:sp>
          <p:nvSpPr>
            <p:cNvPr id="10" name="Arrow: Left-Right 9"/>
            <p:cNvSpPr/>
            <p:nvPr/>
          </p:nvSpPr>
          <p:spPr>
            <a:xfrm rot="19292962">
              <a:off x="4494917" y="4462696"/>
              <a:ext cx="559777" cy="17753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Left-Right 10"/>
            <p:cNvSpPr/>
            <p:nvPr/>
          </p:nvSpPr>
          <p:spPr>
            <a:xfrm rot="1777167">
              <a:off x="6731632" y="4434631"/>
              <a:ext cx="559777" cy="17753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Left-Right 11"/>
            <p:cNvSpPr/>
            <p:nvPr/>
          </p:nvSpPr>
          <p:spPr>
            <a:xfrm rot="16200000">
              <a:off x="5726386" y="3247074"/>
              <a:ext cx="337423" cy="1750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23912" y="5870332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HL7 2.x</a:t>
              </a:r>
            </a:p>
            <a:p>
              <a:pPr algn="ctr"/>
              <a:r>
                <a:rPr lang="en-US" sz="1100" dirty="0"/>
                <a:t>ADT,ORU,MDM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73003" y="5870332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HL7 CCDA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22094" y="5870332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MD</a:t>
              </a:r>
              <a:r>
                <a:rPr lang="en-US" dirty="0"/>
                <a:t> </a:t>
              </a:r>
            </a:p>
            <a:p>
              <a:pPr algn="ctr"/>
              <a:r>
                <a:rPr lang="en-US" sz="1100" dirty="0" err="1"/>
                <a:t>CaseMix</a:t>
              </a:r>
              <a:endParaRPr lang="en-US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71185" y="5870332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CCLF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20276" y="5870332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MDS3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969367" y="5870332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X12</a:t>
              </a:r>
            </a:p>
            <a:p>
              <a:pPr algn="ctr"/>
              <a:r>
                <a:rPr lang="en-US" sz="1100" dirty="0"/>
                <a:t>837(I,P),834,835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29614" y="1491438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Admin</a:t>
              </a:r>
              <a:endParaRPr lang="en-US" sz="1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31201" y="1491438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Patient</a:t>
              </a:r>
              <a:endParaRPr lang="en-US" sz="1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24853" y="1491438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Routing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316015" y="4059832"/>
              <a:ext cx="1430114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SSO / RBAC</a:t>
              </a:r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5170263" y="4795029"/>
              <a:ext cx="1450731" cy="70338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Provider</a:t>
              </a:r>
            </a:p>
            <a:p>
              <a:pPr algn="ctr"/>
              <a:r>
                <a:rPr lang="en-US" dirty="0"/>
                <a:t>Organization</a:t>
              </a:r>
            </a:p>
          </p:txBody>
        </p:sp>
        <p:sp>
          <p:nvSpPr>
            <p:cNvPr id="26" name="Arrow: Left-Right 25"/>
            <p:cNvSpPr/>
            <p:nvPr/>
          </p:nvSpPr>
          <p:spPr>
            <a:xfrm rot="16200000">
              <a:off x="5718055" y="4459606"/>
              <a:ext cx="337423" cy="1750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576" y="1462617"/>
              <a:ext cx="1229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Data </a:t>
              </a:r>
            </a:p>
            <a:p>
              <a:pPr algn="ctr"/>
              <a:r>
                <a:rPr lang="en-US" dirty="0"/>
                <a:t>Consumers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8681" y="5853646"/>
              <a:ext cx="9138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Data </a:t>
              </a:r>
            </a:p>
            <a:p>
              <a:pPr algn="ctr"/>
              <a:r>
                <a:rPr lang="en-US" dirty="0"/>
                <a:t>Sources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713819" y="3852790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#7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587910" y="5368600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#2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719739" y="5397052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#3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727898" y="5356836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#4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318458" y="5870332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</a:t>
              </a:r>
              <a:r>
                <a:rPr lang="en-US" b="1" baseline="30000" dirty="0"/>
                <a:t>rd</a:t>
              </a:r>
              <a:r>
                <a:rPr lang="en-US" b="1" dirty="0"/>
                <a:t> Party</a:t>
              </a:r>
            </a:p>
            <a:p>
              <a:pPr algn="ctr"/>
              <a:r>
                <a:rPr lang="en-US" sz="1100" dirty="0"/>
                <a:t>NPPES, CAHQ, </a:t>
              </a:r>
              <a:r>
                <a:rPr lang="en-US" sz="1100" dirty="0" err="1"/>
                <a:t>etc</a:t>
              </a:r>
              <a:endParaRPr lang="en-US" sz="11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976203" y="4128250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#5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403540" y="4130356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#6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41644" y="6448123"/>
              <a:ext cx="11673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(500k-1MM/day)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09990" y="6433208"/>
              <a:ext cx="8114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(100k/day)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89813" y="6431952"/>
              <a:ext cx="10486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(All Hospital </a:t>
              </a:r>
            </a:p>
            <a:p>
              <a:pPr algn="ctr"/>
              <a:r>
                <a:rPr lang="en-US" sz="1100" dirty="0"/>
                <a:t>admits/month)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24009" y="6436086"/>
              <a:ext cx="115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(1MM member </a:t>
              </a:r>
            </a:p>
            <a:p>
              <a:pPr algn="ctr"/>
              <a:r>
                <a:rPr lang="en-US" sz="1100" dirty="0"/>
                <a:t>updates /month)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75708" y="6433206"/>
              <a:ext cx="7393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(10k/day)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25843" y="6442532"/>
              <a:ext cx="11128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(All Ambulatory </a:t>
              </a:r>
            </a:p>
            <a:p>
              <a:pPr algn="ctr"/>
              <a:r>
                <a:rPr lang="en-US" sz="1100" dirty="0"/>
                <a:t>visits/day)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94625" y="6427112"/>
              <a:ext cx="11849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(All MD Providers</a:t>
              </a:r>
            </a:p>
            <a:p>
              <a:pPr algn="ctr"/>
              <a:r>
                <a:rPr lang="en-US" sz="1100" dirty="0"/>
                <a:t>/month?)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431" y="6448404"/>
              <a:ext cx="11079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(Update volume</a:t>
              </a:r>
            </a:p>
            <a:p>
              <a:pPr algn="ctr"/>
              <a:r>
                <a:rPr lang="en-US" sz="1100" dirty="0"/>
                <a:t>and frequency)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710727" y="2231685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9735472" y="5720595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#8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6402" y="5694732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#9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149544" y="1310964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#11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413796" y="1289508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#12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28027" y="1491438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Provider</a:t>
              </a:r>
              <a:endParaRPr lang="en-US" sz="11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959628" y="1326074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#13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926440" y="1491438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Reporting</a:t>
              </a:r>
              <a:endParaRPr lang="en-US" sz="11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8321090" y="1326074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#14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814268" y="4139580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#15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224996" y="4139579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#16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501367" y="4425598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#18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000652" y="4414106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#19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737531" y="1290709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#20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32788" y="1491438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APIs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2762880" y="1326074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#10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316015" y="4855893"/>
              <a:ext cx="1430114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Terminology</a:t>
              </a:r>
              <a:endParaRPr lang="en-US" sz="11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1662073" y="4933602"/>
              <a:ext cx="368740" cy="19522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#17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667552" y="5870332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HPD+</a:t>
              </a:r>
            </a:p>
            <a:p>
              <a:pPr algn="ctr"/>
              <a:r>
                <a:rPr lang="en-US" sz="1100" dirty="0"/>
                <a:t>Other HIEs, HISPs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643988" y="6427112"/>
              <a:ext cx="11608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(All </a:t>
              </a:r>
              <a:r>
                <a:rPr lang="en-US" sz="1100" dirty="0" err="1"/>
                <a:t>DirectTrust</a:t>
              </a:r>
              <a:r>
                <a:rPr lang="en-US" sz="1100" dirty="0"/>
                <a:t> </a:t>
              </a:r>
            </a:p>
            <a:p>
              <a:pPr algn="ctr"/>
              <a:r>
                <a:rPr lang="en-US" sz="1100" dirty="0"/>
                <a:t>Members/</a:t>
              </a:r>
              <a:r>
                <a:rPr lang="en-US" sz="1100" dirty="0" err="1"/>
                <a:t>wkly</a:t>
              </a:r>
              <a:r>
                <a:rPr lang="en-US" sz="1100" dirty="0"/>
                <a:t>?)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723265" y="1491438"/>
              <a:ext cx="1202768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HPD+</a:t>
              </a:r>
            </a:p>
            <a:p>
              <a:pPr algn="ctr"/>
              <a:r>
                <a:rPr lang="en-US" sz="1100" dirty="0"/>
                <a:t>Other HIEs, HISPs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40459" y="4048016"/>
              <a:ext cx="1805229" cy="159765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97381" y="2108950"/>
              <a:ext cx="6640713" cy="3689124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316015" y="3260493"/>
              <a:ext cx="1406934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SalesForce</a:t>
              </a:r>
              <a:endParaRPr lang="en-US" b="1" dirty="0"/>
            </a:p>
            <a:p>
              <a:pPr algn="ctr"/>
              <a:r>
                <a:rPr lang="en-US" sz="1100" dirty="0"/>
                <a:t>CRISP’s CRM</a:t>
              </a:r>
            </a:p>
          </p:txBody>
        </p:sp>
        <p:sp>
          <p:nvSpPr>
            <p:cNvPr id="3" name="Callout: Line 2"/>
            <p:cNvSpPr/>
            <p:nvPr/>
          </p:nvSpPr>
          <p:spPr>
            <a:xfrm>
              <a:off x="1286593" y="4881307"/>
              <a:ext cx="937094" cy="613358"/>
            </a:xfrm>
            <a:prstGeom prst="borderCallout1">
              <a:avLst>
                <a:gd name="adj1" fmla="val 48884"/>
                <a:gd name="adj2" fmla="val 99827"/>
                <a:gd name="adj3" fmla="val 49061"/>
                <a:gd name="adj4" fmla="val 181368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Use Case #1</a:t>
              </a:r>
            </a:p>
          </p:txBody>
        </p:sp>
        <p:sp>
          <p:nvSpPr>
            <p:cNvPr id="72" name="Callout: Line 71"/>
            <p:cNvSpPr/>
            <p:nvPr/>
          </p:nvSpPr>
          <p:spPr>
            <a:xfrm>
              <a:off x="947651" y="3030784"/>
              <a:ext cx="1271235" cy="613358"/>
            </a:xfrm>
            <a:prstGeom prst="borderCallout1">
              <a:avLst>
                <a:gd name="adj1" fmla="val 48884"/>
                <a:gd name="adj2" fmla="val 99827"/>
                <a:gd name="adj3" fmla="val 49061"/>
                <a:gd name="adj4" fmla="val 181368"/>
              </a:avLst>
            </a:prstGeom>
            <a:solidFill>
              <a:schemeClr val="bg1">
                <a:lumMod val="85000"/>
              </a:schemeClr>
            </a:solidFill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Future Use Case</a:t>
              </a:r>
            </a:p>
          </p:txBody>
        </p:sp>
        <p:sp>
          <p:nvSpPr>
            <p:cNvPr id="73" name="Callout: Line 72"/>
            <p:cNvSpPr/>
            <p:nvPr/>
          </p:nvSpPr>
          <p:spPr>
            <a:xfrm>
              <a:off x="947652" y="2067855"/>
              <a:ext cx="1255310" cy="613358"/>
            </a:xfrm>
            <a:prstGeom prst="borderCallout1">
              <a:avLst>
                <a:gd name="adj1" fmla="val 48884"/>
                <a:gd name="adj2" fmla="val 99827"/>
                <a:gd name="adj3" fmla="val 49061"/>
                <a:gd name="adj4" fmla="val 168975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Future Use Case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7864701" y="512972"/>
            <a:ext cx="453089" cy="3125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#xx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2427" y="162615"/>
            <a:ext cx="101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LEGEND: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281914" y="524857"/>
            <a:ext cx="331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= Tags match the RFP requirements section</a:t>
            </a:r>
          </a:p>
        </p:txBody>
      </p:sp>
    </p:spTree>
    <p:extLst>
      <p:ext uri="{BB962C8B-B14F-4D97-AF65-F5344CB8AC3E}">
        <p14:creationId xmlns:p14="http://schemas.microsoft.com/office/powerpoint/2010/main" val="17803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1"/>
            <a:ext cx="12192000" cy="7145079"/>
            <a:chOff x="0" y="1081089"/>
            <a:chExt cx="9144000" cy="5700712"/>
          </a:xfrm>
        </p:grpSpPr>
        <p:sp>
          <p:nvSpPr>
            <p:cNvPr id="7" name="Rectangle 6"/>
            <p:cNvSpPr/>
            <p:nvPr/>
          </p:nvSpPr>
          <p:spPr>
            <a:xfrm>
              <a:off x="0" y="1081089"/>
              <a:ext cx="9144000" cy="5700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1" y="1081089"/>
              <a:ext cx="9039224" cy="570071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649639" y="4718649"/>
            <a:ext cx="1035169" cy="759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80658" y="2548079"/>
            <a:ext cx="3030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4681" y="3509979"/>
            <a:ext cx="7042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Contact Seth Sacher</a:t>
            </a:r>
          </a:p>
          <a:p>
            <a:pPr algn="ctr"/>
            <a:r>
              <a:rPr lang="en-US" sz="3200" dirty="0">
                <a:hlinkClick r:id="rId2"/>
              </a:rPr>
              <a:t>Seth.Sacher@crisphealth.org</a:t>
            </a:r>
            <a:endParaRPr lang="en-US" sz="3200" dirty="0"/>
          </a:p>
          <a:p>
            <a:pPr algn="ctr"/>
            <a:r>
              <a:rPr lang="en-US" sz="3200" dirty="0"/>
              <a:t>201-286-7127</a:t>
            </a:r>
          </a:p>
        </p:txBody>
      </p:sp>
    </p:spTree>
    <p:extLst>
      <p:ext uri="{BB962C8B-B14F-4D97-AF65-F5344CB8AC3E}">
        <p14:creationId xmlns:p14="http://schemas.microsoft.com/office/powerpoint/2010/main" val="32960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CRISP Website – RFP Information</a:t>
            </a:r>
          </a:p>
          <a:p>
            <a:r>
              <a:rPr lang="en-US" dirty="0"/>
              <a:t>Overview of CRISP</a:t>
            </a:r>
          </a:p>
          <a:p>
            <a:r>
              <a:rPr lang="en-US" dirty="0"/>
              <a:t>CRISP Architecture</a:t>
            </a:r>
          </a:p>
          <a:p>
            <a:r>
              <a:rPr lang="en-US" dirty="0"/>
              <a:t>What is a Healthcare Provider Directory?</a:t>
            </a:r>
          </a:p>
          <a:p>
            <a:r>
              <a:rPr lang="en-US" dirty="0"/>
              <a:t>RFP Expectations</a:t>
            </a:r>
          </a:p>
          <a:p>
            <a:r>
              <a:rPr lang="en-US" dirty="0"/>
              <a:t>Healthcare Provider Directory Architectural Landscape</a:t>
            </a:r>
          </a:p>
          <a:p>
            <a:r>
              <a:rPr lang="en-US" dirty="0"/>
              <a:t>Review Supporting Material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2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 Website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873190"/>
            <a:ext cx="4960372" cy="484669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9" y="2286000"/>
            <a:ext cx="6074341" cy="352249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24955" y="1375118"/>
            <a:ext cx="5257800" cy="92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4"/>
              </a:rPr>
              <a:t>https://crisphealth.org/healthcare-provider-directory-rfp/</a:t>
            </a:r>
            <a:r>
              <a:rPr lang="en-US" dirty="0"/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7750" y="1363834"/>
            <a:ext cx="4505325" cy="703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5"/>
              </a:rPr>
              <a:t>https://crisphealth.org/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5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2361064"/>
            <a:ext cx="6989257" cy="3028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CRISP is a regional health information exchange (HIE) serving Maryland and the District of Columbia. We are independent not-for-profit membership corporation advised by a wide range of stakeholders who are responsible for healthcare throughout the region. CRISP has been formally designated as Maryland's statewide health information exchange by the Maryland Health Care Commission.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2361064"/>
            <a:ext cx="6989257" cy="302833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We will enable and support the healthcare community of Maryland and our region to appropriately and securely share data in order to facilitate care, reduce costs, and improve health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7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2361064"/>
            <a:ext cx="6989257" cy="302833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To advance health and wellness by deploying health information technology solutions adopted through cooperation and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8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1394111"/>
            <a:ext cx="6989257" cy="4962243"/>
          </a:xfrm>
        </p:spPr>
        <p:txBody>
          <a:bodyPr>
            <a:normAutofit fontScale="92500" lnSpcReduction="10000"/>
          </a:bodyPr>
          <a:lstStyle/>
          <a:p>
            <a:pPr marL="514338" indent="-514338">
              <a:buFont typeface="+mj-lt"/>
              <a:buAutoNum type="arabicPeriod"/>
            </a:pPr>
            <a:r>
              <a:rPr lang="en-US" i="1" dirty="0"/>
              <a:t>Begin with a manageable scope and remain incremental.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Create opportunities to cooperate even while participating healthcare organizations still compete in other ways.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Affirm that competition and market-mechanisms spur innovation and improvement.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Promote and enable consumers’ control over their own health information.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Use best practices and standards.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Serve our region’s entire healthcare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Healthcare Provider Directory?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8" y="2720001"/>
            <a:ext cx="6198577" cy="2545001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 Healthcare Provider Directory accept information from multiple data streams and combines into a single record of a Provider.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64216" y="1456293"/>
            <a:ext cx="2057400" cy="2426732"/>
            <a:chOff x="6764216" y="1456293"/>
            <a:chExt cx="2057400" cy="2426732"/>
          </a:xfrm>
        </p:grpSpPr>
        <p:pic>
          <p:nvPicPr>
            <p:cNvPr id="1026" name="Picture 2" descr="http://www.hce.org/wp-content/uploads/2015/07/Market-Icon-Provider-Performan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216" y="1825625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64216" y="1456293"/>
              <a:ext cx="2036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John Doe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43700" y="4001294"/>
            <a:ext cx="2057400" cy="2426732"/>
            <a:chOff x="6764216" y="1456293"/>
            <a:chExt cx="2057400" cy="2426732"/>
          </a:xfrm>
        </p:grpSpPr>
        <p:pic>
          <p:nvPicPr>
            <p:cNvPr id="13" name="Picture 2" descr="http://www.hce.org/wp-content/uploads/2015/07/Market-Icon-Provider-Performan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216" y="1825625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764216" y="1456293"/>
              <a:ext cx="2036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Jon Doe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525000" y="2623834"/>
            <a:ext cx="2057400" cy="2426732"/>
            <a:chOff x="6764216" y="1456293"/>
            <a:chExt cx="2057400" cy="2426732"/>
          </a:xfrm>
        </p:grpSpPr>
        <p:pic>
          <p:nvPicPr>
            <p:cNvPr id="16" name="Picture 2" descr="http://www.hce.org/wp-content/uploads/2015/07/Market-Icon-Provider-Performan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216" y="1825625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764216" y="1456293"/>
              <a:ext cx="2036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John Doe</a:t>
              </a:r>
            </a:p>
          </p:txBody>
        </p:sp>
      </p:grpSp>
      <p:cxnSp>
        <p:nvCxnSpPr>
          <p:cNvPr id="18" name="Straight Arrow Connector 17"/>
          <p:cNvCxnSpPr>
            <a:stCxn id="1026" idx="3"/>
          </p:cNvCxnSpPr>
          <p:nvPr/>
        </p:nvCxnSpPr>
        <p:spPr>
          <a:xfrm>
            <a:off x="8821616" y="2854325"/>
            <a:ext cx="822960" cy="451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821616" y="4750286"/>
            <a:ext cx="819150" cy="469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36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09521" y="2068906"/>
            <a:ext cx="878397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 provide a foundation upon which to satisfy future use cases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Master Patient Index has established CRISP in the marketplace; </a:t>
            </a:r>
          </a:p>
          <a:p>
            <a:pPr marL="0" indent="0" algn="ctr">
              <a:buNone/>
            </a:pPr>
            <a:r>
              <a:rPr lang="en-US" dirty="0"/>
              <a:t>it’s time to do the same for Healthcare Providers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build 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6369"/>
      </p:ext>
    </p:extLst>
  </p:cSld>
  <p:clrMapOvr>
    <a:masterClrMapping/>
  </p:clrMapOvr>
</p:sld>
</file>

<file path=ppt/theme/theme1.xml><?xml version="1.0" encoding="utf-8"?>
<a:theme xmlns:a="http://schemas.openxmlformats.org/drawingml/2006/main" name="CRIS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ISP" id="{51451087-F099-44D4-92E2-A0C259142E50}" vid="{C6CE4A70-87C7-4E8A-9D2D-544163CA9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CRISP</Template>
  <TotalTime>1506</TotalTime>
  <Words>1026</Words>
  <Application>Microsoft Office PowerPoint</Application>
  <PresentationFormat>Widescreen</PresentationFormat>
  <Paragraphs>396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 Semibold</vt:lpstr>
      <vt:lpstr>Times New Roman</vt:lpstr>
      <vt:lpstr>CRISP</vt:lpstr>
      <vt:lpstr>Healthcare Provider Directory</vt:lpstr>
      <vt:lpstr>Agenda</vt:lpstr>
      <vt:lpstr>CRISP Website</vt:lpstr>
      <vt:lpstr>Who We Are</vt:lpstr>
      <vt:lpstr>Our Mission</vt:lpstr>
      <vt:lpstr>Our Vision</vt:lpstr>
      <vt:lpstr>Our Guiding Principles</vt:lpstr>
      <vt:lpstr>What is a Healthcare Provider Directory?</vt:lpstr>
      <vt:lpstr>Why build one?</vt:lpstr>
      <vt:lpstr>Use Case</vt:lpstr>
      <vt:lpstr>RFP Expectations</vt:lpstr>
      <vt:lpstr>Deliverables</vt:lpstr>
      <vt:lpstr>Timeline</vt:lpstr>
      <vt:lpstr>PowerPoint Presentation</vt:lpstr>
      <vt:lpstr>Marketecture Diagram</vt:lpstr>
      <vt:lpstr>Healthcare Provider Directory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Provider Directory</dc:title>
  <dc:creator>Seth Sacher</dc:creator>
  <cp:lastModifiedBy>Seth Sacher</cp:lastModifiedBy>
  <cp:revision>72</cp:revision>
  <dcterms:created xsi:type="dcterms:W3CDTF">2016-11-07T13:18:59Z</dcterms:created>
  <dcterms:modified xsi:type="dcterms:W3CDTF">2017-01-04T18:44:14Z</dcterms:modified>
</cp:coreProperties>
</file>